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22.xml" ContentType="application/vnd.openxmlformats-officedocument.presentationml.tags+xml"/>
  <Override PartName="/ppt/notesSlides/notesSlide6.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7.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8.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9.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10.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11.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2.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3.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4.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5.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16.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notesSlides/notesSlide17.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8.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9.xml" ContentType="application/vnd.openxmlformats-officedocument.presentationml.notesSlide+xml"/>
  <Override PartName="/ppt/tags/tag77.xml" ContentType="application/vnd.openxmlformats-officedocument.presentationml.tags+xml"/>
  <Override PartName="/ppt/notesSlides/notesSlide20.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21.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22.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23.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24.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notesSlides/notesSlide25.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26.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7.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28.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9.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30.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31.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32.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45"/>
  </p:notesMasterIdLst>
  <p:handoutMasterIdLst>
    <p:handoutMasterId r:id="rId46"/>
  </p:handoutMasterIdLst>
  <p:sldIdLst>
    <p:sldId id="652" r:id="rId5"/>
    <p:sldId id="789" r:id="rId6"/>
    <p:sldId id="288" r:id="rId7"/>
    <p:sldId id="806" r:id="rId8"/>
    <p:sldId id="633" r:id="rId9"/>
    <p:sldId id="525" r:id="rId10"/>
    <p:sldId id="466" r:id="rId11"/>
    <p:sldId id="463" r:id="rId12"/>
    <p:sldId id="634" r:id="rId13"/>
    <p:sldId id="774" r:id="rId14"/>
    <p:sldId id="832" r:id="rId15"/>
    <p:sldId id="802" r:id="rId16"/>
    <p:sldId id="803" r:id="rId17"/>
    <p:sldId id="808" r:id="rId18"/>
    <p:sldId id="809" r:id="rId19"/>
    <p:sldId id="769" r:id="rId20"/>
    <p:sldId id="811" r:id="rId21"/>
    <p:sldId id="812" r:id="rId22"/>
    <p:sldId id="813" r:id="rId23"/>
    <p:sldId id="814" r:id="rId24"/>
    <p:sldId id="696" r:id="rId25"/>
    <p:sldId id="690" r:id="rId26"/>
    <p:sldId id="815" r:id="rId27"/>
    <p:sldId id="816" r:id="rId28"/>
    <p:sldId id="786" r:id="rId29"/>
    <p:sldId id="718" r:id="rId30"/>
    <p:sldId id="818" r:id="rId31"/>
    <p:sldId id="819" r:id="rId32"/>
    <p:sldId id="830" r:id="rId33"/>
    <p:sldId id="821" r:id="rId34"/>
    <p:sldId id="773" r:id="rId35"/>
    <p:sldId id="822" r:id="rId36"/>
    <p:sldId id="831" r:id="rId37"/>
    <p:sldId id="825" r:id="rId38"/>
    <p:sldId id="826" r:id="rId39"/>
    <p:sldId id="827" r:id="rId40"/>
    <p:sldId id="828" r:id="rId41"/>
    <p:sldId id="829" r:id="rId42"/>
    <p:sldId id="807" r:id="rId43"/>
    <p:sldId id="623" r:id="rId44"/>
  </p:sldIdLst>
  <p:sldSz cx="12192000" cy="6858000"/>
  <p:notesSz cx="9601200" cy="7315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5C32"/>
    <a:srgbClr val="005393"/>
    <a:srgbClr val="2FAE8F"/>
    <a:srgbClr val="FF4242"/>
    <a:srgbClr val="FF9900"/>
    <a:srgbClr val="FE06CF"/>
    <a:srgbClr val="FF0066"/>
    <a:srgbClr val="009999"/>
    <a:srgbClr val="F0F0F0"/>
    <a:srgbClr val="CF01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A0312D-3851-47F6-B2AB-660F03A61650}" v="6" dt="2026-09-09T19:37:46.14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472" autoAdjust="0"/>
  </p:normalViewPr>
  <p:slideViewPr>
    <p:cSldViewPr snapToGrid="0">
      <p:cViewPr varScale="1">
        <p:scale>
          <a:sx n="94" d="100"/>
          <a:sy n="94" d="100"/>
        </p:scale>
        <p:origin x="119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252C5D-2C46-4914-B636-9B3CFBEC8A42}"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40BF1C5-76DE-4B5B-B761-3C9EE4F8F6B1}">
      <dgm:prSet/>
      <dgm:spPr/>
      <dgm:t>
        <a:bodyPr/>
        <a:lstStyle/>
        <a:p>
          <a:pPr>
            <a:lnSpc>
              <a:spcPct val="100000"/>
            </a:lnSpc>
            <a:defRPr cap="all"/>
          </a:pPr>
          <a:r>
            <a:rPr lang="fr-CA" b="1" dirty="0">
              <a:solidFill>
                <a:schemeClr val="bg1"/>
              </a:solidFill>
              <a:latin typeface="Aptos Display" panose="020B0004020202020204" pitchFamily="34" charset="0"/>
            </a:rPr>
            <a:t>Chercher</a:t>
          </a:r>
          <a:endParaRPr lang="en-US" b="1" dirty="0">
            <a:solidFill>
              <a:schemeClr val="bg1"/>
            </a:solidFill>
            <a:latin typeface="Aptos Display" panose="020B0004020202020204" pitchFamily="34" charset="0"/>
          </a:endParaRPr>
        </a:p>
      </dgm:t>
    </dgm:pt>
    <dgm:pt modelId="{85B62C3E-89E8-451D-A39C-EB502982BAE0}" type="parTrans" cxnId="{5CBAB729-B5E0-4D16-8645-15512ACB57D0}">
      <dgm:prSet/>
      <dgm:spPr/>
      <dgm:t>
        <a:bodyPr/>
        <a:lstStyle/>
        <a:p>
          <a:endParaRPr lang="en-US" b="1">
            <a:solidFill>
              <a:schemeClr val="bg1"/>
            </a:solidFill>
          </a:endParaRPr>
        </a:p>
      </dgm:t>
    </dgm:pt>
    <dgm:pt modelId="{99FC01CA-39BF-4C53-A3B7-E9A74846F43F}" type="sibTrans" cxnId="{5CBAB729-B5E0-4D16-8645-15512ACB57D0}">
      <dgm:prSet/>
      <dgm:spPr/>
      <dgm:t>
        <a:bodyPr/>
        <a:lstStyle/>
        <a:p>
          <a:endParaRPr lang="en-US" b="1">
            <a:solidFill>
              <a:schemeClr val="bg1"/>
            </a:solidFill>
          </a:endParaRPr>
        </a:p>
      </dgm:t>
    </dgm:pt>
    <dgm:pt modelId="{F035D1F7-D02D-4C66-B5E4-74CBACE0EEF1}">
      <dgm:prSet/>
      <dgm:spPr/>
      <dgm:t>
        <a:bodyPr/>
        <a:lstStyle/>
        <a:p>
          <a:pPr>
            <a:lnSpc>
              <a:spcPct val="100000"/>
            </a:lnSpc>
            <a:defRPr cap="all"/>
          </a:pPr>
          <a:r>
            <a:rPr lang="fr-CA" b="1" dirty="0">
              <a:solidFill>
                <a:schemeClr val="bg1"/>
              </a:solidFill>
              <a:latin typeface="Aptos Display" panose="020B0004020202020204" pitchFamily="34" charset="0"/>
            </a:rPr>
            <a:t>Évaluer</a:t>
          </a:r>
          <a:endParaRPr lang="en-US" b="1" dirty="0">
            <a:solidFill>
              <a:schemeClr val="bg1"/>
            </a:solidFill>
            <a:latin typeface="Aptos Display" panose="020B0004020202020204" pitchFamily="34" charset="0"/>
          </a:endParaRPr>
        </a:p>
      </dgm:t>
    </dgm:pt>
    <dgm:pt modelId="{317ACE7C-95EB-424C-831D-A9AEDA0DBEFD}" type="parTrans" cxnId="{5BB0CB4C-388D-4038-A41F-4D9EA7885851}">
      <dgm:prSet/>
      <dgm:spPr/>
      <dgm:t>
        <a:bodyPr/>
        <a:lstStyle/>
        <a:p>
          <a:endParaRPr lang="en-US" b="1">
            <a:solidFill>
              <a:schemeClr val="bg1"/>
            </a:solidFill>
          </a:endParaRPr>
        </a:p>
      </dgm:t>
    </dgm:pt>
    <dgm:pt modelId="{6B6F3104-4333-461B-A38F-761B4B4EFD11}" type="sibTrans" cxnId="{5BB0CB4C-388D-4038-A41F-4D9EA7885851}">
      <dgm:prSet/>
      <dgm:spPr/>
      <dgm:t>
        <a:bodyPr/>
        <a:lstStyle/>
        <a:p>
          <a:endParaRPr lang="en-US" b="1">
            <a:solidFill>
              <a:schemeClr val="bg1"/>
            </a:solidFill>
          </a:endParaRPr>
        </a:p>
      </dgm:t>
    </dgm:pt>
    <dgm:pt modelId="{E99B5B04-04DF-4B1A-828D-F8FD00D921D6}">
      <dgm:prSet/>
      <dgm:spPr/>
      <dgm:t>
        <a:bodyPr/>
        <a:lstStyle/>
        <a:p>
          <a:pPr>
            <a:lnSpc>
              <a:spcPct val="100000"/>
            </a:lnSpc>
            <a:defRPr cap="all"/>
          </a:pPr>
          <a:r>
            <a:rPr lang="fr-CA" b="1" dirty="0">
              <a:solidFill>
                <a:schemeClr val="bg1"/>
              </a:solidFill>
              <a:latin typeface="Aptos Display" panose="020B0004020202020204" pitchFamily="34" charset="0"/>
            </a:rPr>
            <a:t>Citer</a:t>
          </a:r>
          <a:endParaRPr lang="en-US" b="1" dirty="0">
            <a:solidFill>
              <a:schemeClr val="bg1"/>
            </a:solidFill>
            <a:latin typeface="Aptos Display" panose="020B0004020202020204" pitchFamily="34" charset="0"/>
          </a:endParaRPr>
        </a:p>
      </dgm:t>
    </dgm:pt>
    <dgm:pt modelId="{8BE5DBCD-0495-4C58-B902-037966B7E443}" type="parTrans" cxnId="{8B803F28-8C28-4B6F-89F7-F72F0EF21F14}">
      <dgm:prSet/>
      <dgm:spPr/>
      <dgm:t>
        <a:bodyPr/>
        <a:lstStyle/>
        <a:p>
          <a:endParaRPr lang="en-US" b="1">
            <a:solidFill>
              <a:schemeClr val="bg1"/>
            </a:solidFill>
          </a:endParaRPr>
        </a:p>
      </dgm:t>
    </dgm:pt>
    <dgm:pt modelId="{2B81B566-F06E-4377-A983-6C55AE3D83B1}" type="sibTrans" cxnId="{8B803F28-8C28-4B6F-89F7-F72F0EF21F14}">
      <dgm:prSet/>
      <dgm:spPr/>
      <dgm:t>
        <a:bodyPr/>
        <a:lstStyle/>
        <a:p>
          <a:endParaRPr lang="en-US" b="1">
            <a:solidFill>
              <a:schemeClr val="bg1"/>
            </a:solidFill>
          </a:endParaRPr>
        </a:p>
      </dgm:t>
    </dgm:pt>
    <dgm:pt modelId="{CE2E1C82-06C6-41DB-B49E-371A2025C08E}" type="pres">
      <dgm:prSet presAssocID="{5F252C5D-2C46-4914-B636-9B3CFBEC8A42}" presName="root" presStyleCnt="0">
        <dgm:presLayoutVars>
          <dgm:dir/>
          <dgm:resizeHandles val="exact"/>
        </dgm:presLayoutVars>
      </dgm:prSet>
      <dgm:spPr/>
    </dgm:pt>
    <dgm:pt modelId="{69A3CB5A-8A8F-4F35-97A9-DB68B49087B9}" type="pres">
      <dgm:prSet presAssocID="{640BF1C5-76DE-4B5B-B761-3C9EE4F8F6B1}" presName="compNode" presStyleCnt="0"/>
      <dgm:spPr/>
    </dgm:pt>
    <dgm:pt modelId="{C9BC6A64-C1B1-4DF0-A810-E5CB94656A0E}" type="pres">
      <dgm:prSet presAssocID="{640BF1C5-76DE-4B5B-B761-3C9EE4F8F6B1}" presName="iconBgRect" presStyleLbl="bgShp" presStyleIdx="0" presStyleCnt="3"/>
      <dgm:spPr/>
    </dgm:pt>
    <dgm:pt modelId="{77C5D8AD-63E5-4B17-8587-FCB0D58579CD}" type="pres">
      <dgm:prSet presAssocID="{640BF1C5-76DE-4B5B-B761-3C9EE4F8F6B1}"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Jumelles"/>
        </a:ext>
      </dgm:extLst>
    </dgm:pt>
    <dgm:pt modelId="{A6371D09-B8BC-413E-85C7-731AB50AACC3}" type="pres">
      <dgm:prSet presAssocID="{640BF1C5-76DE-4B5B-B761-3C9EE4F8F6B1}" presName="spaceRect" presStyleCnt="0"/>
      <dgm:spPr/>
    </dgm:pt>
    <dgm:pt modelId="{92B2E6F0-8243-4394-9F77-2ACF5015AB84}" type="pres">
      <dgm:prSet presAssocID="{640BF1C5-76DE-4B5B-B761-3C9EE4F8F6B1}" presName="textRect" presStyleLbl="revTx" presStyleIdx="0" presStyleCnt="3">
        <dgm:presLayoutVars>
          <dgm:chMax val="1"/>
          <dgm:chPref val="1"/>
        </dgm:presLayoutVars>
      </dgm:prSet>
      <dgm:spPr/>
    </dgm:pt>
    <dgm:pt modelId="{CB4BDD29-12BB-4280-A2B7-160D0A8E11A7}" type="pres">
      <dgm:prSet presAssocID="{99FC01CA-39BF-4C53-A3B7-E9A74846F43F}" presName="sibTrans" presStyleCnt="0"/>
      <dgm:spPr/>
    </dgm:pt>
    <dgm:pt modelId="{EEC1D064-DBF4-4206-AB61-F3A087B44419}" type="pres">
      <dgm:prSet presAssocID="{F035D1F7-D02D-4C66-B5E4-74CBACE0EEF1}" presName="compNode" presStyleCnt="0"/>
      <dgm:spPr/>
    </dgm:pt>
    <dgm:pt modelId="{25D4FFD7-3CFE-4CF0-B166-67EDD47C8C33}" type="pres">
      <dgm:prSet presAssocID="{F035D1F7-D02D-4C66-B5E4-74CBACE0EEF1}" presName="iconBgRect" presStyleLbl="bgShp" presStyleIdx="1" presStyleCnt="3"/>
      <dgm:spPr/>
    </dgm:pt>
    <dgm:pt modelId="{39B6C2E4-B4D8-476D-9F37-50CBC301DB6D}" type="pres">
      <dgm:prSet presAssocID="{F035D1F7-D02D-4C66-B5E4-74CBACE0EEF1}"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C1CB99BB-6CA9-4B5F-9C9B-1BD5A0F9F3E4}" type="pres">
      <dgm:prSet presAssocID="{F035D1F7-D02D-4C66-B5E4-74CBACE0EEF1}" presName="spaceRect" presStyleCnt="0"/>
      <dgm:spPr/>
    </dgm:pt>
    <dgm:pt modelId="{2FE9B2FC-8A0B-4A0F-BA1D-CD67C844F2DF}" type="pres">
      <dgm:prSet presAssocID="{F035D1F7-D02D-4C66-B5E4-74CBACE0EEF1}" presName="textRect" presStyleLbl="revTx" presStyleIdx="1" presStyleCnt="3">
        <dgm:presLayoutVars>
          <dgm:chMax val="1"/>
          <dgm:chPref val="1"/>
        </dgm:presLayoutVars>
      </dgm:prSet>
      <dgm:spPr/>
    </dgm:pt>
    <dgm:pt modelId="{3AF3757F-6599-4913-81F5-E8D4361551C8}" type="pres">
      <dgm:prSet presAssocID="{6B6F3104-4333-461B-A38F-761B4B4EFD11}" presName="sibTrans" presStyleCnt="0"/>
      <dgm:spPr/>
    </dgm:pt>
    <dgm:pt modelId="{1A223AAF-8D9B-4731-9D08-B3BA26AF6EAF}" type="pres">
      <dgm:prSet presAssocID="{E99B5B04-04DF-4B1A-828D-F8FD00D921D6}" presName="compNode" presStyleCnt="0"/>
      <dgm:spPr/>
    </dgm:pt>
    <dgm:pt modelId="{52547394-ABD9-483C-AD6B-DD07C0A8E9E1}" type="pres">
      <dgm:prSet presAssocID="{E99B5B04-04DF-4B1A-828D-F8FD00D921D6}" presName="iconBgRect" presStyleLbl="bgShp" presStyleIdx="2" presStyleCnt="3"/>
      <dgm:spPr/>
    </dgm:pt>
    <dgm:pt modelId="{6FE6A768-BE0D-4904-8B8E-6FE2861F3E40}" type="pres">
      <dgm:prSet presAssocID="{E99B5B04-04DF-4B1A-828D-F8FD00D921D6}"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rayon"/>
        </a:ext>
      </dgm:extLst>
    </dgm:pt>
    <dgm:pt modelId="{863512B1-27F3-46B5-9D67-F3C33DDBC955}" type="pres">
      <dgm:prSet presAssocID="{E99B5B04-04DF-4B1A-828D-F8FD00D921D6}" presName="spaceRect" presStyleCnt="0"/>
      <dgm:spPr/>
    </dgm:pt>
    <dgm:pt modelId="{2D2104B3-06F9-4066-A6E6-F4ADE11A0031}" type="pres">
      <dgm:prSet presAssocID="{E99B5B04-04DF-4B1A-828D-F8FD00D921D6}" presName="textRect" presStyleLbl="revTx" presStyleIdx="2" presStyleCnt="3">
        <dgm:presLayoutVars>
          <dgm:chMax val="1"/>
          <dgm:chPref val="1"/>
        </dgm:presLayoutVars>
      </dgm:prSet>
      <dgm:spPr/>
    </dgm:pt>
  </dgm:ptLst>
  <dgm:cxnLst>
    <dgm:cxn modelId="{20D7B714-9C75-4A4B-B399-ACDE53387F4A}" type="presOf" srcId="{E99B5B04-04DF-4B1A-828D-F8FD00D921D6}" destId="{2D2104B3-06F9-4066-A6E6-F4ADE11A0031}" srcOrd="0" destOrd="0" presId="urn:microsoft.com/office/officeart/2018/5/layout/IconCircleLabelList"/>
    <dgm:cxn modelId="{8B803F28-8C28-4B6F-89F7-F72F0EF21F14}" srcId="{5F252C5D-2C46-4914-B636-9B3CFBEC8A42}" destId="{E99B5B04-04DF-4B1A-828D-F8FD00D921D6}" srcOrd="2" destOrd="0" parTransId="{8BE5DBCD-0495-4C58-B902-037966B7E443}" sibTransId="{2B81B566-F06E-4377-A983-6C55AE3D83B1}"/>
    <dgm:cxn modelId="{5CBAB729-B5E0-4D16-8645-15512ACB57D0}" srcId="{5F252C5D-2C46-4914-B636-9B3CFBEC8A42}" destId="{640BF1C5-76DE-4B5B-B761-3C9EE4F8F6B1}" srcOrd="0" destOrd="0" parTransId="{85B62C3E-89E8-451D-A39C-EB502982BAE0}" sibTransId="{99FC01CA-39BF-4C53-A3B7-E9A74846F43F}"/>
    <dgm:cxn modelId="{0E458D3B-4CFF-447C-8C5D-CD1B8F294BF3}" type="presOf" srcId="{F035D1F7-D02D-4C66-B5E4-74CBACE0EEF1}" destId="{2FE9B2FC-8A0B-4A0F-BA1D-CD67C844F2DF}" srcOrd="0" destOrd="0" presId="urn:microsoft.com/office/officeart/2018/5/layout/IconCircleLabelList"/>
    <dgm:cxn modelId="{BD41C26A-505C-4AE6-B190-6D83302EAA64}" type="presOf" srcId="{5F252C5D-2C46-4914-B636-9B3CFBEC8A42}" destId="{CE2E1C82-06C6-41DB-B49E-371A2025C08E}" srcOrd="0" destOrd="0" presId="urn:microsoft.com/office/officeart/2018/5/layout/IconCircleLabelList"/>
    <dgm:cxn modelId="{5BB0CB4C-388D-4038-A41F-4D9EA7885851}" srcId="{5F252C5D-2C46-4914-B636-9B3CFBEC8A42}" destId="{F035D1F7-D02D-4C66-B5E4-74CBACE0EEF1}" srcOrd="1" destOrd="0" parTransId="{317ACE7C-95EB-424C-831D-A9AEDA0DBEFD}" sibTransId="{6B6F3104-4333-461B-A38F-761B4B4EFD11}"/>
    <dgm:cxn modelId="{CE1E0390-3425-484F-88A7-BEBC069DBF9E}" type="presOf" srcId="{640BF1C5-76DE-4B5B-B761-3C9EE4F8F6B1}" destId="{92B2E6F0-8243-4394-9F77-2ACF5015AB84}" srcOrd="0" destOrd="0" presId="urn:microsoft.com/office/officeart/2018/5/layout/IconCircleLabelList"/>
    <dgm:cxn modelId="{8075977B-72A3-4D7F-81B9-465FD87099D2}" type="presParOf" srcId="{CE2E1C82-06C6-41DB-B49E-371A2025C08E}" destId="{69A3CB5A-8A8F-4F35-97A9-DB68B49087B9}" srcOrd="0" destOrd="0" presId="urn:microsoft.com/office/officeart/2018/5/layout/IconCircleLabelList"/>
    <dgm:cxn modelId="{8F702298-FE6F-4294-8309-5DBB15021792}" type="presParOf" srcId="{69A3CB5A-8A8F-4F35-97A9-DB68B49087B9}" destId="{C9BC6A64-C1B1-4DF0-A810-E5CB94656A0E}" srcOrd="0" destOrd="0" presId="urn:microsoft.com/office/officeart/2018/5/layout/IconCircleLabelList"/>
    <dgm:cxn modelId="{5BC4DAD3-6894-41CD-8BB8-E1073F01731F}" type="presParOf" srcId="{69A3CB5A-8A8F-4F35-97A9-DB68B49087B9}" destId="{77C5D8AD-63E5-4B17-8587-FCB0D58579CD}" srcOrd="1" destOrd="0" presId="urn:microsoft.com/office/officeart/2018/5/layout/IconCircleLabelList"/>
    <dgm:cxn modelId="{72752077-8B45-4916-8D3C-534DEE181C3E}" type="presParOf" srcId="{69A3CB5A-8A8F-4F35-97A9-DB68B49087B9}" destId="{A6371D09-B8BC-413E-85C7-731AB50AACC3}" srcOrd="2" destOrd="0" presId="urn:microsoft.com/office/officeart/2018/5/layout/IconCircleLabelList"/>
    <dgm:cxn modelId="{047AE4AC-FB24-4F69-93CD-7E38F9F33469}" type="presParOf" srcId="{69A3CB5A-8A8F-4F35-97A9-DB68B49087B9}" destId="{92B2E6F0-8243-4394-9F77-2ACF5015AB84}" srcOrd="3" destOrd="0" presId="urn:microsoft.com/office/officeart/2018/5/layout/IconCircleLabelList"/>
    <dgm:cxn modelId="{10FA3911-B37B-4CAB-9C40-1AA1B23BED69}" type="presParOf" srcId="{CE2E1C82-06C6-41DB-B49E-371A2025C08E}" destId="{CB4BDD29-12BB-4280-A2B7-160D0A8E11A7}" srcOrd="1" destOrd="0" presId="urn:microsoft.com/office/officeart/2018/5/layout/IconCircleLabelList"/>
    <dgm:cxn modelId="{6CAF5D77-0300-43F5-AAAA-86570B80C321}" type="presParOf" srcId="{CE2E1C82-06C6-41DB-B49E-371A2025C08E}" destId="{EEC1D064-DBF4-4206-AB61-F3A087B44419}" srcOrd="2" destOrd="0" presId="urn:microsoft.com/office/officeart/2018/5/layout/IconCircleLabelList"/>
    <dgm:cxn modelId="{6F5C558F-9382-492D-B79F-BCD5D430F4B5}" type="presParOf" srcId="{EEC1D064-DBF4-4206-AB61-F3A087B44419}" destId="{25D4FFD7-3CFE-4CF0-B166-67EDD47C8C33}" srcOrd="0" destOrd="0" presId="urn:microsoft.com/office/officeart/2018/5/layout/IconCircleLabelList"/>
    <dgm:cxn modelId="{BF1E9ADA-801B-4AEF-8125-4A7371B08248}" type="presParOf" srcId="{EEC1D064-DBF4-4206-AB61-F3A087B44419}" destId="{39B6C2E4-B4D8-476D-9F37-50CBC301DB6D}" srcOrd="1" destOrd="0" presId="urn:microsoft.com/office/officeart/2018/5/layout/IconCircleLabelList"/>
    <dgm:cxn modelId="{4749E268-27B3-4905-99DF-36842B8D9426}" type="presParOf" srcId="{EEC1D064-DBF4-4206-AB61-F3A087B44419}" destId="{C1CB99BB-6CA9-4B5F-9C9B-1BD5A0F9F3E4}" srcOrd="2" destOrd="0" presId="urn:microsoft.com/office/officeart/2018/5/layout/IconCircleLabelList"/>
    <dgm:cxn modelId="{BA2DC776-5987-4D82-B047-3BC68655153D}" type="presParOf" srcId="{EEC1D064-DBF4-4206-AB61-F3A087B44419}" destId="{2FE9B2FC-8A0B-4A0F-BA1D-CD67C844F2DF}" srcOrd="3" destOrd="0" presId="urn:microsoft.com/office/officeart/2018/5/layout/IconCircleLabelList"/>
    <dgm:cxn modelId="{7BBF8A22-9733-4BFA-B92B-5A08CEF20C15}" type="presParOf" srcId="{CE2E1C82-06C6-41DB-B49E-371A2025C08E}" destId="{3AF3757F-6599-4913-81F5-E8D4361551C8}" srcOrd="3" destOrd="0" presId="urn:microsoft.com/office/officeart/2018/5/layout/IconCircleLabelList"/>
    <dgm:cxn modelId="{3C55E79D-FE11-44B1-9083-0F17A5A8B2B4}" type="presParOf" srcId="{CE2E1C82-06C6-41DB-B49E-371A2025C08E}" destId="{1A223AAF-8D9B-4731-9D08-B3BA26AF6EAF}" srcOrd="4" destOrd="0" presId="urn:microsoft.com/office/officeart/2018/5/layout/IconCircleLabelList"/>
    <dgm:cxn modelId="{CD9E9F06-83CA-46A6-A7BB-7C820F772C9F}" type="presParOf" srcId="{1A223AAF-8D9B-4731-9D08-B3BA26AF6EAF}" destId="{52547394-ABD9-483C-AD6B-DD07C0A8E9E1}" srcOrd="0" destOrd="0" presId="urn:microsoft.com/office/officeart/2018/5/layout/IconCircleLabelList"/>
    <dgm:cxn modelId="{26BACF8F-263A-4FC1-93E3-ECC4C6360441}" type="presParOf" srcId="{1A223AAF-8D9B-4731-9D08-B3BA26AF6EAF}" destId="{6FE6A768-BE0D-4904-8B8E-6FE2861F3E40}" srcOrd="1" destOrd="0" presId="urn:microsoft.com/office/officeart/2018/5/layout/IconCircleLabelList"/>
    <dgm:cxn modelId="{E2AC459C-2735-419C-B121-D9EC6581877E}" type="presParOf" srcId="{1A223AAF-8D9B-4731-9D08-B3BA26AF6EAF}" destId="{863512B1-27F3-46B5-9D67-F3C33DDBC955}" srcOrd="2" destOrd="0" presId="urn:microsoft.com/office/officeart/2018/5/layout/IconCircleLabelList"/>
    <dgm:cxn modelId="{C1DBC08F-5785-4843-B726-C898BB6E7B50}" type="presParOf" srcId="{1A223AAF-8D9B-4731-9D08-B3BA26AF6EAF}" destId="{2D2104B3-06F9-4066-A6E6-F4ADE11A0031}"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BC6A64-C1B1-4DF0-A810-E5CB94656A0E}">
      <dsp:nvSpPr>
        <dsp:cNvPr id="0" name=""/>
        <dsp:cNvSpPr/>
      </dsp:nvSpPr>
      <dsp:spPr>
        <a:xfrm>
          <a:off x="683905" y="250074"/>
          <a:ext cx="1921500" cy="19215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C5D8AD-63E5-4B17-8587-FCB0D58579CD}">
      <dsp:nvSpPr>
        <dsp:cNvPr id="0" name=""/>
        <dsp:cNvSpPr/>
      </dsp:nvSpPr>
      <dsp:spPr>
        <a:xfrm>
          <a:off x="1093405" y="659574"/>
          <a:ext cx="1102500" cy="1102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B2E6F0-8243-4394-9F77-2ACF5015AB84}">
      <dsp:nvSpPr>
        <dsp:cNvPr id="0" name=""/>
        <dsp:cNvSpPr/>
      </dsp:nvSpPr>
      <dsp:spPr>
        <a:xfrm>
          <a:off x="69655" y="2770075"/>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fr-CA" sz="4000" b="1" kern="1200" dirty="0">
              <a:solidFill>
                <a:schemeClr val="bg1"/>
              </a:solidFill>
              <a:latin typeface="Aptos Display" panose="020B0004020202020204" pitchFamily="34" charset="0"/>
            </a:rPr>
            <a:t>Chercher</a:t>
          </a:r>
          <a:endParaRPr lang="en-US" sz="4000" b="1" kern="1200" dirty="0">
            <a:solidFill>
              <a:schemeClr val="bg1"/>
            </a:solidFill>
            <a:latin typeface="Aptos Display" panose="020B0004020202020204" pitchFamily="34" charset="0"/>
          </a:endParaRPr>
        </a:p>
      </dsp:txBody>
      <dsp:txXfrm>
        <a:off x="69655" y="2770075"/>
        <a:ext cx="3150000" cy="720000"/>
      </dsp:txXfrm>
    </dsp:sp>
    <dsp:sp modelId="{25D4FFD7-3CFE-4CF0-B166-67EDD47C8C33}">
      <dsp:nvSpPr>
        <dsp:cNvPr id="0" name=""/>
        <dsp:cNvSpPr/>
      </dsp:nvSpPr>
      <dsp:spPr>
        <a:xfrm>
          <a:off x="4385155" y="250074"/>
          <a:ext cx="1921500" cy="19215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B6C2E4-B4D8-476D-9F37-50CBC301DB6D}">
      <dsp:nvSpPr>
        <dsp:cNvPr id="0" name=""/>
        <dsp:cNvSpPr/>
      </dsp:nvSpPr>
      <dsp:spPr>
        <a:xfrm>
          <a:off x="4794655" y="659574"/>
          <a:ext cx="1102500" cy="1102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E9B2FC-8A0B-4A0F-BA1D-CD67C844F2DF}">
      <dsp:nvSpPr>
        <dsp:cNvPr id="0" name=""/>
        <dsp:cNvSpPr/>
      </dsp:nvSpPr>
      <dsp:spPr>
        <a:xfrm>
          <a:off x="3770905" y="2770075"/>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fr-CA" sz="4000" b="1" kern="1200" dirty="0">
              <a:solidFill>
                <a:schemeClr val="bg1"/>
              </a:solidFill>
              <a:latin typeface="Aptos Display" panose="020B0004020202020204" pitchFamily="34" charset="0"/>
            </a:rPr>
            <a:t>Évaluer</a:t>
          </a:r>
          <a:endParaRPr lang="en-US" sz="4000" b="1" kern="1200" dirty="0">
            <a:solidFill>
              <a:schemeClr val="bg1"/>
            </a:solidFill>
            <a:latin typeface="Aptos Display" panose="020B0004020202020204" pitchFamily="34" charset="0"/>
          </a:endParaRPr>
        </a:p>
      </dsp:txBody>
      <dsp:txXfrm>
        <a:off x="3770905" y="2770075"/>
        <a:ext cx="3150000" cy="720000"/>
      </dsp:txXfrm>
    </dsp:sp>
    <dsp:sp modelId="{52547394-ABD9-483C-AD6B-DD07C0A8E9E1}">
      <dsp:nvSpPr>
        <dsp:cNvPr id="0" name=""/>
        <dsp:cNvSpPr/>
      </dsp:nvSpPr>
      <dsp:spPr>
        <a:xfrm>
          <a:off x="8086406" y="250074"/>
          <a:ext cx="1921500" cy="19215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E6A768-BE0D-4904-8B8E-6FE2861F3E40}">
      <dsp:nvSpPr>
        <dsp:cNvPr id="0" name=""/>
        <dsp:cNvSpPr/>
      </dsp:nvSpPr>
      <dsp:spPr>
        <a:xfrm>
          <a:off x="8495906" y="659574"/>
          <a:ext cx="1102500" cy="1102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D2104B3-06F9-4066-A6E6-F4ADE11A0031}">
      <dsp:nvSpPr>
        <dsp:cNvPr id="0" name=""/>
        <dsp:cNvSpPr/>
      </dsp:nvSpPr>
      <dsp:spPr>
        <a:xfrm>
          <a:off x="7472156" y="2770075"/>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fr-CA" sz="4000" b="1" kern="1200" dirty="0">
              <a:solidFill>
                <a:schemeClr val="bg1"/>
              </a:solidFill>
              <a:latin typeface="Aptos Display" panose="020B0004020202020204" pitchFamily="34" charset="0"/>
            </a:rPr>
            <a:t>Citer</a:t>
          </a:r>
          <a:endParaRPr lang="en-US" sz="4000" b="1" kern="1200" dirty="0">
            <a:solidFill>
              <a:schemeClr val="bg1"/>
            </a:solidFill>
            <a:latin typeface="Aptos Display" panose="020B0004020202020204" pitchFamily="34" charset="0"/>
          </a:endParaRPr>
        </a:p>
      </dsp:txBody>
      <dsp:txXfrm>
        <a:off x="7472156" y="2770075"/>
        <a:ext cx="315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4"/>
            <a:ext cx="4160520" cy="367030"/>
          </a:xfrm>
          <a:prstGeom prst="rect">
            <a:avLst/>
          </a:prstGeom>
        </p:spPr>
        <p:txBody>
          <a:bodyPr vert="horz" lIns="96639" tIns="48320" rIns="96639" bIns="48320" rtlCol="0"/>
          <a:lstStyle>
            <a:lvl1pPr algn="l">
              <a:defRPr sz="1200"/>
            </a:lvl1pPr>
          </a:lstStyle>
          <a:p>
            <a:endParaRPr lang="fr-FR"/>
          </a:p>
        </p:txBody>
      </p:sp>
      <p:sp>
        <p:nvSpPr>
          <p:cNvPr id="3" name="Espace réservé de la date 2"/>
          <p:cNvSpPr>
            <a:spLocks noGrp="1"/>
          </p:cNvSpPr>
          <p:nvPr>
            <p:ph type="dt" sz="quarter" idx="1"/>
          </p:nvPr>
        </p:nvSpPr>
        <p:spPr>
          <a:xfrm>
            <a:off x="5438458" y="4"/>
            <a:ext cx="4160520" cy="367030"/>
          </a:xfrm>
          <a:prstGeom prst="rect">
            <a:avLst/>
          </a:prstGeom>
        </p:spPr>
        <p:txBody>
          <a:bodyPr vert="horz" lIns="96639" tIns="48320" rIns="96639" bIns="48320" rtlCol="0"/>
          <a:lstStyle>
            <a:lvl1pPr algn="r">
              <a:defRPr sz="1200"/>
            </a:lvl1pPr>
          </a:lstStyle>
          <a:p>
            <a:fld id="{34B00FB3-878C-48C2-8C7D-21F9269E0B92}" type="datetimeFigureOut">
              <a:rPr lang="fr-FR" smtClean="0"/>
              <a:t>09/09/2026</a:t>
            </a:fld>
            <a:endParaRPr lang="fr-FR"/>
          </a:p>
        </p:txBody>
      </p:sp>
      <p:sp>
        <p:nvSpPr>
          <p:cNvPr id="4" name="Espace réservé du pied de page 3"/>
          <p:cNvSpPr>
            <a:spLocks noGrp="1"/>
          </p:cNvSpPr>
          <p:nvPr>
            <p:ph type="ftr" sz="quarter" idx="2"/>
          </p:nvPr>
        </p:nvSpPr>
        <p:spPr>
          <a:xfrm>
            <a:off x="0" y="6948172"/>
            <a:ext cx="4160520" cy="367029"/>
          </a:xfrm>
          <a:prstGeom prst="rect">
            <a:avLst/>
          </a:prstGeom>
        </p:spPr>
        <p:txBody>
          <a:bodyPr vert="horz" lIns="96639" tIns="48320" rIns="96639" bIns="483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5438458" y="6948172"/>
            <a:ext cx="4160520" cy="367029"/>
          </a:xfrm>
          <a:prstGeom prst="rect">
            <a:avLst/>
          </a:prstGeom>
        </p:spPr>
        <p:txBody>
          <a:bodyPr vert="horz" lIns="96639" tIns="48320" rIns="96639" bIns="48320" rtlCol="0" anchor="b"/>
          <a:lstStyle>
            <a:lvl1pPr algn="r">
              <a:defRPr sz="1200"/>
            </a:lvl1pPr>
          </a:lstStyle>
          <a:p>
            <a:fld id="{09C63EFA-D7B4-42C0-A4A1-6A6729E7549E}" type="slidenum">
              <a:rPr lang="fr-FR" smtClean="0"/>
              <a:t>‹N°›</a:t>
            </a:fld>
            <a:endParaRPr lang="fr-FR"/>
          </a:p>
        </p:txBody>
      </p:sp>
    </p:spTree>
    <p:extLst>
      <p:ext uri="{BB962C8B-B14F-4D97-AF65-F5344CB8AC3E}">
        <p14:creationId xmlns:p14="http://schemas.microsoft.com/office/powerpoint/2010/main" val="4038594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4"/>
            <a:ext cx="4160520" cy="367030"/>
          </a:xfrm>
          <a:prstGeom prst="rect">
            <a:avLst/>
          </a:prstGeom>
        </p:spPr>
        <p:txBody>
          <a:bodyPr vert="horz" lIns="96639" tIns="48320" rIns="96639" bIns="48320" rtlCol="0"/>
          <a:lstStyle>
            <a:lvl1pPr algn="l">
              <a:defRPr sz="1200"/>
            </a:lvl1pPr>
          </a:lstStyle>
          <a:p>
            <a:endParaRPr lang="fr-FR" noProof="0"/>
          </a:p>
        </p:txBody>
      </p:sp>
      <p:sp>
        <p:nvSpPr>
          <p:cNvPr id="3" name="Espace réservé de la date 2"/>
          <p:cNvSpPr>
            <a:spLocks noGrp="1"/>
          </p:cNvSpPr>
          <p:nvPr>
            <p:ph type="dt" idx="1"/>
          </p:nvPr>
        </p:nvSpPr>
        <p:spPr>
          <a:xfrm>
            <a:off x="5438458" y="4"/>
            <a:ext cx="4160520" cy="367030"/>
          </a:xfrm>
          <a:prstGeom prst="rect">
            <a:avLst/>
          </a:prstGeom>
        </p:spPr>
        <p:txBody>
          <a:bodyPr vert="horz" lIns="96639" tIns="48320" rIns="96639" bIns="48320" rtlCol="0"/>
          <a:lstStyle>
            <a:lvl1pPr algn="r">
              <a:defRPr sz="1200"/>
            </a:lvl1pPr>
          </a:lstStyle>
          <a:p>
            <a:fld id="{EA8A74C6-9610-4EFF-A8CF-5CEBE7B27DC5}" type="datetimeFigureOut">
              <a:rPr lang="fr-FR" noProof="0" smtClean="0"/>
              <a:t>09/09/2026</a:t>
            </a:fld>
            <a:endParaRPr lang="fr-FR" noProof="0"/>
          </a:p>
        </p:txBody>
      </p:sp>
      <p:sp>
        <p:nvSpPr>
          <p:cNvPr id="4" name="Espace réservé de l'image des diapositives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639" tIns="48320" rIns="96639" bIns="48320" rtlCol="0" anchor="ctr"/>
          <a:lstStyle/>
          <a:p>
            <a:endParaRPr lang="fr-FR" noProof="0"/>
          </a:p>
        </p:txBody>
      </p:sp>
      <p:sp>
        <p:nvSpPr>
          <p:cNvPr id="5" name="Espace réservé des notes 4"/>
          <p:cNvSpPr>
            <a:spLocks noGrp="1"/>
          </p:cNvSpPr>
          <p:nvPr>
            <p:ph type="body" sz="quarter" idx="3"/>
          </p:nvPr>
        </p:nvSpPr>
        <p:spPr>
          <a:xfrm>
            <a:off x="960120" y="3520440"/>
            <a:ext cx="7680960" cy="2880361"/>
          </a:xfrm>
          <a:prstGeom prst="rect">
            <a:avLst/>
          </a:prstGeom>
        </p:spPr>
        <p:txBody>
          <a:bodyPr vert="horz" lIns="96639" tIns="48320" rIns="96639" bIns="48320" rtlCol="0"/>
          <a:lstStyle/>
          <a:p>
            <a:pPr lvl="0" rt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6948172"/>
            <a:ext cx="4160520" cy="367029"/>
          </a:xfrm>
          <a:prstGeom prst="rect">
            <a:avLst/>
          </a:prstGeom>
        </p:spPr>
        <p:txBody>
          <a:bodyPr vert="horz" lIns="96639" tIns="48320" rIns="96639" bIns="48320" rtlCol="0" anchor="b"/>
          <a:lstStyle>
            <a:lvl1pPr algn="l">
              <a:defRPr sz="1200"/>
            </a:lvl1pPr>
          </a:lstStyle>
          <a:p>
            <a:endParaRPr lang="fr-FR" noProof="0"/>
          </a:p>
        </p:txBody>
      </p:sp>
      <p:sp>
        <p:nvSpPr>
          <p:cNvPr id="7" name="Espace réservé du numéro de diapositive 6"/>
          <p:cNvSpPr>
            <a:spLocks noGrp="1"/>
          </p:cNvSpPr>
          <p:nvPr>
            <p:ph type="sldNum" sz="quarter" idx="5"/>
          </p:nvPr>
        </p:nvSpPr>
        <p:spPr>
          <a:xfrm>
            <a:off x="5438458" y="6948172"/>
            <a:ext cx="4160520" cy="367029"/>
          </a:xfrm>
          <a:prstGeom prst="rect">
            <a:avLst/>
          </a:prstGeom>
        </p:spPr>
        <p:txBody>
          <a:bodyPr vert="horz" lIns="96639" tIns="48320" rIns="96639" bIns="48320" rtlCol="0" anchor="b"/>
          <a:lstStyle>
            <a:lvl1pPr algn="r">
              <a:defRPr sz="1200"/>
            </a:lvl1pPr>
          </a:lstStyle>
          <a:p>
            <a:fld id="{0CA1FD56-AA2F-4452-9FAC-B4C8D48F1372}" type="slidenum">
              <a:rPr lang="fr-FR" noProof="0" smtClean="0"/>
              <a:t>‹N°›</a:t>
            </a:fld>
            <a:endParaRPr lang="fr-FR" noProof="0"/>
          </a:p>
        </p:txBody>
      </p:sp>
    </p:spTree>
    <p:extLst>
      <p:ext uri="{BB962C8B-B14F-4D97-AF65-F5344CB8AC3E}">
        <p14:creationId xmlns:p14="http://schemas.microsoft.com/office/powerpoint/2010/main" val="841435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0CA1FD56-AA2F-4452-9FAC-B4C8D48F1372}" type="slidenum">
              <a:rPr lang="fr-FR" smtClean="0"/>
              <a:t>1</a:t>
            </a:fld>
            <a:endParaRPr lang="fr-FR"/>
          </a:p>
        </p:txBody>
      </p:sp>
    </p:spTree>
    <p:extLst>
      <p:ext uri="{BB962C8B-B14F-4D97-AF65-F5344CB8AC3E}">
        <p14:creationId xmlns:p14="http://schemas.microsoft.com/office/powerpoint/2010/main" val="2359701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8E471-EF96-104E-BA69-35F570AE2AF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9DC8449-CC75-554E-48F0-A3C452759E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7219663-4643-9CD5-F99C-03D3A683D1A4}"/>
              </a:ext>
            </a:extLst>
          </p:cNvPr>
          <p:cNvSpPr>
            <a:spLocks noGrp="1"/>
          </p:cNvSpPr>
          <p:nvPr>
            <p:ph type="body" idx="1"/>
          </p:nvPr>
        </p:nvSpPr>
        <p:spPr/>
        <p:txBody>
          <a:bodyPr/>
          <a:lstStyle/>
          <a:p>
            <a:r>
              <a:rPr lang="fr-CA"/>
              <a:t>PRÉVENIR QU’IL Y A BEAUCOUP DE STOCK DANS LA PRÉSENTATION MAIS TOUTES LES INFORMATIONS SE RETROUVENT SUR LE SITE WEB OU SUR LES DÉPLIANTS.</a:t>
            </a:r>
            <a:br>
              <a:rPr lang="fr-CA"/>
            </a:br>
            <a:endParaRPr lang="fr-CA"/>
          </a:p>
        </p:txBody>
      </p:sp>
      <p:sp>
        <p:nvSpPr>
          <p:cNvPr id="4" name="Espace réservé du numéro de diapositive 3">
            <a:extLst>
              <a:ext uri="{FF2B5EF4-FFF2-40B4-BE49-F238E27FC236}">
                <a16:creationId xmlns:a16="http://schemas.microsoft.com/office/drawing/2014/main" id="{8F1767E8-E26A-23AD-4C40-2300BEAB9E24}"/>
              </a:ext>
            </a:extLst>
          </p:cNvPr>
          <p:cNvSpPr>
            <a:spLocks noGrp="1"/>
          </p:cNvSpPr>
          <p:nvPr>
            <p:ph type="sldNum" sz="quarter" idx="10"/>
          </p:nvPr>
        </p:nvSpPr>
        <p:spPr/>
        <p:txBody>
          <a:bodyPr/>
          <a:lstStyle/>
          <a:p>
            <a:fld id="{0CA1FD56-AA2F-4452-9FAC-B4C8D48F1372}" type="slidenum">
              <a:rPr lang="fr-FR" smtClean="0"/>
              <a:t>2</a:t>
            </a:fld>
            <a:endParaRPr lang="fr-FR"/>
          </a:p>
        </p:txBody>
      </p:sp>
    </p:spTree>
    <p:extLst>
      <p:ext uri="{BB962C8B-B14F-4D97-AF65-F5344CB8AC3E}">
        <p14:creationId xmlns:p14="http://schemas.microsoft.com/office/powerpoint/2010/main" val="935293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09B96-930B-2EA5-1A8A-3609108ECB2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BBFE04C-17C7-CD08-0C86-A74795A31A7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E020C02-FA64-8E82-75E7-782136C85A93}"/>
              </a:ext>
            </a:extLst>
          </p:cNvPr>
          <p:cNvSpPr>
            <a:spLocks noGrp="1"/>
          </p:cNvSpPr>
          <p:nvPr>
            <p:ph type="body" idx="1"/>
          </p:nvPr>
        </p:nvSpPr>
        <p:spPr/>
        <p:txBody>
          <a:bodyPr/>
          <a:lstStyle/>
          <a:p>
            <a:pPr algn="l">
              <a:buNone/>
            </a:pPr>
            <a:endParaRPr lang="fr-CA" b="0" i="0">
              <a:effectLst/>
              <a:latin typeface="var(--font-fk-grotesk-neue)"/>
            </a:endParaRPr>
          </a:p>
        </p:txBody>
      </p:sp>
      <p:sp>
        <p:nvSpPr>
          <p:cNvPr id="4" name="Espace réservé du numéro de diapositive 3">
            <a:extLst>
              <a:ext uri="{FF2B5EF4-FFF2-40B4-BE49-F238E27FC236}">
                <a16:creationId xmlns:a16="http://schemas.microsoft.com/office/drawing/2014/main" id="{35F42D8A-93F5-3DCD-AFF8-9ABAF8AB0EE1}"/>
              </a:ext>
            </a:extLst>
          </p:cNvPr>
          <p:cNvSpPr>
            <a:spLocks noGrp="1"/>
          </p:cNvSpPr>
          <p:nvPr>
            <p:ph type="sldNum" sz="quarter" idx="10"/>
          </p:nvPr>
        </p:nvSpPr>
        <p:spPr/>
        <p:txBody>
          <a:bodyPr/>
          <a:lstStyle/>
          <a:p>
            <a:fld id="{0CA1FD56-AA2F-4452-9FAC-B4C8D48F1372}" type="slidenum">
              <a:rPr lang="fr-FR" smtClean="0"/>
              <a:t>4</a:t>
            </a:fld>
            <a:endParaRPr lang="fr-FR"/>
          </a:p>
        </p:txBody>
      </p:sp>
    </p:spTree>
    <p:extLst>
      <p:ext uri="{BB962C8B-B14F-4D97-AF65-F5344CB8AC3E}">
        <p14:creationId xmlns:p14="http://schemas.microsoft.com/office/powerpoint/2010/main" val="2876471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0CA1FD56-AA2F-4452-9FAC-B4C8D48F1372}" type="slidenum">
              <a:rPr lang="fr-FR" noProof="0" smtClean="0"/>
              <a:t>5</a:t>
            </a:fld>
            <a:endParaRPr lang="fr-FR" noProof="0"/>
          </a:p>
        </p:txBody>
      </p:sp>
    </p:spTree>
    <p:extLst>
      <p:ext uri="{BB962C8B-B14F-4D97-AF65-F5344CB8AC3E}">
        <p14:creationId xmlns:p14="http://schemas.microsoft.com/office/powerpoint/2010/main" val="3193984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F039E-550F-3C42-B94C-3595C0B2A76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3E7075C-5DF6-3B91-3A23-6B346B90B80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324C0D-B757-DCBB-522C-FAB5DB9B96F2}"/>
              </a:ext>
            </a:extLst>
          </p:cNvPr>
          <p:cNvSpPr>
            <a:spLocks noGrp="1"/>
          </p:cNvSpPr>
          <p:nvPr>
            <p:ph type="body" idx="1"/>
          </p:nvPr>
        </p:nvSpPr>
        <p:spPr/>
        <p:txBody>
          <a:bodyPr/>
          <a:lstStyle/>
          <a:p>
            <a:pPr algn="l">
              <a:buNone/>
            </a:pPr>
            <a:r>
              <a:rPr lang="fr-CA" b="1" i="0">
                <a:effectLst/>
                <a:latin typeface="var(--font-fk-grotesk)"/>
              </a:rPr>
              <a:t>QUESTIONS GÉNÉRALES SUR LA RECHERCHE DOCUMENTAIRE</a:t>
            </a:r>
          </a:p>
          <a:p>
            <a:pPr algn="l">
              <a:buNone/>
            </a:pPr>
            <a:r>
              <a:rPr lang="fr-CA" b="0" i="0">
                <a:effectLst/>
                <a:latin typeface="fkGroteskNeue"/>
              </a:rPr>
              <a:t>Qui a déjà utilisé Google pour effectuer des recherches scolaires ?</a:t>
            </a:r>
          </a:p>
          <a:p>
            <a:pPr algn="l">
              <a:buNone/>
            </a:pPr>
            <a:r>
              <a:rPr lang="fr-CA" b="0" i="0">
                <a:effectLst/>
                <a:latin typeface="var(--font-fk-grotesk-neue)"/>
              </a:rPr>
              <a:t>Qui connait </a:t>
            </a:r>
            <a:r>
              <a:rPr lang="fr-CA" b="0" i="0">
                <a:effectLst/>
                <a:latin typeface="fkGroteskNeue"/>
              </a:rPr>
              <a:t>des outils comme Google Scholar ou des bases de données spécialisées (ex. Érudit) ?</a:t>
            </a:r>
          </a:p>
          <a:p>
            <a:pPr defTabSz="948507">
              <a:defRPr/>
            </a:pPr>
            <a:r>
              <a:rPr lang="fr-CA" b="0" i="0">
                <a:effectLst/>
                <a:latin typeface="fkGroteskNeue"/>
              </a:rPr>
              <a:t>Q</a:t>
            </a:r>
            <a:r>
              <a:rPr lang="fr-CA" b="0" i="0">
                <a:effectLst/>
                <a:latin typeface="var(--font-fk-grotesk-neue)"/>
              </a:rPr>
              <a:t>ui a déjà fait de la recherche avec des outils d’IA? </a:t>
            </a:r>
          </a:p>
        </p:txBody>
      </p:sp>
      <p:sp>
        <p:nvSpPr>
          <p:cNvPr id="4" name="Espace réservé du numéro de diapositive 3">
            <a:extLst>
              <a:ext uri="{FF2B5EF4-FFF2-40B4-BE49-F238E27FC236}">
                <a16:creationId xmlns:a16="http://schemas.microsoft.com/office/drawing/2014/main" id="{DF77ECE6-EBA2-8F9C-116E-48D8BF70227C}"/>
              </a:ext>
            </a:extLst>
          </p:cNvPr>
          <p:cNvSpPr>
            <a:spLocks noGrp="1"/>
          </p:cNvSpPr>
          <p:nvPr>
            <p:ph type="sldNum" sz="quarter" idx="10"/>
          </p:nvPr>
        </p:nvSpPr>
        <p:spPr/>
        <p:txBody>
          <a:bodyPr/>
          <a:lstStyle/>
          <a:p>
            <a:fld id="{0CA1FD56-AA2F-4452-9FAC-B4C8D48F1372}" type="slidenum">
              <a:rPr lang="fr-FR" smtClean="0"/>
              <a:t>10</a:t>
            </a:fld>
            <a:endParaRPr lang="fr-FR"/>
          </a:p>
        </p:txBody>
      </p:sp>
    </p:spTree>
    <p:extLst>
      <p:ext uri="{BB962C8B-B14F-4D97-AF65-F5344CB8AC3E}">
        <p14:creationId xmlns:p14="http://schemas.microsoft.com/office/powerpoint/2010/main" val="2737839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FFBE9-8006-BA43-6FFF-659EA4256EEF}"/>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F74C1AB4-5AF8-DC6B-E50E-A9E011EC13BB}"/>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81B30512-B6F1-E60D-3904-DA1B0CD664FD}"/>
              </a:ext>
            </a:extLst>
          </p:cNvPr>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p:txBody>
      </p:sp>
      <p:sp>
        <p:nvSpPr>
          <p:cNvPr id="25604" name="Espace réservé du numéro de diapositive 3">
            <a:extLst>
              <a:ext uri="{FF2B5EF4-FFF2-40B4-BE49-F238E27FC236}">
                <a16:creationId xmlns:a16="http://schemas.microsoft.com/office/drawing/2014/main" id="{71663BC1-1E72-8905-F547-8292094DEED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11</a:t>
            </a:fld>
            <a:endParaRPr lang="fr-CA">
              <a:solidFill>
                <a:prstClr val="black"/>
              </a:solidFill>
            </a:endParaRPr>
          </a:p>
        </p:txBody>
      </p:sp>
    </p:spTree>
    <p:extLst>
      <p:ext uri="{BB962C8B-B14F-4D97-AF65-F5344CB8AC3E}">
        <p14:creationId xmlns:p14="http://schemas.microsoft.com/office/powerpoint/2010/main" val="2718738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FFBE9-8006-BA43-6FFF-659EA4256EEF}"/>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F74C1AB4-5AF8-DC6B-E50E-A9E011EC13BB}"/>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81B30512-B6F1-E60D-3904-DA1B0CD664FD}"/>
              </a:ext>
            </a:extLst>
          </p:cNvPr>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Un bon prompt, ce n’est pas une question “magique”, mais une </a:t>
            </a:r>
            <a:r>
              <a:rPr lang="fr-CA" sz="1200" b="1" i="0" kern="1200" dirty="0">
                <a:solidFill>
                  <a:schemeClr val="tx1"/>
                </a:solidFill>
                <a:effectLst/>
                <a:latin typeface="+mn-lt"/>
                <a:ea typeface="+mn-ea"/>
                <a:cs typeface="+mn-cs"/>
              </a:rPr>
              <a:t>consigne bien pensée</a:t>
            </a:r>
            <a:r>
              <a:rPr lang="fr-CA" sz="1200" b="0" i="0" kern="1200" dirty="0">
                <a:solidFill>
                  <a:schemeClr val="tx1"/>
                </a:solidFill>
                <a:effectLst/>
                <a:latin typeface="+mn-lt"/>
                <a:ea typeface="+mn-ea"/>
                <a:cs typeface="+mn-cs"/>
              </a:rPr>
              <a:t>. Il ne doit pas être long, mais à être </a:t>
            </a:r>
            <a:r>
              <a:rPr lang="fr-CA" sz="1200" b="1" i="0" kern="1200" dirty="0">
                <a:solidFill>
                  <a:schemeClr val="tx1"/>
                </a:solidFill>
                <a:effectLst/>
                <a:latin typeface="+mn-lt"/>
                <a:ea typeface="+mn-ea"/>
                <a:cs typeface="+mn-cs"/>
              </a:rPr>
              <a:t>intentionnel</a:t>
            </a:r>
            <a:r>
              <a:rPr lang="fr-CA" sz="1200" b="0" i="0" kern="1200" dirty="0">
                <a:solidFill>
                  <a:schemeClr val="tx1"/>
                </a:solidFill>
                <a:effectLst/>
                <a:latin typeface="+mn-lt"/>
                <a:ea typeface="+mn-ea"/>
                <a:cs typeface="+mn-cs"/>
              </a:rPr>
              <a:t>.</a:t>
            </a:r>
            <a:br>
              <a:rPr lang="fr-CA" sz="1200" b="0" i="0" kern="1200" dirty="0">
                <a:solidFill>
                  <a:schemeClr val="tx1"/>
                </a:solidFill>
                <a:effectLst/>
                <a:latin typeface="+mn-lt"/>
                <a:ea typeface="+mn-ea"/>
                <a:cs typeface="+mn-cs"/>
              </a:rPr>
            </a:br>
            <a:r>
              <a:rPr lang="fr-CA" sz="1200" b="0" i="0" kern="1200" dirty="0">
                <a:solidFill>
                  <a:schemeClr val="tx1"/>
                </a:solidFill>
                <a:effectLst/>
                <a:latin typeface="+mn-lt"/>
                <a:ea typeface="+mn-ea"/>
                <a:cs typeface="+mn-cs"/>
              </a:rPr>
              <a:t>Un prompt peut être court </a:t>
            </a:r>
            <a:r>
              <a:rPr lang="fr-CA" sz="1200" b="1" i="0" kern="1200" dirty="0">
                <a:solidFill>
                  <a:schemeClr val="tx1"/>
                </a:solidFill>
                <a:effectLst/>
                <a:latin typeface="+mn-lt"/>
                <a:ea typeface="+mn-ea"/>
                <a:cs typeface="+mn-cs"/>
              </a:rPr>
              <a:t>et</a:t>
            </a:r>
            <a:r>
              <a:rPr lang="fr-CA" sz="1200" b="0" i="0" kern="1200" dirty="0">
                <a:solidFill>
                  <a:schemeClr val="tx1"/>
                </a:solidFill>
                <a:effectLst/>
                <a:latin typeface="+mn-lt"/>
                <a:ea typeface="+mn-ea"/>
                <a:cs typeface="+mn-cs"/>
              </a:rPr>
              <a:t> excellent </a:t>
            </a:r>
            <a:br>
              <a:rPr lang="fr-CA" sz="1200" b="0" i="0" kern="1200" dirty="0">
                <a:solidFill>
                  <a:schemeClr val="tx1"/>
                </a:solidFill>
                <a:effectLst/>
                <a:latin typeface="+mn-lt"/>
                <a:ea typeface="+mn-ea"/>
                <a:cs typeface="+mn-cs"/>
              </a:rPr>
            </a:br>
            <a:endParaRPr lang="fr-CA" sz="1200" b="0" i="0" kern="1200" dirty="0">
              <a:solidFill>
                <a:schemeClr val="tx1"/>
              </a:solidFill>
              <a:effectLst/>
              <a:latin typeface="+mn-lt"/>
              <a:ea typeface="+mn-ea"/>
              <a:cs typeface="+mn-cs"/>
            </a:endParaRPr>
          </a:p>
          <a:p>
            <a:endParaRPr lang="fr-CA" baseline="0" dirty="0"/>
          </a:p>
        </p:txBody>
      </p:sp>
      <p:sp>
        <p:nvSpPr>
          <p:cNvPr id="25604" name="Espace réservé du numéro de diapositive 3">
            <a:extLst>
              <a:ext uri="{FF2B5EF4-FFF2-40B4-BE49-F238E27FC236}">
                <a16:creationId xmlns:a16="http://schemas.microsoft.com/office/drawing/2014/main" id="{71663BC1-1E72-8905-F547-8292094DEED9}"/>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12</a:t>
            </a:fld>
            <a:endParaRPr lang="fr-CA">
              <a:solidFill>
                <a:prstClr val="black"/>
              </a:solidFill>
            </a:endParaRPr>
          </a:p>
        </p:txBody>
      </p:sp>
    </p:spTree>
    <p:extLst>
      <p:ext uri="{BB962C8B-B14F-4D97-AF65-F5344CB8AC3E}">
        <p14:creationId xmlns:p14="http://schemas.microsoft.com/office/powerpoint/2010/main" val="2718738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2D4AB-1392-97F2-0F45-BDBA142B8202}"/>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3921E55C-E178-1FEF-EE33-9C0FC88C0C55}"/>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43B1D091-BEAE-B25B-9D1B-92F0BF3FDA7D}"/>
              </a:ext>
            </a:extLst>
          </p:cNvPr>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Un bon prompt, ce n’est pas une question “magique”, mais une </a:t>
            </a:r>
            <a:r>
              <a:rPr lang="fr-CA" sz="1200" b="1" i="0" kern="1200" dirty="0">
                <a:solidFill>
                  <a:schemeClr val="tx1"/>
                </a:solidFill>
                <a:effectLst/>
                <a:latin typeface="+mn-lt"/>
                <a:ea typeface="+mn-ea"/>
                <a:cs typeface="+mn-cs"/>
              </a:rPr>
              <a:t>consigne bien pensée</a:t>
            </a:r>
            <a:r>
              <a:rPr lang="fr-CA" sz="1200" b="0" i="0" kern="1200" dirty="0">
                <a:solidFill>
                  <a:schemeClr val="tx1"/>
                </a:solidFill>
                <a:effectLst/>
                <a:latin typeface="+mn-lt"/>
                <a:ea typeface="+mn-ea"/>
                <a:cs typeface="+mn-cs"/>
              </a:rPr>
              <a:t>. Il ne doit pas être long, mais à être </a:t>
            </a:r>
            <a:r>
              <a:rPr lang="fr-CA" sz="1200" b="1" i="0" kern="1200" dirty="0">
                <a:solidFill>
                  <a:schemeClr val="tx1"/>
                </a:solidFill>
                <a:effectLst/>
                <a:latin typeface="+mn-lt"/>
                <a:ea typeface="+mn-ea"/>
                <a:cs typeface="+mn-cs"/>
              </a:rPr>
              <a:t>intentionnel</a:t>
            </a:r>
            <a:r>
              <a:rPr lang="fr-CA" sz="1200" b="0" i="0" kern="1200" dirty="0">
                <a:solidFill>
                  <a:schemeClr val="tx1"/>
                </a:solidFill>
                <a:effectLst/>
                <a:latin typeface="+mn-lt"/>
                <a:ea typeface="+mn-ea"/>
                <a:cs typeface="+mn-cs"/>
              </a:rPr>
              <a:t>.</a:t>
            </a:r>
            <a:br>
              <a:rPr lang="fr-CA" sz="1200" b="0" i="0" kern="1200" dirty="0">
                <a:solidFill>
                  <a:schemeClr val="tx1"/>
                </a:solidFill>
                <a:effectLst/>
                <a:latin typeface="+mn-lt"/>
                <a:ea typeface="+mn-ea"/>
                <a:cs typeface="+mn-cs"/>
              </a:rPr>
            </a:br>
            <a:r>
              <a:rPr lang="fr-CA" sz="1200" b="0" i="0" kern="1200" dirty="0">
                <a:solidFill>
                  <a:schemeClr val="tx1"/>
                </a:solidFill>
                <a:effectLst/>
                <a:latin typeface="+mn-lt"/>
                <a:ea typeface="+mn-ea"/>
                <a:cs typeface="+mn-cs"/>
              </a:rPr>
              <a:t>Un prompt peut être court </a:t>
            </a:r>
            <a:r>
              <a:rPr lang="fr-CA" sz="1200" b="1" i="0" kern="1200" dirty="0">
                <a:solidFill>
                  <a:schemeClr val="tx1"/>
                </a:solidFill>
                <a:effectLst/>
                <a:latin typeface="+mn-lt"/>
                <a:ea typeface="+mn-ea"/>
                <a:cs typeface="+mn-cs"/>
              </a:rPr>
              <a:t>et</a:t>
            </a:r>
            <a:r>
              <a:rPr lang="fr-CA" sz="1200" b="0" i="0" kern="1200" dirty="0">
                <a:solidFill>
                  <a:schemeClr val="tx1"/>
                </a:solidFill>
                <a:effectLst/>
                <a:latin typeface="+mn-lt"/>
                <a:ea typeface="+mn-ea"/>
                <a:cs typeface="+mn-cs"/>
              </a:rPr>
              <a:t> excellent </a:t>
            </a:r>
            <a:br>
              <a:rPr lang="fr-CA" sz="1200" b="0" i="0" kern="1200" dirty="0">
                <a:solidFill>
                  <a:schemeClr val="tx1"/>
                </a:solidFill>
                <a:effectLst/>
                <a:latin typeface="+mn-lt"/>
                <a:ea typeface="+mn-ea"/>
                <a:cs typeface="+mn-cs"/>
              </a:rPr>
            </a:br>
            <a:endParaRPr lang="fr-CA" sz="1200" b="0" i="0" kern="1200" dirty="0">
              <a:solidFill>
                <a:schemeClr val="tx1"/>
              </a:solidFill>
              <a:effectLst/>
              <a:latin typeface="+mn-lt"/>
              <a:ea typeface="+mn-ea"/>
              <a:cs typeface="+mn-cs"/>
            </a:endParaRPr>
          </a:p>
          <a:p>
            <a:endParaRPr lang="fr-CA" baseline="0" dirty="0"/>
          </a:p>
        </p:txBody>
      </p:sp>
      <p:sp>
        <p:nvSpPr>
          <p:cNvPr id="25604" name="Espace réservé du numéro de diapositive 3">
            <a:extLst>
              <a:ext uri="{FF2B5EF4-FFF2-40B4-BE49-F238E27FC236}">
                <a16:creationId xmlns:a16="http://schemas.microsoft.com/office/drawing/2014/main" id="{23D07E65-1696-347E-BC2B-01530C11FE4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13</a:t>
            </a:fld>
            <a:endParaRPr lang="fr-CA">
              <a:solidFill>
                <a:prstClr val="black"/>
              </a:solidFill>
            </a:endParaRPr>
          </a:p>
        </p:txBody>
      </p:sp>
    </p:spTree>
    <p:extLst>
      <p:ext uri="{BB962C8B-B14F-4D97-AF65-F5344CB8AC3E}">
        <p14:creationId xmlns:p14="http://schemas.microsoft.com/office/powerpoint/2010/main" val="649360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Le document Word doit être téléchargé et RESTER ouvert.</a:t>
            </a:r>
            <a:br>
              <a:rPr lang="fr-CA" dirty="0"/>
            </a:br>
            <a:r>
              <a:rPr lang="fr-CA" dirty="0"/>
              <a:t>Les informations et les liens seront toujours à leurs dispositions.</a:t>
            </a:r>
          </a:p>
          <a:p>
            <a:endParaRPr lang="fr-CA" dirty="0"/>
          </a:p>
          <a:p>
            <a:r>
              <a:rPr lang="fr-CA" dirty="0"/>
              <a:t>Aussi, précisez que tous les résultats des recherches devront être compilés dans le document Word pour conserver le tout.</a:t>
            </a:r>
          </a:p>
        </p:txBody>
      </p:sp>
      <p:sp>
        <p:nvSpPr>
          <p:cNvPr id="4" name="Espace réservé du numéro de diapositive 3"/>
          <p:cNvSpPr>
            <a:spLocks noGrp="1"/>
          </p:cNvSpPr>
          <p:nvPr>
            <p:ph type="sldNum" sz="quarter" idx="5"/>
          </p:nvPr>
        </p:nvSpPr>
        <p:spPr/>
        <p:txBody>
          <a:bodyPr/>
          <a:lstStyle/>
          <a:p>
            <a:fld id="{0CA1FD56-AA2F-4452-9FAC-B4C8D48F1372}" type="slidenum">
              <a:rPr lang="fr-FR" noProof="0" smtClean="0"/>
              <a:t>14</a:t>
            </a:fld>
            <a:endParaRPr lang="fr-FR" noProof="0"/>
          </a:p>
        </p:txBody>
      </p:sp>
    </p:spTree>
    <p:extLst>
      <p:ext uri="{BB962C8B-B14F-4D97-AF65-F5344CB8AC3E}">
        <p14:creationId xmlns:p14="http://schemas.microsoft.com/office/powerpoint/2010/main" val="1620090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592AA-BE09-6CB7-F009-28F377C6FC7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1C7F7C-915C-8087-A201-0110EAC7CA0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12A4B2C-B93D-6BC8-719F-940BB4C0DFC0}"/>
              </a:ext>
            </a:extLst>
          </p:cNvPr>
          <p:cNvSpPr>
            <a:spLocks noGrp="1"/>
          </p:cNvSpPr>
          <p:nvPr>
            <p:ph type="body" idx="1"/>
          </p:nvPr>
        </p:nvSpPr>
        <p:spPr/>
        <p:txBody>
          <a:bodyPr/>
          <a:lstStyle/>
          <a:p>
            <a:r>
              <a:rPr lang="fr-CA" dirty="0"/>
              <a:t>Le document Word doit être téléchargé et RESTER ouvert.</a:t>
            </a:r>
            <a:br>
              <a:rPr lang="fr-CA" dirty="0"/>
            </a:br>
            <a:r>
              <a:rPr lang="fr-CA" dirty="0"/>
              <a:t>Les informations et les liens seront toujours à leurs dispositions.</a:t>
            </a:r>
          </a:p>
          <a:p>
            <a:endParaRPr lang="fr-CA" dirty="0"/>
          </a:p>
          <a:p>
            <a:r>
              <a:rPr lang="fr-CA" dirty="0"/>
              <a:t>Aussi, précisez que tous les résultats des recherches devront être compilés dans le document Word pour conserver le tout.</a:t>
            </a:r>
          </a:p>
        </p:txBody>
      </p:sp>
      <p:sp>
        <p:nvSpPr>
          <p:cNvPr id="4" name="Espace réservé du numéro de diapositive 3">
            <a:extLst>
              <a:ext uri="{FF2B5EF4-FFF2-40B4-BE49-F238E27FC236}">
                <a16:creationId xmlns:a16="http://schemas.microsoft.com/office/drawing/2014/main" id="{C3F8F0A7-17CF-51EA-58A5-7D3864784D88}"/>
              </a:ext>
            </a:extLst>
          </p:cNvPr>
          <p:cNvSpPr>
            <a:spLocks noGrp="1"/>
          </p:cNvSpPr>
          <p:nvPr>
            <p:ph type="sldNum" sz="quarter" idx="5"/>
          </p:nvPr>
        </p:nvSpPr>
        <p:spPr/>
        <p:txBody>
          <a:bodyPr/>
          <a:lstStyle/>
          <a:p>
            <a:fld id="{0CA1FD56-AA2F-4452-9FAC-B4C8D48F1372}" type="slidenum">
              <a:rPr lang="fr-FR" noProof="0" smtClean="0"/>
              <a:t>15</a:t>
            </a:fld>
            <a:endParaRPr lang="fr-FR" noProof="0"/>
          </a:p>
        </p:txBody>
      </p:sp>
    </p:spTree>
    <p:extLst>
      <p:ext uri="{BB962C8B-B14F-4D97-AF65-F5344CB8AC3E}">
        <p14:creationId xmlns:p14="http://schemas.microsoft.com/office/powerpoint/2010/main" val="2221438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06EBC-8440-8614-82EC-D42DC99AAB98}"/>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ABC220EC-00F0-C4E2-7068-B3708C20F643}"/>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1A1736C0-8310-25E2-F405-594A605BDB2B}"/>
              </a:ext>
            </a:extLst>
          </p:cNvPr>
          <p:cNvSpPr>
            <a:spLocks noGrp="1"/>
          </p:cNvSpPr>
          <p:nvPr>
            <p:ph type="body" idx="1"/>
          </p:nvPr>
        </p:nvSpPr>
        <p:spPr bwMode="auto">
          <a:noFill/>
        </p:spPr>
        <p:txBody>
          <a:bodyPr wrap="square" numCol="1" anchor="t" anchorCtr="0" compatLnSpc="1">
            <a:prstTxWarp prst="textNoShape">
              <a:avLst/>
            </a:prstTxWarp>
          </a:bodyPr>
          <a:lstStyle/>
          <a:p>
            <a:pPr algn="l">
              <a:buNone/>
            </a:pPr>
            <a:r>
              <a:rPr lang="fr-CA" dirty="0"/>
              <a:t>On ne demande pas à l’IA de remplacer la vérification documentaire. Toute réponse doit être relue, comparée et validée à partir de sources fiables.</a:t>
            </a:r>
            <a:br>
              <a:rPr lang="fr-CA" dirty="0"/>
            </a:br>
            <a:br>
              <a:rPr lang="fr-CA" dirty="0"/>
            </a:br>
            <a:r>
              <a:rPr lang="fr-CA" dirty="0"/>
              <a:t>Si tu comprends mal ton sujet, l’IA va amplifier ton erreur au lieu de la corriger. </a:t>
            </a:r>
            <a:endParaRPr lang="fr-CA" b="0" i="0" dirty="0">
              <a:effectLst/>
              <a:latin typeface="var(--font-fk-grotesk-neue)"/>
            </a:endParaRPr>
          </a:p>
        </p:txBody>
      </p:sp>
      <p:sp>
        <p:nvSpPr>
          <p:cNvPr id="25604" name="Espace réservé du numéro de diapositive 3">
            <a:extLst>
              <a:ext uri="{FF2B5EF4-FFF2-40B4-BE49-F238E27FC236}">
                <a16:creationId xmlns:a16="http://schemas.microsoft.com/office/drawing/2014/main" id="{C223F0D6-9D0A-ECF0-E078-C674A83C107F}"/>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16</a:t>
            </a:fld>
            <a:endParaRPr lang="fr-CA">
              <a:solidFill>
                <a:prstClr val="black"/>
              </a:solidFill>
            </a:endParaRPr>
          </a:p>
        </p:txBody>
      </p:sp>
    </p:spTree>
    <p:extLst>
      <p:ext uri="{BB962C8B-B14F-4D97-AF65-F5344CB8AC3E}">
        <p14:creationId xmlns:p14="http://schemas.microsoft.com/office/powerpoint/2010/main" val="4131413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2D4AB-1392-97F2-0F45-BDBA142B8202}"/>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3921E55C-E178-1FEF-EE33-9C0FC88C0C55}"/>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43B1D091-BEAE-B25B-9D1B-92F0BF3FDA7D}"/>
              </a:ext>
            </a:extLst>
          </p:cNvPr>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Tu es spécialiste en méthodologie de la recherche documentaire au niveau collégial. </a:t>
            </a:r>
            <a:r>
              <a:rPr lang="fr-CA" sz="1200" dirty="0">
                <a:solidFill>
                  <a:schemeClr val="bg1"/>
                </a:solidFill>
                <a:latin typeface="Aptos Display" panose="020B0004020202020204" pitchFamily="34" charset="0"/>
              </a:rPr>
              <a:t>Aide-moi à définir mon sujet de recherche en analysant les dimensions suivantes, sous la forme d’un tableau : qui, quoi, pourquoi, où, quand, comment et combien pour </a:t>
            </a:r>
            <a:r>
              <a:rPr lang="fr-CA" sz="1200" dirty="0">
                <a:solidFill>
                  <a:schemeClr val="bg1"/>
                </a:solidFill>
                <a:highlight>
                  <a:srgbClr val="FE06CF"/>
                </a:highlight>
                <a:latin typeface="Aptos Display" panose="020B0004020202020204" pitchFamily="34" charset="0"/>
              </a:rPr>
              <a:t>[les effets des aliments transformés sur les enfants canadiens].</a:t>
            </a:r>
          </a:p>
          <a:p>
            <a:endParaRPr lang="fr-CA" dirty="0"/>
          </a:p>
          <a:p>
            <a:r>
              <a:rPr lang="fr-CA" sz="1200" b="0" i="0" kern="1200" dirty="0">
                <a:solidFill>
                  <a:schemeClr val="tx1"/>
                </a:solidFill>
                <a:effectLst/>
                <a:latin typeface="+mn-lt"/>
                <a:ea typeface="+mn-ea"/>
                <a:cs typeface="+mn-cs"/>
              </a:rPr>
              <a:t>QUI : Identifie les acteurs, responsables, groupes ou institutions concernés.</a:t>
            </a:r>
          </a:p>
          <a:p>
            <a:r>
              <a:rPr lang="fr-CA" sz="1200" b="0" i="0" kern="1200" dirty="0">
                <a:solidFill>
                  <a:schemeClr val="tx1"/>
                </a:solidFill>
                <a:effectLst/>
                <a:latin typeface="+mn-lt"/>
                <a:ea typeface="+mn-ea"/>
                <a:cs typeface="+mn-cs"/>
              </a:rPr>
              <a:t>QUOI : Détermine l’objet, le phénomène ou la thématique étudiée.</a:t>
            </a:r>
          </a:p>
          <a:p>
            <a:r>
              <a:rPr lang="fr-CA" sz="1200" b="0" i="0" kern="1200" dirty="0">
                <a:solidFill>
                  <a:schemeClr val="tx1"/>
                </a:solidFill>
                <a:effectLst/>
                <a:latin typeface="+mn-lt"/>
                <a:ea typeface="+mn-ea"/>
                <a:cs typeface="+mn-cs"/>
              </a:rPr>
              <a:t>POURQUOI : Identifie les causes, motivations, enjeux, objectifs ou conséquences.</a:t>
            </a:r>
          </a:p>
          <a:p>
            <a:r>
              <a:rPr lang="fr-CA" sz="1200" b="0" i="0" kern="1200" dirty="0">
                <a:solidFill>
                  <a:schemeClr val="tx1"/>
                </a:solidFill>
                <a:effectLst/>
                <a:latin typeface="+mn-lt"/>
                <a:ea typeface="+mn-ea"/>
                <a:cs typeface="+mn-cs"/>
              </a:rPr>
              <a:t>OÙ : Situe le contexte géographique ou spatial.</a:t>
            </a:r>
          </a:p>
          <a:p>
            <a:r>
              <a:rPr lang="fr-CA" sz="1200" b="0" i="0" kern="1200" dirty="0">
                <a:solidFill>
                  <a:schemeClr val="tx1"/>
                </a:solidFill>
                <a:effectLst/>
                <a:latin typeface="+mn-lt"/>
                <a:ea typeface="+mn-ea"/>
                <a:cs typeface="+mn-cs"/>
              </a:rPr>
              <a:t>QUAND : Positionne le sujet dans le temps, en précisant les dates, périodes ou moments historiques.</a:t>
            </a:r>
          </a:p>
          <a:p>
            <a:r>
              <a:rPr lang="fr-CA" sz="1200" b="0" i="0" kern="1200" dirty="0">
                <a:solidFill>
                  <a:schemeClr val="tx1"/>
                </a:solidFill>
                <a:effectLst/>
                <a:latin typeface="+mn-lt"/>
                <a:ea typeface="+mn-ea"/>
                <a:cs typeface="+mn-cs"/>
              </a:rPr>
              <a:t>COMMENT : Décrit les mécanismes, processus, moyens, méthodes ou pratiques.</a:t>
            </a:r>
          </a:p>
          <a:p>
            <a:r>
              <a:rPr lang="fr-CA" sz="1200" b="0" i="0" kern="1200" dirty="0">
                <a:solidFill>
                  <a:schemeClr val="tx1"/>
                </a:solidFill>
                <a:effectLst/>
                <a:latin typeface="+mn-lt"/>
                <a:ea typeface="+mn-ea"/>
                <a:cs typeface="+mn-cs"/>
              </a:rPr>
              <a:t>COMBIEN : Introduit des données mesurables et quantitatives : chiffres, statistiques, fréquence, coûts, volumes, intensité.</a:t>
            </a:r>
          </a:p>
          <a:p>
            <a:endParaRPr lang="fr-CA" baseline="0" dirty="0"/>
          </a:p>
        </p:txBody>
      </p:sp>
      <p:sp>
        <p:nvSpPr>
          <p:cNvPr id="25604" name="Espace réservé du numéro de diapositive 3">
            <a:extLst>
              <a:ext uri="{FF2B5EF4-FFF2-40B4-BE49-F238E27FC236}">
                <a16:creationId xmlns:a16="http://schemas.microsoft.com/office/drawing/2014/main" id="{23D07E65-1696-347E-BC2B-01530C11FE4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17</a:t>
            </a:fld>
            <a:endParaRPr lang="fr-CA">
              <a:solidFill>
                <a:prstClr val="black"/>
              </a:solidFill>
            </a:endParaRPr>
          </a:p>
        </p:txBody>
      </p:sp>
    </p:spTree>
    <p:extLst>
      <p:ext uri="{BB962C8B-B14F-4D97-AF65-F5344CB8AC3E}">
        <p14:creationId xmlns:p14="http://schemas.microsoft.com/office/powerpoint/2010/main" val="649360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2A209-2F5E-16E9-8472-5D78678F32E4}"/>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616230CC-F747-E7D7-A16A-614E4A3AA9E1}"/>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4B1FCA7E-E6E9-69CC-832A-8ADC8E1E9602}"/>
              </a:ext>
            </a:extLst>
          </p:cNvPr>
          <p:cNvSpPr>
            <a:spLocks noGrp="1"/>
          </p:cNvSpPr>
          <p:nvPr>
            <p:ph type="body" idx="1"/>
          </p:nvPr>
        </p:nvSpPr>
        <p:spPr bwMode="auto">
          <a:noFill/>
        </p:spPr>
        <p:txBody>
          <a:bodyPr wrap="square" numCol="1" anchor="t" anchorCtr="0" compatLnSpc="1">
            <a:prstTxWarp prst="textNoShape">
              <a:avLst/>
            </a:prstTxWarp>
          </a:bodyPr>
          <a:lstStyle/>
          <a:p>
            <a:pPr rtl="0"/>
            <a:r>
              <a:rPr lang="fr-CA" dirty="0"/>
              <a:t>TRANSFORMER UN </a:t>
            </a:r>
            <a:r>
              <a:rPr lang="fr-CA" b="1" dirty="0">
                <a:effectLst/>
              </a:rPr>
              <a:t>SUJET LARGE</a:t>
            </a:r>
            <a:r>
              <a:rPr lang="fr-CA" dirty="0"/>
              <a:t> EN UN </a:t>
            </a:r>
            <a:r>
              <a:rPr lang="fr-CA" b="1" dirty="0">
                <a:effectLst/>
              </a:rPr>
              <a:t>SUJET DE RECHERCHE CLAIR ET DOCUMENTABLE</a:t>
            </a:r>
            <a:r>
              <a:rPr lang="fr-CA" dirty="0"/>
              <a:t>, À L’AIDE DE L’IA</a:t>
            </a:r>
            <a:endParaRPr lang="fr-CA" dirty="0">
              <a:effectLst/>
            </a:endParaRPr>
          </a:p>
        </p:txBody>
      </p:sp>
      <p:sp>
        <p:nvSpPr>
          <p:cNvPr id="25604" name="Espace réservé du numéro de diapositive 3">
            <a:extLst>
              <a:ext uri="{FF2B5EF4-FFF2-40B4-BE49-F238E27FC236}">
                <a16:creationId xmlns:a16="http://schemas.microsoft.com/office/drawing/2014/main" id="{F951A70A-BD8F-9A79-16BE-BDDBDDECEE0C}"/>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18</a:t>
            </a:fld>
            <a:endParaRPr lang="fr-CA">
              <a:solidFill>
                <a:prstClr val="black"/>
              </a:solidFill>
            </a:endParaRPr>
          </a:p>
        </p:txBody>
      </p:sp>
    </p:spTree>
    <p:extLst>
      <p:ext uri="{BB962C8B-B14F-4D97-AF65-F5344CB8AC3E}">
        <p14:creationId xmlns:p14="http://schemas.microsoft.com/office/powerpoint/2010/main" val="4193671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dirty="0"/>
              <a:t>les mots-clés ne sont pas seulement des synonymes, mais aussi des </a:t>
            </a:r>
            <a:r>
              <a:rPr lang="fr-CA" b="1" dirty="0"/>
              <a:t>variantes de niveau</a:t>
            </a:r>
            <a:r>
              <a:rPr lang="fr-CA" dirty="0"/>
              <a:t> : terme générique, terme spécialisé, traduction utile, équivalent en langage courant.</a:t>
            </a:r>
            <a:br>
              <a:rPr lang="fr-CA" baseline="0" dirty="0"/>
            </a:br>
            <a:br>
              <a:rPr lang="fr-CA" baseline="0" dirty="0"/>
            </a:br>
            <a:r>
              <a:rPr lang="fr-CA" baseline="0" dirty="0"/>
              <a:t>Pour les synonymes, penser à Antidote</a:t>
            </a:r>
          </a:p>
        </p:txBody>
      </p:sp>
      <p:sp>
        <p:nvSpPr>
          <p:cNvPr id="2560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19</a:t>
            </a:fld>
            <a:endParaRPr lang="fr-CA">
              <a:solidFill>
                <a:prstClr val="black"/>
              </a:solidFill>
            </a:endParaRPr>
          </a:p>
        </p:txBody>
      </p:sp>
    </p:spTree>
    <p:extLst>
      <p:ext uri="{BB962C8B-B14F-4D97-AF65-F5344CB8AC3E}">
        <p14:creationId xmlns:p14="http://schemas.microsoft.com/office/powerpoint/2010/main" val="2094506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91C24-8D1D-901F-D7FA-ADCB564688F1}"/>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E190AF11-BDC9-FFA5-D3F1-BDC4C5C445E7}"/>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701EA668-DC61-6ADE-22E5-A4193C6345AD}"/>
              </a:ext>
            </a:extLst>
          </p:cNvPr>
          <p:cNvSpPr>
            <a:spLocks noGrp="1"/>
          </p:cNvSpPr>
          <p:nvPr>
            <p:ph type="body" idx="1"/>
          </p:nvPr>
        </p:nvSpPr>
        <p:spPr bwMode="auto">
          <a:noFill/>
        </p:spPr>
        <p:txBody>
          <a:bodyPr wrap="square" numCol="1" anchor="t" anchorCtr="0" compatLnSpc="1">
            <a:prstTxWarp prst="textNoShape">
              <a:avLst/>
            </a:prstTxWarp>
          </a:bodyPr>
          <a:lstStyle/>
          <a:p>
            <a:endParaRPr lang="fr-CA" baseline="0"/>
          </a:p>
        </p:txBody>
      </p:sp>
      <p:sp>
        <p:nvSpPr>
          <p:cNvPr id="25604" name="Espace réservé du numéro de diapositive 3">
            <a:extLst>
              <a:ext uri="{FF2B5EF4-FFF2-40B4-BE49-F238E27FC236}">
                <a16:creationId xmlns:a16="http://schemas.microsoft.com/office/drawing/2014/main" id="{2315D53D-64C0-A010-863D-D8DCF745284E}"/>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20</a:t>
            </a:fld>
            <a:endParaRPr lang="fr-CA">
              <a:solidFill>
                <a:prstClr val="black"/>
              </a:solidFill>
            </a:endParaRPr>
          </a:p>
        </p:txBody>
      </p:sp>
    </p:spTree>
    <p:extLst>
      <p:ext uri="{BB962C8B-B14F-4D97-AF65-F5344CB8AC3E}">
        <p14:creationId xmlns:p14="http://schemas.microsoft.com/office/powerpoint/2010/main" val="987636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CA" baseline="0"/>
              <a:t>ATTENTION, LE WEB CACHÉ N’EST PAS LE DARKWEB!</a:t>
            </a:r>
          </a:p>
        </p:txBody>
      </p:sp>
      <p:sp>
        <p:nvSpPr>
          <p:cNvPr id="2560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21</a:t>
            </a:fld>
            <a:endParaRPr lang="fr-CA">
              <a:solidFill>
                <a:prstClr val="black"/>
              </a:solidFill>
            </a:endParaRPr>
          </a:p>
        </p:txBody>
      </p:sp>
    </p:spTree>
    <p:extLst>
      <p:ext uri="{BB962C8B-B14F-4D97-AF65-F5344CB8AC3E}">
        <p14:creationId xmlns:p14="http://schemas.microsoft.com/office/powerpoint/2010/main" val="924786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0CA1FD56-AA2F-4452-9FAC-B4C8D48F1372}" type="slidenum">
              <a:rPr lang="fr-FR" noProof="0" smtClean="0"/>
              <a:t>22</a:t>
            </a:fld>
            <a:endParaRPr lang="fr-FR" noProof="0"/>
          </a:p>
        </p:txBody>
      </p:sp>
    </p:spTree>
    <p:extLst>
      <p:ext uri="{BB962C8B-B14F-4D97-AF65-F5344CB8AC3E}">
        <p14:creationId xmlns:p14="http://schemas.microsoft.com/office/powerpoint/2010/main" val="411088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63263-D949-59E8-1FB1-5821980C3BBC}"/>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3F6DD2A0-2B6B-7E37-0D44-7ED6D30DCAA6}"/>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9970F40C-AB88-7AA8-9E04-7E40AAF29F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a:t>Montrer les PDF</a:t>
            </a:r>
            <a:br>
              <a:rPr lang="fr-FR" altLang="fr-FR" dirty="0"/>
            </a:br>
            <a:br>
              <a:rPr lang="fr-FR" altLang="fr-FR" dirty="0"/>
            </a:br>
            <a:r>
              <a:rPr lang="en-US" altLang="fr-FR" dirty="0"/>
              <a:t>("aliments ultra-</a:t>
            </a:r>
            <a:r>
              <a:rPr lang="en-US" altLang="fr-FR" dirty="0" err="1"/>
              <a:t>transformés</a:t>
            </a:r>
            <a:r>
              <a:rPr lang="en-US" altLang="fr-FR" dirty="0"/>
              <a:t>" OR "aliments </a:t>
            </a:r>
            <a:r>
              <a:rPr lang="en-US" altLang="fr-FR" dirty="0" err="1"/>
              <a:t>transformés</a:t>
            </a:r>
            <a:r>
              <a:rPr lang="en-US" altLang="fr-FR" dirty="0"/>
              <a:t>" OR "processed foods" OR "ultra-processed foods") </a:t>
            </a:r>
          </a:p>
          <a:p>
            <a:pPr eaLnBrk="1" hangingPunct="1"/>
            <a:r>
              <a:rPr lang="en-US" altLang="fr-FR" dirty="0"/>
              <a:t>AND (Canada OR </a:t>
            </a:r>
            <a:r>
              <a:rPr lang="en-US" altLang="fr-FR" dirty="0" err="1"/>
              <a:t>canadien</a:t>
            </a:r>
            <a:r>
              <a:rPr lang="en-US" altLang="fr-FR" dirty="0"/>
              <a:t> OR Canadian)</a:t>
            </a:r>
          </a:p>
          <a:p>
            <a:endParaRPr lang="fr-FR" altLang="fr-FR" dirty="0"/>
          </a:p>
        </p:txBody>
      </p:sp>
    </p:spTree>
    <p:extLst>
      <p:ext uri="{BB962C8B-B14F-4D97-AF65-F5344CB8AC3E}">
        <p14:creationId xmlns:p14="http://schemas.microsoft.com/office/powerpoint/2010/main" val="2254734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47836-F01B-CB10-A56C-9626BABFD3A8}"/>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B906CE1B-CE87-2033-EA99-A21A1DA2EDD5}"/>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93A19818-71A3-6D50-D6DC-F2400C73E8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48507"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Aptos Display" panose="020B0004020202020204" pitchFamily="34" charset="0"/>
              </a:rPr>
              <a:t>(aliment OR collation) AND enfant AND Canada</a:t>
            </a:r>
            <a:endParaRPr lang="fr-CA" sz="1200" b="0" dirty="0">
              <a:solidFill>
                <a:schemeClr val="bg1"/>
              </a:solidFill>
              <a:latin typeface="Aptos Display" panose="020B0004020202020204" pitchFamily="34" charset="0"/>
            </a:endParaRPr>
          </a:p>
          <a:p>
            <a:pPr defTabSz="948507">
              <a:defRPr/>
            </a:pPr>
            <a:endParaRPr lang="fr-FR" altLang="fr-FR" dirty="0"/>
          </a:p>
        </p:txBody>
      </p:sp>
    </p:spTree>
    <p:extLst>
      <p:ext uri="{BB962C8B-B14F-4D97-AF65-F5344CB8AC3E}">
        <p14:creationId xmlns:p14="http://schemas.microsoft.com/office/powerpoint/2010/main" val="1696208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0CA1FD56-AA2F-4452-9FAC-B4C8D48F1372}" type="slidenum">
              <a:rPr lang="fr-FR" noProof="0" smtClean="0"/>
              <a:t>25</a:t>
            </a:fld>
            <a:endParaRPr lang="fr-FR" noProof="0"/>
          </a:p>
        </p:txBody>
      </p:sp>
    </p:spTree>
    <p:extLst>
      <p:ext uri="{BB962C8B-B14F-4D97-AF65-F5344CB8AC3E}">
        <p14:creationId xmlns:p14="http://schemas.microsoft.com/office/powerpoint/2010/main" val="1900511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2A19B-5480-6DE5-7E4D-392C87ECC335}"/>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BBB3BBE2-1D0E-D735-91CF-FAE6AB9C5E44}"/>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F0972245-784A-9BFC-3BD2-D0A5A6E85E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defRPr/>
            </a:pPr>
            <a:r>
              <a:rPr lang="fr-CA" altLang="fr-FR" dirty="0"/>
              <a:t>collations enfants santé</a:t>
            </a:r>
          </a:p>
          <a:p>
            <a:pPr defTabSz="948507">
              <a:defRPr/>
            </a:pPr>
            <a:endParaRPr lang="fr-CA" altLang="fr-FR" dirty="0"/>
          </a:p>
          <a:p>
            <a:pPr defTabSz="948507">
              <a:defRPr/>
            </a:pPr>
            <a:r>
              <a:rPr lang="fr-FR" altLang="fr-FR" dirty="0"/>
              <a:t>alimentation famille maladie</a:t>
            </a:r>
          </a:p>
        </p:txBody>
      </p:sp>
    </p:spTree>
    <p:extLst>
      <p:ext uri="{BB962C8B-B14F-4D97-AF65-F5344CB8AC3E}">
        <p14:creationId xmlns:p14="http://schemas.microsoft.com/office/powerpoint/2010/main" val="13599074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94C60-9D96-5563-9E9E-6F023FE93644}"/>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28340C51-64E8-E793-D5CE-37A1EB740926}"/>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03435611-DBDC-7C74-8FD9-6D867DFFDE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t"/>
            <a:r>
              <a:rPr lang="fr-CA" sz="1200" b="0" i="0" kern="1200" dirty="0">
                <a:solidFill>
                  <a:schemeClr val="tx1"/>
                </a:solidFill>
                <a:effectLst/>
                <a:latin typeface="+mn-lt"/>
                <a:ea typeface="+mn-ea"/>
                <a:cs typeface="+mn-cs"/>
              </a:rPr>
              <a:t>Comment la consommation d'aliments transformés influence-t-elle les habitudes alimentaires des enfants au Canada au cours des cinq dernières années ?</a:t>
            </a:r>
          </a:p>
        </p:txBody>
      </p:sp>
    </p:spTree>
    <p:extLst>
      <p:ext uri="{BB962C8B-B14F-4D97-AF65-F5344CB8AC3E}">
        <p14:creationId xmlns:p14="http://schemas.microsoft.com/office/powerpoint/2010/main" val="1211436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372F1-E68A-C49F-3A5C-9BF5604A3D51}"/>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66E625E9-2C90-B9E4-2774-7EB0EE2F0A0B}"/>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2B4D4B68-ED9C-F6E9-BE6A-717747B6FC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t"/>
            <a:r>
              <a:rPr lang="fr-CA" sz="1200" b="0" i="0" kern="1200" dirty="0">
                <a:solidFill>
                  <a:schemeClr val="tx1"/>
                </a:solidFill>
                <a:effectLst/>
                <a:latin typeface="+mn-lt"/>
                <a:ea typeface="+mn-ea"/>
                <a:cs typeface="+mn-cs"/>
              </a:rPr>
              <a:t>Comment la consommation d'aliments transformés influence-t-elle les habitudes alimentaires des enfants au Canada au cours des cinq dernières années ?</a:t>
            </a:r>
          </a:p>
        </p:txBody>
      </p:sp>
    </p:spTree>
    <p:extLst>
      <p:ext uri="{BB962C8B-B14F-4D97-AF65-F5344CB8AC3E}">
        <p14:creationId xmlns:p14="http://schemas.microsoft.com/office/powerpoint/2010/main" val="2237985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44DB8-E740-86F5-12FD-DA689DB9332D}"/>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8559CFC2-8CA2-D4D6-A485-44628E80EA6C}"/>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C6590449-DC30-6F0C-2C14-6713C126C9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Comment la consommation d'aliments transformés influence-t-elle les habitudes alimentaires des enfants au Canada au cours des cinq dernières années ?</a:t>
            </a:r>
          </a:p>
        </p:txBody>
      </p:sp>
    </p:spTree>
    <p:extLst>
      <p:ext uri="{BB962C8B-B14F-4D97-AF65-F5344CB8AC3E}">
        <p14:creationId xmlns:p14="http://schemas.microsoft.com/office/powerpoint/2010/main" val="16229394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Poser les questions à mains levés et faire l’exercice ensemble</a:t>
            </a:r>
          </a:p>
        </p:txBody>
      </p:sp>
      <p:sp>
        <p:nvSpPr>
          <p:cNvPr id="4" name="Espace réservé du numéro de diapositive 3"/>
          <p:cNvSpPr>
            <a:spLocks noGrp="1"/>
          </p:cNvSpPr>
          <p:nvPr>
            <p:ph type="sldNum" sz="quarter" idx="5"/>
          </p:nvPr>
        </p:nvSpPr>
        <p:spPr/>
        <p:txBody>
          <a:bodyPr/>
          <a:lstStyle/>
          <a:p>
            <a:fld id="{0CA1FD56-AA2F-4452-9FAC-B4C8D48F1372}" type="slidenum">
              <a:rPr lang="fr-FR" noProof="0" smtClean="0"/>
              <a:t>31</a:t>
            </a:fld>
            <a:endParaRPr lang="fr-FR" noProof="0"/>
          </a:p>
        </p:txBody>
      </p:sp>
    </p:spTree>
    <p:extLst>
      <p:ext uri="{BB962C8B-B14F-4D97-AF65-F5344CB8AC3E}">
        <p14:creationId xmlns:p14="http://schemas.microsoft.com/office/powerpoint/2010/main" val="9867224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CA1FD56-AA2F-4452-9FAC-B4C8D48F1372}" type="slidenum">
              <a:rPr lang="fr-FR" smtClean="0"/>
              <a:t>32</a:t>
            </a:fld>
            <a:endParaRPr lang="fr-FR"/>
          </a:p>
        </p:txBody>
      </p:sp>
    </p:spTree>
    <p:extLst>
      <p:ext uri="{BB962C8B-B14F-4D97-AF65-F5344CB8AC3E}">
        <p14:creationId xmlns:p14="http://schemas.microsoft.com/office/powerpoint/2010/main" val="370080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Imprimer!</a:t>
            </a:r>
          </a:p>
        </p:txBody>
      </p:sp>
      <p:sp>
        <p:nvSpPr>
          <p:cNvPr id="4" name="Espace réservé du numéro de diapositive 3"/>
          <p:cNvSpPr>
            <a:spLocks noGrp="1"/>
          </p:cNvSpPr>
          <p:nvPr>
            <p:ph type="sldNum" sz="quarter" idx="5"/>
          </p:nvPr>
        </p:nvSpPr>
        <p:spPr/>
        <p:txBody>
          <a:bodyPr/>
          <a:lstStyle/>
          <a:p>
            <a:fld id="{0CA1FD56-AA2F-4452-9FAC-B4C8D48F1372}" type="slidenum">
              <a:rPr lang="fr-FR" noProof="0" smtClean="0"/>
              <a:t>33</a:t>
            </a:fld>
            <a:endParaRPr lang="fr-FR" noProof="0"/>
          </a:p>
        </p:txBody>
      </p:sp>
    </p:spTree>
    <p:extLst>
      <p:ext uri="{BB962C8B-B14F-4D97-AF65-F5344CB8AC3E}">
        <p14:creationId xmlns:p14="http://schemas.microsoft.com/office/powerpoint/2010/main" val="1010657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19DA2-4B44-92F5-83B5-4888AD10369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780E5F2-21AE-3435-FC6E-733BAA500CE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56861BA-BB91-844B-86AF-D8E38CFF810A}"/>
              </a:ext>
            </a:extLst>
          </p:cNvPr>
          <p:cNvSpPr>
            <a:spLocks noGrp="1"/>
          </p:cNvSpPr>
          <p:nvPr>
            <p:ph type="body" idx="1"/>
          </p:nvPr>
        </p:nvSpPr>
        <p:spPr/>
        <p:txBody>
          <a:bodyPr/>
          <a:lstStyle/>
          <a:p>
            <a:r>
              <a:rPr lang="fr-CA" dirty="0"/>
              <a:t>Imprimer!</a:t>
            </a:r>
          </a:p>
        </p:txBody>
      </p:sp>
      <p:sp>
        <p:nvSpPr>
          <p:cNvPr id="4" name="Espace réservé du numéro de diapositive 3">
            <a:extLst>
              <a:ext uri="{FF2B5EF4-FFF2-40B4-BE49-F238E27FC236}">
                <a16:creationId xmlns:a16="http://schemas.microsoft.com/office/drawing/2014/main" id="{1D853C41-6744-7420-EC1C-68DD6005E0E0}"/>
              </a:ext>
            </a:extLst>
          </p:cNvPr>
          <p:cNvSpPr>
            <a:spLocks noGrp="1"/>
          </p:cNvSpPr>
          <p:nvPr>
            <p:ph type="sldNum" sz="quarter" idx="5"/>
          </p:nvPr>
        </p:nvSpPr>
        <p:spPr/>
        <p:txBody>
          <a:bodyPr/>
          <a:lstStyle/>
          <a:p>
            <a:fld id="{0CA1FD56-AA2F-4452-9FAC-B4C8D48F1372}" type="slidenum">
              <a:rPr lang="fr-FR" noProof="0" smtClean="0"/>
              <a:t>34</a:t>
            </a:fld>
            <a:endParaRPr lang="fr-FR" noProof="0"/>
          </a:p>
        </p:txBody>
      </p:sp>
    </p:spTree>
    <p:extLst>
      <p:ext uri="{BB962C8B-B14F-4D97-AF65-F5344CB8AC3E}">
        <p14:creationId xmlns:p14="http://schemas.microsoft.com/office/powerpoint/2010/main" val="9565681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E5A76-90E9-1894-F697-E1E10E7B283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A8390E-E654-552A-04A6-2AFD4AA4B6C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E27871A-0D7F-9AAF-49EF-240E9EF57842}"/>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18A73663-82C7-9354-7A3D-62067A8C9C82}"/>
              </a:ext>
            </a:extLst>
          </p:cNvPr>
          <p:cNvSpPr>
            <a:spLocks noGrp="1"/>
          </p:cNvSpPr>
          <p:nvPr>
            <p:ph type="sldNum" sz="quarter" idx="5"/>
          </p:nvPr>
        </p:nvSpPr>
        <p:spPr/>
        <p:txBody>
          <a:bodyPr/>
          <a:lstStyle/>
          <a:p>
            <a:fld id="{0CA1FD56-AA2F-4452-9FAC-B4C8D48F1372}" type="slidenum">
              <a:rPr lang="fr-FR" noProof="0" smtClean="0"/>
              <a:t>35</a:t>
            </a:fld>
            <a:endParaRPr lang="fr-FR" noProof="0" dirty="0"/>
          </a:p>
        </p:txBody>
      </p:sp>
    </p:spTree>
    <p:extLst>
      <p:ext uri="{BB962C8B-B14F-4D97-AF65-F5344CB8AC3E}">
        <p14:creationId xmlns:p14="http://schemas.microsoft.com/office/powerpoint/2010/main" val="26441028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48B79-5E76-6B54-B2AF-2A46368E96D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D286DD5-27BF-63C3-9D81-F6FB19A2CB2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BBB3AF9-0C42-5BE7-8CC5-BB1F53A6E4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Si l'information, l'idée ou le contenu ne vient pas de toi, il faut généralement en indiquer la source.</a:t>
            </a:r>
          </a:p>
          <a:p>
            <a:pPr algn="l">
              <a:buNone/>
            </a:pPr>
            <a:endParaRPr lang="fr-CA" b="0" i="0" dirty="0">
              <a:effectLst/>
              <a:latin typeface="var(--font-fk-grotesk-neue)"/>
            </a:endParaRPr>
          </a:p>
        </p:txBody>
      </p:sp>
      <p:sp>
        <p:nvSpPr>
          <p:cNvPr id="4" name="Espace réservé du numéro de diapositive 3">
            <a:extLst>
              <a:ext uri="{FF2B5EF4-FFF2-40B4-BE49-F238E27FC236}">
                <a16:creationId xmlns:a16="http://schemas.microsoft.com/office/drawing/2014/main" id="{6CD43E4B-4AAC-E21A-D5DA-12204778FB65}"/>
              </a:ext>
            </a:extLst>
          </p:cNvPr>
          <p:cNvSpPr>
            <a:spLocks noGrp="1"/>
          </p:cNvSpPr>
          <p:nvPr>
            <p:ph type="sldNum" sz="quarter" idx="10"/>
          </p:nvPr>
        </p:nvSpPr>
        <p:spPr/>
        <p:txBody>
          <a:bodyPr/>
          <a:lstStyle/>
          <a:p>
            <a:fld id="{0CA1FD56-AA2F-4452-9FAC-B4C8D48F1372}" type="slidenum">
              <a:rPr lang="fr-FR" smtClean="0"/>
              <a:t>36</a:t>
            </a:fld>
            <a:endParaRPr lang="fr-FR"/>
          </a:p>
        </p:txBody>
      </p:sp>
    </p:spTree>
    <p:extLst>
      <p:ext uri="{BB962C8B-B14F-4D97-AF65-F5344CB8AC3E}">
        <p14:creationId xmlns:p14="http://schemas.microsoft.com/office/powerpoint/2010/main" val="27429198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26"/>
          <p:cNvSpPr>
            <a:spLocks noGrp="1" noRot="1" noChangeAspect="1" noChangeArrowheads="1" noTextEdit="1"/>
          </p:cNvSpPr>
          <p:nvPr>
            <p:ph type="sldImg"/>
          </p:nvPr>
        </p:nvSpPr>
        <p:spPr>
          <a:ln/>
        </p:spPr>
      </p:sp>
      <p:sp>
        <p:nvSpPr>
          <p:cNvPr id="5017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a:t>https://www.notion.so/29ba9d5dc39081588320db641b6b011a?v=29ba9d5dc390811fabe5000c8d0614c3</a:t>
            </a:r>
          </a:p>
        </p:txBody>
      </p:sp>
    </p:spTree>
    <p:extLst>
      <p:ext uri="{BB962C8B-B14F-4D97-AF65-F5344CB8AC3E}">
        <p14:creationId xmlns:p14="http://schemas.microsoft.com/office/powerpoint/2010/main" val="10217649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6295A-2C36-CA23-98FA-37745378F65A}"/>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4BA42667-AF30-E6D8-D573-0A385116956D}"/>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2F5ACB42-7DBF-8938-F22B-55924C780C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dirty="0"/>
          </a:p>
        </p:txBody>
      </p:sp>
    </p:spTree>
    <p:extLst>
      <p:ext uri="{BB962C8B-B14F-4D97-AF65-F5344CB8AC3E}">
        <p14:creationId xmlns:p14="http://schemas.microsoft.com/office/powerpoint/2010/main" val="1956790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pPr rtl="0"/>
            <a:fld id="{EFFBB5C9-59A7-4770-B2AA-641F3C63B4C9}" type="datetime1">
              <a:rPr lang="fr-FR" noProof="0" smtClean="0"/>
              <a:t>09/09/2026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258692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rtl="0"/>
            <a:fld id="{3897ECEE-8444-4057-BCDC-70E869F964AE}" type="datetime1">
              <a:rPr lang="fr-FR" noProof="0" smtClean="0"/>
              <a:t>09/09/2026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2560310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rtl="0"/>
            <a:fld id="{03F65A44-474D-4549-A07C-6AAA0A9314B3}" type="datetime1">
              <a:rPr lang="fr-FR" noProof="0" smtClean="0"/>
              <a:t>09/09/2026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51409965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pPr rtl="0"/>
            <a:fld id="{F7D72C39-303F-4AD1-B738-8E01CD1AAB10}" type="datetime1">
              <a:rPr lang="fr-FR" noProof="0" smtClean="0"/>
              <a:t>09/09/2026</a:t>
            </a:fld>
            <a:endParaRPr lang="fr-FR" noProof="0"/>
          </a:p>
        </p:txBody>
      </p:sp>
      <p:sp>
        <p:nvSpPr>
          <p:cNvPr id="6" name="Footer Placeholder 5"/>
          <p:cNvSpPr>
            <a:spLocks noGrp="1"/>
          </p:cNvSpPr>
          <p:nvPr>
            <p:ph type="ftr" sz="quarter" idx="11"/>
          </p:nvPr>
        </p:nvSpPr>
        <p:spPr/>
        <p:txBody>
          <a:bodyPr/>
          <a:lstStyle/>
          <a:p>
            <a:pPr rtl="0"/>
            <a:endParaRPr lang="fr-FR" noProof="0"/>
          </a:p>
        </p:txBody>
      </p:sp>
      <p:sp>
        <p:nvSpPr>
          <p:cNvPr id="7" name="Slide Number Placeholder 6"/>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2741550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pPr rtl="0"/>
            <a:fld id="{F7F8CE47-D1E6-4DD8-AB34-2C9318886F0C}" type="datetime1">
              <a:rPr lang="fr-FR" noProof="0" smtClean="0"/>
              <a:t>09/09/2026</a:t>
            </a:fld>
            <a:endParaRPr lang="fr-FR" noProof="0"/>
          </a:p>
        </p:txBody>
      </p:sp>
      <p:sp>
        <p:nvSpPr>
          <p:cNvPr id="8" name="Footer Placeholder 7"/>
          <p:cNvSpPr>
            <a:spLocks noGrp="1"/>
          </p:cNvSpPr>
          <p:nvPr>
            <p:ph type="ftr" sz="quarter" idx="11"/>
          </p:nvPr>
        </p:nvSpPr>
        <p:spPr/>
        <p:txBody>
          <a:bodyPr/>
          <a:lstStyle/>
          <a:p>
            <a:pPr rtl="0"/>
            <a:endParaRPr lang="fr-FR" noProof="0"/>
          </a:p>
        </p:txBody>
      </p:sp>
      <p:sp>
        <p:nvSpPr>
          <p:cNvPr id="9" name="Slide Number Placeholder 8"/>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84948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pPr rtl="0"/>
            <a:fld id="{03F65A44-474D-4549-A07C-6AAA0A9314B3}" type="datetime1">
              <a:rPr lang="fr-FR" noProof="0" smtClean="0"/>
              <a:t>09/09/2026</a:t>
            </a:fld>
            <a:endParaRPr lang="fr-FR" noProof="0"/>
          </a:p>
        </p:txBody>
      </p:sp>
      <p:sp>
        <p:nvSpPr>
          <p:cNvPr id="4" name="Footer Placeholder 3"/>
          <p:cNvSpPr>
            <a:spLocks noGrp="1"/>
          </p:cNvSpPr>
          <p:nvPr>
            <p:ph type="ftr" sz="quarter" idx="11"/>
          </p:nvPr>
        </p:nvSpPr>
        <p:spPr/>
        <p:txBody>
          <a:bodyPr/>
          <a:lstStyle/>
          <a:p>
            <a:pPr rtl="0"/>
            <a:endParaRPr lang="fr-FR" noProof="0"/>
          </a:p>
        </p:txBody>
      </p:sp>
      <p:sp>
        <p:nvSpPr>
          <p:cNvPr id="5" name="Slide Number Placeholder 4"/>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200679730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BFE5801A-B430-401E-B5DD-10F987106A20}" type="datetime1">
              <a:rPr lang="fr-FR" noProof="0" smtClean="0"/>
              <a:t>09/09/2026</a:t>
            </a:fld>
            <a:endParaRPr lang="fr-FR" noProof="0"/>
          </a:p>
        </p:txBody>
      </p:sp>
      <p:sp>
        <p:nvSpPr>
          <p:cNvPr id="3" name="Footer Placeholder 2"/>
          <p:cNvSpPr>
            <a:spLocks noGrp="1"/>
          </p:cNvSpPr>
          <p:nvPr>
            <p:ph type="ftr" sz="quarter" idx="11"/>
          </p:nvPr>
        </p:nvSpPr>
        <p:spPr/>
        <p:txBody>
          <a:bodyPr/>
          <a:lstStyle/>
          <a:p>
            <a:pPr rtl="0"/>
            <a:endParaRPr lang="fr-FR" noProof="0"/>
          </a:p>
        </p:txBody>
      </p:sp>
      <p:sp>
        <p:nvSpPr>
          <p:cNvPr id="4" name="Slide Number Placeholder 3"/>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421794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rtl="0"/>
            <a:fld id="{AC21A69B-D4C2-4BD5-8B03-93209A425E14}" type="datetime1">
              <a:rPr lang="fr-FR" noProof="0" smtClean="0"/>
              <a:t>09/09/2026</a:t>
            </a:fld>
            <a:endParaRPr lang="fr-FR" noProof="0"/>
          </a:p>
        </p:txBody>
      </p:sp>
      <p:sp>
        <p:nvSpPr>
          <p:cNvPr id="6" name="Footer Placeholder 5"/>
          <p:cNvSpPr>
            <a:spLocks noGrp="1"/>
          </p:cNvSpPr>
          <p:nvPr>
            <p:ph type="ftr" sz="quarter" idx="11"/>
          </p:nvPr>
        </p:nvSpPr>
        <p:spPr/>
        <p:txBody>
          <a:bodyPr/>
          <a:lstStyle/>
          <a:p>
            <a:pPr rtl="0"/>
            <a:endParaRPr lang="fr-FR" noProof="0"/>
          </a:p>
        </p:txBody>
      </p:sp>
      <p:sp>
        <p:nvSpPr>
          <p:cNvPr id="7" name="Slide Number Placeholder 6"/>
          <p:cNvSpPr>
            <a:spLocks noGrp="1"/>
          </p:cNvSpPr>
          <p:nvPr>
            <p:ph type="sldNum" sz="quarter" idx="12"/>
          </p:nvPr>
        </p:nvSpPr>
        <p:spPr/>
        <p:txBody>
          <a:bodyPr/>
          <a:lstStyle/>
          <a:p>
            <a:pPr rtl="0"/>
            <a:fld id="{3A98EE3D-8CD1-4C3F-BD1C-C98C9596463C}" type="slidenum">
              <a:rPr lang="fr-FR" noProof="0" smtClean="0"/>
              <a:pPr rtl="0"/>
              <a:t>‹N°›</a:t>
            </a:fld>
            <a:endParaRPr lang="fr-FR" noProof="0"/>
          </a:p>
        </p:txBody>
      </p:sp>
    </p:spTree>
    <p:extLst>
      <p:ext uri="{BB962C8B-B14F-4D97-AF65-F5344CB8AC3E}">
        <p14:creationId xmlns:p14="http://schemas.microsoft.com/office/powerpoint/2010/main" val="2468222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rtl="0"/>
            <a:fld id="{EB14F60A-7B66-4829-887A-F663649423E8}" type="datetime1">
              <a:rPr lang="fr-FR" noProof="0" smtClean="0"/>
              <a:t>09/09/2026</a:t>
            </a:fld>
            <a:endParaRPr lang="fr-FR" noProof="0"/>
          </a:p>
        </p:txBody>
      </p:sp>
      <p:sp>
        <p:nvSpPr>
          <p:cNvPr id="6" name="Footer Placeholder 5"/>
          <p:cNvSpPr>
            <a:spLocks noGrp="1"/>
          </p:cNvSpPr>
          <p:nvPr>
            <p:ph type="ftr" sz="quarter" idx="11"/>
          </p:nvPr>
        </p:nvSpPr>
        <p:spPr/>
        <p:txBody>
          <a:bodyPr/>
          <a:lstStyle/>
          <a:p>
            <a:pPr algn="l" rtl="0"/>
            <a:endParaRPr lang="fr-FR" noProof="0"/>
          </a:p>
        </p:txBody>
      </p:sp>
      <p:sp>
        <p:nvSpPr>
          <p:cNvPr id="7" name="Slide Number Placeholder 6"/>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3919509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rtl="0"/>
            <a:fld id="{03F65A44-474D-4549-A07C-6AAA0A9314B3}" type="datetime1">
              <a:rPr lang="fr-FR" noProof="0" smtClean="0"/>
              <a:t>09/09/2026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379948635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rtl="0"/>
            <a:fld id="{03F65A44-474D-4549-A07C-6AAA0A9314B3}" type="datetime1">
              <a:rPr lang="fr-FR" noProof="0" smtClean="0"/>
              <a:t>09/09/2026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242317100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03F65A44-474D-4549-A07C-6AAA0A9314B3}" type="datetime1">
              <a:rPr lang="fr-FR" noProof="0" smtClean="0"/>
              <a:t>09/09/2026</a:t>
            </a:fld>
            <a:endParaRPr lang="fr-FR" noProof="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fr-FR" noProof="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429126200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3.pn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image" Target="../media/image5.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image" Target="../media/image4.jpeg"/><Relationship Id="rId5" Type="http://schemas.openxmlformats.org/officeDocument/2006/relationships/tags" Target="../tags/tag8.xml"/><Relationship Id="rId10" Type="http://schemas.openxmlformats.org/officeDocument/2006/relationships/image" Target="../media/image2.jpeg"/><Relationship Id="rId4" Type="http://schemas.openxmlformats.org/officeDocument/2006/relationships/tags" Target="../tags/tag7.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3.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2.jpeg"/><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hyperlink" Target="https://www.youtube.com/watch?v=hgpqhghkMwQ" TargetMode="Externa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9.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zotero.or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0.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3.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2.jpeg"/><Relationship Id="rId5" Type="http://schemas.openxmlformats.org/officeDocument/2006/relationships/notesSlide" Target="../notesSlides/notesSlide5.xml"/><Relationship Id="rId4"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2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1.png"/><Relationship Id="rId5" Type="http://schemas.openxmlformats.org/officeDocument/2006/relationships/notesSlide" Target="../notesSlides/notesSlide7.xml"/><Relationship Id="rId4"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tags" Target="../tags/tag28.xml"/><Relationship Id="rId7" Type="http://schemas.openxmlformats.org/officeDocument/2006/relationships/image" Target="../media/image11.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notesSlide" Target="../notesSlides/notesSlide8.xml"/><Relationship Id="rId5" Type="http://schemas.openxmlformats.org/officeDocument/2006/relationships/slideLayout" Target="../slideLayouts/slideLayout6.xml"/><Relationship Id="rId4" Type="http://schemas.openxmlformats.org/officeDocument/2006/relationships/tags" Target="../tags/tag29.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32.xml"/><Relationship Id="rId7" Type="http://schemas.openxmlformats.org/officeDocument/2006/relationships/slideLayout" Target="../slideLayouts/slideLayout2.xml"/><Relationship Id="rId12" Type="http://schemas.openxmlformats.org/officeDocument/2006/relationships/image" Target="../media/image15.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image" Target="../media/image14.png"/><Relationship Id="rId5" Type="http://schemas.openxmlformats.org/officeDocument/2006/relationships/tags" Target="../tags/tag34.xml"/><Relationship Id="rId10" Type="http://schemas.openxmlformats.org/officeDocument/2006/relationships/image" Target="../media/image13.png"/><Relationship Id="rId4" Type="http://schemas.openxmlformats.org/officeDocument/2006/relationships/tags" Target="../tags/tag33.xml"/><Relationship Id="rId9"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16.png"/><Relationship Id="rId4"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9.xml"/><Relationship Id="rId1" Type="http://schemas.openxmlformats.org/officeDocument/2006/relationships/tags" Target="../tags/tag38.xml"/><Relationship Id="rId4"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notesSlide" Target="../notesSlides/notesSlide12.xml"/><Relationship Id="rId5" Type="http://schemas.openxmlformats.org/officeDocument/2006/relationships/slideLayout" Target="../slideLayouts/slideLayout6.xml"/><Relationship Id="rId4" Type="http://schemas.openxmlformats.org/officeDocument/2006/relationships/tags" Target="../tags/tag43.xml"/></Relationships>
</file>

<file path=ppt/slides/_rels/slide18.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notesSlide" Target="../notesSlides/notesSlide13.xml"/><Relationship Id="rId5" Type="http://schemas.openxmlformats.org/officeDocument/2006/relationships/slideLayout" Target="../slideLayouts/slideLayout6.xml"/><Relationship Id="rId4" Type="http://schemas.openxmlformats.org/officeDocument/2006/relationships/tags" Target="../tags/tag47.xml"/></Relationships>
</file>

<file path=ppt/slides/_rels/slide19.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notesSlide" Target="../notesSlides/notesSlide14.xml"/><Relationship Id="rId5" Type="http://schemas.openxmlformats.org/officeDocument/2006/relationships/slideLayout" Target="../slideLayouts/slideLayout6.xml"/><Relationship Id="rId4" Type="http://schemas.openxmlformats.org/officeDocument/2006/relationships/tags" Target="../tags/tag51.xml"/></Relationships>
</file>

<file path=ppt/slides/_rels/slide20.xml.rels><?xml version="1.0" encoding="UTF-8" standalone="yes"?>
<Relationships xmlns="http://schemas.openxmlformats.org/package/2006/relationships"><Relationship Id="rId3" Type="http://schemas.openxmlformats.org/officeDocument/2006/relationships/tags" Target="../tags/tag54.xml"/><Relationship Id="rId7" Type="http://schemas.openxmlformats.org/officeDocument/2006/relationships/notesSlide" Target="../notesSlides/notesSlide15.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Layout" Target="../slideLayouts/slideLayout6.xml"/><Relationship Id="rId5" Type="http://schemas.openxmlformats.org/officeDocument/2006/relationships/tags" Target="../tags/tag56.xml"/><Relationship Id="rId4" Type="http://schemas.openxmlformats.org/officeDocument/2006/relationships/tags" Target="../tags/tag55.xml"/></Relationships>
</file>

<file path=ppt/slides/_rels/slide21.xml.rels><?xml version="1.0" encoding="UTF-8" standalone="yes"?>
<Relationships xmlns="http://schemas.openxmlformats.org/package/2006/relationships"><Relationship Id="rId8" Type="http://schemas.openxmlformats.org/officeDocument/2006/relationships/tags" Target="../tags/tag64.xml"/><Relationship Id="rId3" Type="http://schemas.openxmlformats.org/officeDocument/2006/relationships/tags" Target="../tags/tag59.xml"/><Relationship Id="rId7" Type="http://schemas.openxmlformats.org/officeDocument/2006/relationships/tags" Target="../tags/tag63.xml"/><Relationship Id="rId12" Type="http://schemas.openxmlformats.org/officeDocument/2006/relationships/hyperlink" Target="https://www.britannica.com/technology/deep-web" TargetMode="Externa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image" Target="../media/image17.jpeg"/><Relationship Id="rId5" Type="http://schemas.openxmlformats.org/officeDocument/2006/relationships/tags" Target="../tags/tag61.xml"/><Relationship Id="rId10" Type="http://schemas.openxmlformats.org/officeDocument/2006/relationships/notesSlide" Target="../notesSlides/notesSlide16.xml"/><Relationship Id="rId4" Type="http://schemas.openxmlformats.org/officeDocument/2006/relationships/tags" Target="../tags/tag60.xml"/><Relationship Id="rId9"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image" Target="../media/image18.png"/><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3" Type="http://schemas.openxmlformats.org/officeDocument/2006/relationships/tags" Target="../tags/tag69.xml"/><Relationship Id="rId7" Type="http://schemas.openxmlformats.org/officeDocument/2006/relationships/notesSlide" Target="../notesSlides/notesSlide18.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slideLayout" Target="../slideLayouts/slideLayout2.xml"/><Relationship Id="rId5" Type="http://schemas.openxmlformats.org/officeDocument/2006/relationships/tags" Target="../tags/tag71.xml"/><Relationship Id="rId4" Type="http://schemas.openxmlformats.org/officeDocument/2006/relationships/tags" Target="../tags/tag70.xml"/></Relationships>
</file>

<file path=ppt/slides/_rels/slide24.xml.rels><?xml version="1.0" encoding="UTF-8" standalone="yes"?>
<Relationships xmlns="http://schemas.openxmlformats.org/package/2006/relationships"><Relationship Id="rId3" Type="http://schemas.openxmlformats.org/officeDocument/2006/relationships/tags" Target="../tags/tag74.xml"/><Relationship Id="rId7" Type="http://schemas.openxmlformats.org/officeDocument/2006/relationships/notesSlide" Target="../notesSlides/notesSlide1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slideLayout" Target="../slideLayouts/slideLayout2.xml"/><Relationship Id="rId5" Type="http://schemas.openxmlformats.org/officeDocument/2006/relationships/tags" Target="../tags/tag76.xml"/><Relationship Id="rId4" Type="http://schemas.openxmlformats.org/officeDocument/2006/relationships/tags" Target="../tags/tag75.xml"/></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20.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77.xml"/><Relationship Id="rId6" Type="http://schemas.openxmlformats.org/officeDocument/2006/relationships/image" Target="../media/image19.png"/><Relationship Id="rId5" Type="http://schemas.openxmlformats.org/officeDocument/2006/relationships/hyperlink" Target="https://www.newsguardtech.com/fr/special-reports/audit-chatbots-fausses-affirmations-double" TargetMode="External"/><Relationship Id="rId4" Type="http://schemas.openxmlformats.org/officeDocument/2006/relationships/hyperlink" Target="https://www.newsguardtech.com/fr/special-reports/audit-chatbots-fausses-affirmations-double/"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www.youtube.com/watch?v=XQ0MyPa-78g" TargetMode="External"/><Relationship Id="rId3" Type="http://schemas.openxmlformats.org/officeDocument/2006/relationships/tags" Target="../tags/tag80.xml"/><Relationship Id="rId7" Type="http://schemas.openxmlformats.org/officeDocument/2006/relationships/image" Target="../media/image22.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slideLayout" Target="../slideLayouts/slideLayout2.xml"/><Relationship Id="rId5" Type="http://schemas.openxmlformats.org/officeDocument/2006/relationships/tags" Target="../tags/tag82.xml"/><Relationship Id="rId4" Type="http://schemas.openxmlformats.org/officeDocument/2006/relationships/tags" Target="../tags/tag81.xml"/><Relationship Id="rId9"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85.xml"/><Relationship Id="rId7" Type="http://schemas.openxmlformats.org/officeDocument/2006/relationships/tags" Target="../tags/tag89.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tags" Target="../tags/tag88.xml"/><Relationship Id="rId5" Type="http://schemas.openxmlformats.org/officeDocument/2006/relationships/tags" Target="../tags/tag87.xml"/><Relationship Id="rId10" Type="http://schemas.openxmlformats.org/officeDocument/2006/relationships/image" Target="../media/image23.png"/><Relationship Id="rId4" Type="http://schemas.openxmlformats.org/officeDocument/2006/relationships/tags" Target="../tags/tag86.xml"/><Relationship Id="rId9" Type="http://schemas.openxmlformats.org/officeDocument/2006/relationships/notesSlide" Target="../notesSlides/notesSlide21.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92.xml"/><Relationship Id="rId7"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10" Type="http://schemas.openxmlformats.org/officeDocument/2006/relationships/image" Target="../media/image25.png"/><Relationship Id="rId4" Type="http://schemas.openxmlformats.org/officeDocument/2006/relationships/tags" Target="../tags/tag93.xml"/><Relationship Id="rId9" Type="http://schemas.openxmlformats.org/officeDocument/2006/relationships/image" Target="../media/image24.png"/></Relationships>
</file>

<file path=ppt/slides/_rels/slide29.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image" Target="../media/image26.png"/><Relationship Id="rId5" Type="http://schemas.openxmlformats.org/officeDocument/2006/relationships/tags" Target="../tags/tag100.xml"/><Relationship Id="rId10" Type="http://schemas.openxmlformats.org/officeDocument/2006/relationships/notesSlide" Target="../notesSlides/notesSlide23.xml"/><Relationship Id="rId4" Type="http://schemas.openxmlformats.org/officeDocument/2006/relationships/tags" Target="../tags/tag99.xml"/><Relationship Id="rId9"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tags" Target="../tags/tag111.xml"/><Relationship Id="rId3" Type="http://schemas.openxmlformats.org/officeDocument/2006/relationships/tags" Target="../tags/tag106.xml"/><Relationship Id="rId7" Type="http://schemas.openxmlformats.org/officeDocument/2006/relationships/tags" Target="../tags/tag110.xml"/><Relationship Id="rId12" Type="http://schemas.openxmlformats.org/officeDocument/2006/relationships/image" Target="../media/image28.png"/><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tags" Target="../tags/tag109.xml"/><Relationship Id="rId11" Type="http://schemas.openxmlformats.org/officeDocument/2006/relationships/image" Target="../media/image27.png"/><Relationship Id="rId5" Type="http://schemas.openxmlformats.org/officeDocument/2006/relationships/tags" Target="../tags/tag108.xml"/><Relationship Id="rId10" Type="http://schemas.openxmlformats.org/officeDocument/2006/relationships/notesSlide" Target="../notesSlides/notesSlide24.xml"/><Relationship Id="rId4" Type="http://schemas.openxmlformats.org/officeDocument/2006/relationships/tags" Target="../tags/tag107.xml"/><Relationship Id="rId9"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3.xml"/><Relationship Id="rId1" Type="http://schemas.openxmlformats.org/officeDocument/2006/relationships/tags" Target="../tags/tag112.xml"/><Relationship Id="rId4" Type="http://schemas.openxmlformats.org/officeDocument/2006/relationships/notesSlide" Target="../notesSlides/notesSlide25.xml"/></Relationships>
</file>

<file path=ppt/slides/_rels/slide3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6.xml"/><Relationship Id="rId7" Type="http://schemas.openxmlformats.org/officeDocument/2006/relationships/notesSlide" Target="../notesSlides/notesSlide26.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slideLayout" Target="../slideLayouts/slideLayout1.xml"/><Relationship Id="rId5" Type="http://schemas.openxmlformats.org/officeDocument/2006/relationships/tags" Target="../tags/tag118.xml"/><Relationship Id="rId4" Type="http://schemas.openxmlformats.org/officeDocument/2006/relationships/tags" Target="../tags/tag117.xml"/><Relationship Id="rId9" Type="http://schemas.openxmlformats.org/officeDocument/2006/relationships/image" Target="../media/image3.png"/></Relationships>
</file>

<file path=ppt/slides/_rels/slide33.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21.xml"/><Relationship Id="rId7" Type="http://schemas.openxmlformats.org/officeDocument/2006/relationships/tags" Target="../tags/tag125.xml"/><Relationship Id="rId12" Type="http://schemas.openxmlformats.org/officeDocument/2006/relationships/image" Target="../media/image29.png"/><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tags" Target="../tags/tag124.xml"/><Relationship Id="rId11" Type="http://schemas.openxmlformats.org/officeDocument/2006/relationships/hyperlink" Target="https://forms.cloud.microsoft/r/0eNd4CTt0L" TargetMode="External"/><Relationship Id="rId5" Type="http://schemas.openxmlformats.org/officeDocument/2006/relationships/tags" Target="../tags/tag123.xml"/><Relationship Id="rId10" Type="http://schemas.openxmlformats.org/officeDocument/2006/relationships/hyperlink" Target="https://forms.cloud.microsoft/Pages/ResponsePage.aspx?id=qmsg6dVWf0WEaN_wSMSXDSEz7w8Exi9Oip3srrXzuCRURUo5QUEySURESThNTVNPU1VOWDM3UlBOWS4u" TargetMode="External"/><Relationship Id="rId4" Type="http://schemas.openxmlformats.org/officeDocument/2006/relationships/tags" Target="../tags/tag122.xml"/><Relationship Id="rId9" Type="http://schemas.openxmlformats.org/officeDocument/2006/relationships/notesSlide" Target="../notesSlides/notesSlide27.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8.xml"/><Relationship Id="rId3" Type="http://schemas.openxmlformats.org/officeDocument/2006/relationships/tags" Target="../tags/tag128.xml"/><Relationship Id="rId7" Type="http://schemas.openxmlformats.org/officeDocument/2006/relationships/slideLayout" Target="../slideLayouts/slideLayout2.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s>
</file>

<file path=ppt/slides/_rels/slide35.xml.rels><?xml version="1.0" encoding="UTF-8" standalone="yes"?>
<Relationships xmlns="http://schemas.openxmlformats.org/package/2006/relationships"><Relationship Id="rId8" Type="http://schemas.openxmlformats.org/officeDocument/2006/relationships/tags" Target="../tags/tag139.xml"/><Relationship Id="rId13" Type="http://schemas.openxmlformats.org/officeDocument/2006/relationships/hyperlink" Target="https://forms.office.com/Pages/ResponsePage.aspx?id=qmsg6dVWf0WEaN_wSMSXDSEz7w8Exi9Oip3srrXzuCRUNUtOVlQwRTA1V1ZFR0ZVT0pMVFROOE1EQi4u" TargetMode="External"/><Relationship Id="rId3" Type="http://schemas.openxmlformats.org/officeDocument/2006/relationships/tags" Target="../tags/tag134.xml"/><Relationship Id="rId7" Type="http://schemas.openxmlformats.org/officeDocument/2006/relationships/tags" Target="../tags/tag138.xml"/><Relationship Id="rId12" Type="http://schemas.openxmlformats.org/officeDocument/2006/relationships/image" Target="../media/image31.png"/><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tags" Target="../tags/tag137.xml"/><Relationship Id="rId11" Type="http://schemas.openxmlformats.org/officeDocument/2006/relationships/image" Target="../media/image30.png"/><Relationship Id="rId5" Type="http://schemas.openxmlformats.org/officeDocument/2006/relationships/tags" Target="../tags/tag136.xml"/><Relationship Id="rId10" Type="http://schemas.openxmlformats.org/officeDocument/2006/relationships/notesSlide" Target="../notesSlides/notesSlide29.xml"/><Relationship Id="rId4" Type="http://schemas.openxmlformats.org/officeDocument/2006/relationships/tags" Target="../tags/tag135.xml"/><Relationship Id="rId9"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tags" Target="../tags/tag142.xml"/><Relationship Id="rId7" Type="http://schemas.openxmlformats.org/officeDocument/2006/relationships/image" Target="../media/image3.png"/><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image" Target="../media/image2.jpeg"/><Relationship Id="rId5" Type="http://schemas.openxmlformats.org/officeDocument/2006/relationships/notesSlide" Target="../notesSlides/notesSlide30.xml"/><Relationship Id="rId4"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145.xml"/><Relationship Id="rId7" Type="http://schemas.openxmlformats.org/officeDocument/2006/relationships/notesSlide" Target="../notesSlides/notesSlide31.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2.xml"/><Relationship Id="rId5" Type="http://schemas.openxmlformats.org/officeDocument/2006/relationships/tags" Target="../tags/tag147.xml"/><Relationship Id="rId4" Type="http://schemas.openxmlformats.org/officeDocument/2006/relationships/tags" Target="../tags/tag146.xml"/></Relationships>
</file>

<file path=ppt/slides/_rels/slide38.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image" Target="../media/image33.png"/><Relationship Id="rId5" Type="http://schemas.openxmlformats.org/officeDocument/2006/relationships/notesSlide" Target="../notesSlides/notesSlide32.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1.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940CBE3-3F91-419A-A649-32AB388ECA8B}"/>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a:stretch/>
        </p:blipFill>
        <p:spPr>
          <a:xfrm>
            <a:off x="0" y="10058"/>
            <a:ext cx="12192000" cy="6857990"/>
          </a:xfrm>
          <a:prstGeom prst="rect">
            <a:avLst/>
          </a:prstGeom>
          <a:ln>
            <a:solidFill>
              <a:schemeClr val="tx1"/>
            </a:solidFill>
          </a:ln>
        </p:spPr>
      </p:pic>
      <p:pic>
        <p:nvPicPr>
          <p:cNvPr id="12" name="Image 11" descr="Une image contenant texte, Police, Graphique, graphisme&#10;&#10;Description générée automatiquement">
            <a:extLst>
              <a:ext uri="{FF2B5EF4-FFF2-40B4-BE49-F238E27FC236}">
                <a16:creationId xmlns:a16="http://schemas.microsoft.com/office/drawing/2014/main" id="{C3581A51-73FF-2A44-D5F7-D90985AE2D06}"/>
              </a:ext>
            </a:extLst>
          </p:cNvPr>
          <p:cNvPicPr>
            <a:picLocks noChangeAspect="1"/>
          </p:cNvPicPr>
          <p:nvPr>
            <p:custDataLst>
              <p:tags r:id="rId2"/>
            </p:custDataLst>
          </p:nvPr>
        </p:nvPicPr>
        <p:blipFill>
          <a:blip r:embed="rId7"/>
          <a:stretch>
            <a:fillRect/>
          </a:stretch>
        </p:blipFill>
        <p:spPr>
          <a:xfrm>
            <a:off x="10680750" y="80950"/>
            <a:ext cx="1440000" cy="228084"/>
          </a:xfrm>
          <a:prstGeom prst="rect">
            <a:avLst/>
          </a:prstGeom>
        </p:spPr>
      </p:pic>
      <p:sp>
        <p:nvSpPr>
          <p:cNvPr id="7" name="Titre 1">
            <a:extLst>
              <a:ext uri="{FF2B5EF4-FFF2-40B4-BE49-F238E27FC236}">
                <a16:creationId xmlns:a16="http://schemas.microsoft.com/office/drawing/2014/main" id="{719947D2-2EEC-049F-4970-54CDE9FB77F3}"/>
              </a:ext>
            </a:extLst>
          </p:cNvPr>
          <p:cNvSpPr txBox="1">
            <a:spLocks/>
          </p:cNvSpPr>
          <p:nvPr>
            <p:custDataLst>
              <p:tags r:id="rId3"/>
            </p:custDataLst>
          </p:nvPr>
        </p:nvSpPr>
        <p:spPr>
          <a:xfrm>
            <a:off x="792512" y="1274692"/>
            <a:ext cx="10606976" cy="4308615"/>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5400" b="1">
                <a:solidFill>
                  <a:schemeClr val="bg1"/>
                </a:solidFill>
                <a:latin typeface="Aptos Display" panose="020B0004020202020204" pitchFamily="34" charset="0"/>
              </a:rPr>
              <a:t>Si vous avez des problèmes d’accès (mot de passe), allez au C-102 </a:t>
            </a:r>
          </a:p>
          <a:p>
            <a:pPr eaLnBrk="1" hangingPunct="1">
              <a:spcBef>
                <a:spcPct val="0"/>
              </a:spcBef>
              <a:buFontTx/>
              <a:buNone/>
            </a:pPr>
            <a:r>
              <a:rPr lang="fr-CA" sz="5400" b="1">
                <a:solidFill>
                  <a:schemeClr val="bg1"/>
                </a:solidFill>
                <a:latin typeface="Aptos Display" panose="020B0004020202020204" pitchFamily="34" charset="0"/>
              </a:rPr>
              <a:t>AVANT LE DÉBUT DE L’ATELIER</a:t>
            </a:r>
          </a:p>
          <a:p>
            <a:pPr eaLnBrk="1" hangingPunct="1">
              <a:spcBef>
                <a:spcPct val="0"/>
              </a:spcBef>
              <a:buFontTx/>
              <a:buNone/>
            </a:pPr>
            <a:endParaRPr lang="fr-CA" sz="5400" b="1">
              <a:solidFill>
                <a:schemeClr val="bg1"/>
              </a:solidFill>
              <a:latin typeface="Aptos Display" panose="020B0004020202020204" pitchFamily="34" charset="0"/>
            </a:endParaRPr>
          </a:p>
          <a:p>
            <a:pPr eaLnBrk="1" hangingPunct="1">
              <a:spcBef>
                <a:spcPct val="0"/>
              </a:spcBef>
              <a:buFontTx/>
              <a:buNone/>
            </a:pPr>
            <a:r>
              <a:rPr lang="fr-CA" sz="5400" b="1">
                <a:solidFill>
                  <a:schemeClr val="bg1"/>
                </a:solidFill>
                <a:latin typeface="Aptos Display" panose="020B0004020202020204" pitchFamily="34" charset="0"/>
              </a:rPr>
              <a:t>Merci.</a:t>
            </a:r>
            <a:endParaRPr lang="fr-FR" sz="5400">
              <a:solidFill>
                <a:schemeClr val="bg1"/>
              </a:solidFill>
              <a:latin typeface="Aptos SemiBold" panose="020B0004020202020204" pitchFamily="34" charset="0"/>
            </a:endParaRPr>
          </a:p>
        </p:txBody>
      </p:sp>
    </p:spTree>
    <p:extLst>
      <p:ext uri="{BB962C8B-B14F-4D97-AF65-F5344CB8AC3E}">
        <p14:creationId xmlns:p14="http://schemas.microsoft.com/office/powerpoint/2010/main" val="1872017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CA48-F987-A6D1-A8E4-58DE742B798F}"/>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8BF8D570-2FB0-DA6E-A875-3F5DC7873A0B}"/>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10">
            <a:extLst>
              <a:ext uri="{28A0092B-C50C-407E-A947-70E740481C1C}">
                <a14:useLocalDpi xmlns:a14="http://schemas.microsoft.com/office/drawing/2010/main" val="0"/>
              </a:ext>
            </a:extLst>
          </a:blip>
          <a:srcRect/>
          <a:stretch/>
        </p:blipFill>
        <p:spPr>
          <a:xfrm>
            <a:off x="0" y="10058"/>
            <a:ext cx="12192000" cy="6857990"/>
          </a:xfrm>
          <a:prstGeom prst="rect">
            <a:avLst/>
          </a:prstGeom>
          <a:ln>
            <a:solidFill>
              <a:schemeClr val="tx1"/>
            </a:solidFill>
          </a:ln>
        </p:spPr>
      </p:pic>
      <p:sp>
        <p:nvSpPr>
          <p:cNvPr id="9" name="ZoneTexte 8">
            <a:extLst>
              <a:ext uri="{FF2B5EF4-FFF2-40B4-BE49-F238E27FC236}">
                <a16:creationId xmlns:a16="http://schemas.microsoft.com/office/drawing/2014/main" id="{B11A69AE-E70C-E7BA-AB6D-6C7E7D982073}"/>
              </a:ext>
            </a:extLst>
          </p:cNvPr>
          <p:cNvSpPr txBox="1"/>
          <p:nvPr>
            <p:custDataLst>
              <p:tags r:id="rId2"/>
            </p:custDataLst>
          </p:nvPr>
        </p:nvSpPr>
        <p:spPr>
          <a:xfrm>
            <a:off x="6391538" y="3873600"/>
            <a:ext cx="5538795" cy="2862322"/>
          </a:xfrm>
          <a:prstGeom prst="rect">
            <a:avLst/>
          </a:prstGeom>
          <a:solidFill>
            <a:schemeClr val="tx1">
              <a:lumMod val="85000"/>
              <a:lumOff val="15000"/>
            </a:schemeClr>
          </a:solidFill>
        </p:spPr>
        <p:txBody>
          <a:bodyPr wrap="square">
            <a:spAutoFit/>
          </a:bodyPr>
          <a:lstStyle/>
          <a:p>
            <a:r>
              <a:rPr lang="fr-CA" sz="2400" b="1">
                <a:solidFill>
                  <a:schemeClr val="bg1"/>
                </a:solidFill>
                <a:latin typeface="Aptos SemiBold" panose="020F0502020204030204" pitchFamily="34" charset="0"/>
              </a:rPr>
              <a:t>BESOIN D’AIDE OU DE SOUTIEN : </a:t>
            </a:r>
          </a:p>
          <a:p>
            <a:pPr marL="914400" lvl="1" indent="-457200">
              <a:buFont typeface="Wingdings" panose="05000000000000000000" pitchFamily="2" charset="2"/>
              <a:buChar char="q"/>
            </a:pPr>
            <a:r>
              <a:rPr lang="fr-CA" sz="2000" b="1">
                <a:solidFill>
                  <a:schemeClr val="bg1"/>
                </a:solidFill>
                <a:latin typeface="Aptos SemiBold" panose="020F0502020204030204" pitchFamily="34" charset="0"/>
              </a:rPr>
              <a:t>Pour rencontre individuelle</a:t>
            </a:r>
          </a:p>
          <a:p>
            <a:pPr marL="914400" lvl="1" indent="-457200">
              <a:buFont typeface="Wingdings" panose="05000000000000000000" pitchFamily="2" charset="2"/>
              <a:buChar char="q"/>
            </a:pPr>
            <a:r>
              <a:rPr lang="fr-CA" sz="2000" b="1">
                <a:solidFill>
                  <a:schemeClr val="bg1"/>
                </a:solidFill>
                <a:latin typeface="Aptos SemiBold" panose="020F0502020204030204" pitchFamily="34" charset="0"/>
              </a:rPr>
              <a:t>Sur biblio@collegemv.qc.ca </a:t>
            </a:r>
          </a:p>
          <a:p>
            <a:pPr marL="914400" lvl="1" indent="-457200">
              <a:buFont typeface="Wingdings" panose="05000000000000000000" pitchFamily="2" charset="2"/>
              <a:buChar char="q"/>
            </a:pPr>
            <a:r>
              <a:rPr lang="fr-CA" sz="2000" b="1">
                <a:solidFill>
                  <a:schemeClr val="bg1"/>
                </a:solidFill>
                <a:latin typeface="Aptos SemiBold" panose="020F0502020204030204" pitchFamily="34" charset="0"/>
              </a:rPr>
              <a:t>Par système de clavardage </a:t>
            </a:r>
          </a:p>
          <a:p>
            <a:pPr marL="914400" lvl="1" indent="-457200">
              <a:buFont typeface="Wingdings" panose="05000000000000000000" pitchFamily="2" charset="2"/>
              <a:buChar char="q"/>
            </a:pPr>
            <a:r>
              <a:rPr lang="fr-CA" sz="2000" b="1">
                <a:solidFill>
                  <a:schemeClr val="bg1"/>
                </a:solidFill>
                <a:latin typeface="Aptos SemiBold" panose="020F0502020204030204" pitchFamily="34" charset="0"/>
              </a:rPr>
              <a:t>Au 514-325-0150, poste 2311</a:t>
            </a:r>
          </a:p>
          <a:p>
            <a:r>
              <a:rPr lang="fr-CA" sz="2000" b="1">
                <a:solidFill>
                  <a:schemeClr val="bg1"/>
                </a:solidFill>
                <a:latin typeface="Aptos SemiBold" panose="020F0502020204030204" pitchFamily="34" charset="0"/>
              </a:rPr>
              <a:t>Sur place, à la référence du comptoir de prêt : </a:t>
            </a:r>
            <a:endParaRPr lang="pt-BR" sz="2000" b="1">
              <a:solidFill>
                <a:schemeClr val="bg1"/>
              </a:solidFill>
              <a:latin typeface="Aptos SemiBold" panose="020F0502020204030204" pitchFamily="34" charset="0"/>
            </a:endParaRPr>
          </a:p>
          <a:p>
            <a:pPr marL="1257300" lvl="2" indent="-342900">
              <a:buFont typeface="Wingdings" panose="05000000000000000000" pitchFamily="2" charset="2"/>
              <a:buChar char="§"/>
            </a:pPr>
            <a:r>
              <a:rPr lang="pt-BR" b="1">
                <a:solidFill>
                  <a:schemeClr val="bg1"/>
                </a:solidFill>
                <a:latin typeface="Aptos SemiBold" panose="020F0502020204030204" pitchFamily="34" charset="0"/>
              </a:rPr>
              <a:t>Lundi au jeudi : 7 h 45 à 20 h 15</a:t>
            </a:r>
          </a:p>
          <a:p>
            <a:pPr marL="1257300" lvl="2" indent="-342900">
              <a:buFont typeface="Wingdings" panose="05000000000000000000" pitchFamily="2" charset="2"/>
              <a:buChar char="§"/>
            </a:pPr>
            <a:r>
              <a:rPr lang="pt-BR" b="1">
                <a:solidFill>
                  <a:schemeClr val="bg1"/>
                </a:solidFill>
                <a:latin typeface="Aptos SemiBold" panose="020F0502020204030204" pitchFamily="34" charset="0"/>
              </a:rPr>
              <a:t>Vendredi : 7 h 45 à 16 h 30</a:t>
            </a:r>
          </a:p>
          <a:p>
            <a:r>
              <a:rPr lang="fr-CA" sz="2000" b="1">
                <a:solidFill>
                  <a:schemeClr val="bg1"/>
                </a:solidFill>
                <a:latin typeface="Aptos SemiBold" panose="020F0502020204030204" pitchFamily="34" charset="0"/>
              </a:rPr>
              <a:t>Bibliothèque, pavillon principal, local G-130</a:t>
            </a:r>
          </a:p>
        </p:txBody>
      </p:sp>
      <p:pic>
        <p:nvPicPr>
          <p:cNvPr id="1026" name="Picture 2">
            <a:extLst>
              <a:ext uri="{FF2B5EF4-FFF2-40B4-BE49-F238E27FC236}">
                <a16:creationId xmlns:a16="http://schemas.microsoft.com/office/drawing/2014/main" id="{70D96FE0-F3DA-8067-E620-80C6B19578B1}"/>
              </a:ext>
            </a:extLst>
          </p:cNvPr>
          <p:cNvPicPr>
            <a:picLocks noChangeAspect="1" noChangeArrowheads="1"/>
          </p:cNvPicPr>
          <p:nvPr>
            <p:custDataLst>
              <p:tags r:id="rId3"/>
            </p:custDataLst>
          </p:nvPr>
        </p:nvPicPr>
        <p:blipFill>
          <a:blip r:embed="rId11">
            <a:extLst>
              <a:ext uri="{28A0092B-C50C-407E-A947-70E740481C1C}">
                <a14:useLocalDpi xmlns:a14="http://schemas.microsoft.com/office/drawing/2010/main" val="0"/>
              </a:ext>
            </a:extLst>
          </a:blip>
          <a:srcRect/>
          <a:stretch>
            <a:fillRect/>
          </a:stretch>
        </p:blipFill>
        <p:spPr bwMode="auto">
          <a:xfrm>
            <a:off x="158313" y="72519"/>
            <a:ext cx="661609" cy="8450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a:extLst>
              <a:ext uri="{FF2B5EF4-FFF2-40B4-BE49-F238E27FC236}">
                <a16:creationId xmlns:a16="http://schemas.microsoft.com/office/drawing/2014/main" id="{6BC7811F-3BD4-F9BF-7B0E-3C8B63426316}"/>
              </a:ext>
            </a:extLst>
          </p:cNvPr>
          <p:cNvPicPr>
            <a:picLocks noChangeAspect="1" noChangeArrowheads="1"/>
          </p:cNvPicPr>
          <p:nvPr>
            <p:custDataLst>
              <p:tags r:id="rId4"/>
            </p:custDataLst>
          </p:nvPr>
        </p:nvPicPr>
        <p:blipFill>
          <a:blip r:embed="rId12">
            <a:extLst>
              <a:ext uri="{28A0092B-C50C-407E-A947-70E740481C1C}">
                <a14:useLocalDpi xmlns:a14="http://schemas.microsoft.com/office/drawing/2010/main" val="0"/>
              </a:ext>
            </a:extLst>
          </a:blip>
          <a:srcRect/>
          <a:stretch>
            <a:fillRect/>
          </a:stretch>
        </p:blipFill>
        <p:spPr bwMode="auto">
          <a:xfrm>
            <a:off x="36943" y="990031"/>
            <a:ext cx="830467" cy="290663"/>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Une image contenant texte, Police, Graphique, graphisme&#10;&#10;Description générée automatiquement">
            <a:extLst>
              <a:ext uri="{FF2B5EF4-FFF2-40B4-BE49-F238E27FC236}">
                <a16:creationId xmlns:a16="http://schemas.microsoft.com/office/drawing/2014/main" id="{A2D23C58-6F08-D141-0088-713ADB46B781}"/>
              </a:ext>
            </a:extLst>
          </p:cNvPr>
          <p:cNvPicPr>
            <a:picLocks noChangeAspect="1"/>
          </p:cNvPicPr>
          <p:nvPr>
            <p:custDataLst>
              <p:tags r:id="rId5"/>
            </p:custDataLst>
          </p:nvPr>
        </p:nvPicPr>
        <p:blipFill>
          <a:blip r:embed="rId13"/>
          <a:stretch>
            <a:fillRect/>
          </a:stretch>
        </p:blipFill>
        <p:spPr>
          <a:xfrm>
            <a:off x="10680750" y="80950"/>
            <a:ext cx="1440000" cy="228084"/>
          </a:xfrm>
          <a:prstGeom prst="rect">
            <a:avLst/>
          </a:prstGeom>
        </p:spPr>
      </p:pic>
      <p:sp>
        <p:nvSpPr>
          <p:cNvPr id="7" name="Titre 1">
            <a:extLst>
              <a:ext uri="{FF2B5EF4-FFF2-40B4-BE49-F238E27FC236}">
                <a16:creationId xmlns:a16="http://schemas.microsoft.com/office/drawing/2014/main" id="{BF90C4B9-D177-1347-D803-DC1375804419}"/>
              </a:ext>
            </a:extLst>
          </p:cNvPr>
          <p:cNvSpPr txBox="1">
            <a:spLocks/>
          </p:cNvSpPr>
          <p:nvPr>
            <p:custDataLst>
              <p:tags r:id="rId6"/>
            </p:custDataLst>
          </p:nvPr>
        </p:nvSpPr>
        <p:spPr>
          <a:xfrm>
            <a:off x="1239534" y="379926"/>
            <a:ext cx="10532854" cy="2249117"/>
          </a:xfrm>
          <a:prstGeom prst="rect">
            <a:avLst/>
          </a:prstGeom>
          <a:solidFill>
            <a:schemeClr val="tx1">
              <a:lumMod val="85000"/>
              <a:lumOff val="15000"/>
            </a:scheme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4800" b="1">
                <a:solidFill>
                  <a:schemeClr val="bg1"/>
                </a:solidFill>
                <a:latin typeface="Aptos Display" panose="020B0004020202020204" pitchFamily="34" charset="0"/>
              </a:rPr>
              <a:t>Optimiser sa recherche documentaire</a:t>
            </a:r>
            <a:r>
              <a:rPr lang="fr-FR" altLang="fr-FR" sz="4800" b="1">
                <a:solidFill>
                  <a:schemeClr val="bg1"/>
                </a:solidFill>
                <a:latin typeface="Aptos Display" panose="020B0004020202020204" pitchFamily="34" charset="0"/>
              </a:rPr>
              <a:t> </a:t>
            </a:r>
            <a:br>
              <a:rPr lang="fr-FR" sz="3600" b="1">
                <a:solidFill>
                  <a:schemeClr val="bg1"/>
                </a:solidFill>
                <a:latin typeface="Aptos ExtraBold" panose="020B0004020202020204" pitchFamily="34" charset="0"/>
              </a:rPr>
            </a:br>
            <a:r>
              <a:rPr lang="fr-FR" sz="3600">
                <a:solidFill>
                  <a:schemeClr val="bg1"/>
                </a:solidFill>
                <a:latin typeface="Aptos SemiBold" panose="020B0004020202020204" pitchFamily="34" charset="0"/>
              </a:rPr>
              <a:t>par Anne-Gaëlle Habib, spécialiste en sciences de l’information (bibliothécaire). </a:t>
            </a:r>
          </a:p>
        </p:txBody>
      </p:sp>
      <p:sp>
        <p:nvSpPr>
          <p:cNvPr id="2" name="Rectangle 7">
            <a:extLst>
              <a:ext uri="{FF2B5EF4-FFF2-40B4-BE49-F238E27FC236}">
                <a16:creationId xmlns:a16="http://schemas.microsoft.com/office/drawing/2014/main" id="{001EE324-5ED3-2D92-0120-B41C8A4B347A}"/>
              </a:ext>
            </a:extLst>
          </p:cNvPr>
          <p:cNvSpPr txBox="1">
            <a:spLocks/>
          </p:cNvSpPr>
          <p:nvPr>
            <p:custDataLst>
              <p:tags r:id="rId7"/>
            </p:custDataLst>
          </p:nvPr>
        </p:nvSpPr>
        <p:spPr bwMode="auto">
          <a:xfrm>
            <a:off x="1227908" y="2381924"/>
            <a:ext cx="1528973" cy="290663"/>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fr-CA" altLang="fr-FR" sz="1000" b="1" dirty="0">
                <a:solidFill>
                  <a:schemeClr val="bg1"/>
                </a:solidFill>
                <a:latin typeface="Aptos Display" panose="020B0004020202020204" pitchFamily="34" charset="0"/>
              </a:rPr>
              <a:t>20260827</a:t>
            </a:r>
          </a:p>
        </p:txBody>
      </p:sp>
    </p:spTree>
    <p:extLst>
      <p:ext uri="{BB962C8B-B14F-4D97-AF65-F5344CB8AC3E}">
        <p14:creationId xmlns:p14="http://schemas.microsoft.com/office/powerpoint/2010/main" val="1967312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B5ED0C-7933-CBA0-A3A9-65AA20DB94AA}"/>
              </a:ext>
            </a:extLst>
          </p:cNvPr>
          <p:cNvSpPr>
            <a:spLocks noGrp="1"/>
          </p:cNvSpPr>
          <p:nvPr>
            <p:ph type="title"/>
          </p:nvPr>
        </p:nvSpPr>
        <p:spPr>
          <a:xfrm>
            <a:off x="700087" y="909638"/>
            <a:ext cx="10691813" cy="1155618"/>
          </a:xfrm>
        </p:spPr>
        <p:txBody>
          <a:bodyPr>
            <a:normAutofit/>
          </a:bodyPr>
          <a:lstStyle/>
          <a:p>
            <a:r>
              <a:rPr lang="fr-CA" dirty="0">
                <a:solidFill>
                  <a:schemeClr val="bg1"/>
                </a:solidFill>
                <a:latin typeface="Aptos Black" panose="020F0502020204030204" pitchFamily="34" charset="0"/>
              </a:rPr>
              <a:t>Les trois volets de la formation</a:t>
            </a:r>
          </a:p>
        </p:txBody>
      </p:sp>
      <p:graphicFrame>
        <p:nvGraphicFramePr>
          <p:cNvPr id="6" name="Espace réservé du contenu 2">
            <a:extLst>
              <a:ext uri="{FF2B5EF4-FFF2-40B4-BE49-F238E27FC236}">
                <a16:creationId xmlns:a16="http://schemas.microsoft.com/office/drawing/2014/main" id="{FA671826-7A9B-A42B-765C-B1B8A985480C}"/>
              </a:ext>
            </a:extLst>
          </p:cNvPr>
          <p:cNvGraphicFramePr>
            <a:graphicFrameLocks noGrp="1"/>
          </p:cNvGraphicFramePr>
          <p:nvPr>
            <p:ph idx="1"/>
          </p:nvPr>
        </p:nvGraphicFramePr>
        <p:xfrm>
          <a:off x="700088" y="2222500"/>
          <a:ext cx="10691812" cy="3740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1235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B2093-0D0B-9854-C734-C3ED02CE035E}"/>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9753DA3D-1142-639E-AC3F-5D076F707FFF}"/>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a:stretch/>
        </p:blipFill>
        <p:spPr>
          <a:xfrm>
            <a:off x="0" y="27310"/>
            <a:ext cx="12192000" cy="6857990"/>
          </a:xfrm>
          <a:prstGeom prst="rect">
            <a:avLst/>
          </a:prstGeom>
          <a:ln>
            <a:solidFill>
              <a:schemeClr val="tx1"/>
            </a:solidFill>
          </a:ln>
        </p:spPr>
      </p:pic>
      <p:pic>
        <p:nvPicPr>
          <p:cNvPr id="12" name="Image 11" descr="Une image contenant texte, Police, Graphique, graphisme&#10;&#10;Description générée automatiquement">
            <a:extLst>
              <a:ext uri="{FF2B5EF4-FFF2-40B4-BE49-F238E27FC236}">
                <a16:creationId xmlns:a16="http://schemas.microsoft.com/office/drawing/2014/main" id="{355AE0FE-876C-64F6-2B2B-1B5CED552704}"/>
              </a:ext>
            </a:extLst>
          </p:cNvPr>
          <p:cNvPicPr>
            <a:picLocks noChangeAspect="1"/>
          </p:cNvPicPr>
          <p:nvPr>
            <p:custDataLst>
              <p:tags r:id="rId2"/>
            </p:custDataLst>
          </p:nvPr>
        </p:nvPicPr>
        <p:blipFill>
          <a:blip r:embed="rId7"/>
          <a:stretch>
            <a:fillRect/>
          </a:stretch>
        </p:blipFill>
        <p:spPr>
          <a:xfrm>
            <a:off x="10680750" y="80950"/>
            <a:ext cx="1440000" cy="228084"/>
          </a:xfrm>
          <a:prstGeom prst="rect">
            <a:avLst/>
          </a:prstGeom>
        </p:spPr>
      </p:pic>
      <p:sp>
        <p:nvSpPr>
          <p:cNvPr id="5" name="Titre 1">
            <a:extLst>
              <a:ext uri="{FF2B5EF4-FFF2-40B4-BE49-F238E27FC236}">
                <a16:creationId xmlns:a16="http://schemas.microsoft.com/office/drawing/2014/main" id="{A1707C7C-ECF2-A684-2360-216F5E625C16}"/>
              </a:ext>
            </a:extLst>
          </p:cNvPr>
          <p:cNvSpPr txBox="1">
            <a:spLocks/>
          </p:cNvSpPr>
          <p:nvPr>
            <p:custDataLst>
              <p:tags r:id="rId3"/>
            </p:custDataLst>
          </p:nvPr>
        </p:nvSpPr>
        <p:spPr>
          <a:xfrm>
            <a:off x="4146430" y="1739301"/>
            <a:ext cx="3899140" cy="3379397"/>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4400" b="1">
                <a:solidFill>
                  <a:schemeClr val="bg1"/>
                </a:solidFill>
                <a:latin typeface="Aptos Display" panose="020B0004020202020204" pitchFamily="34" charset="0"/>
              </a:rPr>
              <a:t>Zotero</a:t>
            </a:r>
            <a:endParaRPr lang="fr-FR" altLang="fr-FR" sz="4400" b="1">
              <a:solidFill>
                <a:schemeClr val="bg1"/>
              </a:solidFill>
              <a:latin typeface="Aptos Display" panose="020B0004020202020204" pitchFamily="34" charset="0"/>
            </a:endParaRPr>
          </a:p>
        </p:txBody>
      </p:sp>
    </p:spTree>
    <p:extLst>
      <p:ext uri="{BB962C8B-B14F-4D97-AF65-F5344CB8AC3E}">
        <p14:creationId xmlns:p14="http://schemas.microsoft.com/office/powerpoint/2010/main" val="876776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u numéro de diapositive 3"/>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4D323C09-362F-4C90-9261-83B293CE8BF9}" type="slidenum">
              <a:rPr lang="fr-CA" altLang="fr-FR" sz="1200" smtClean="0">
                <a:solidFill>
                  <a:schemeClr val="bg1"/>
                </a:solidFill>
                <a:latin typeface="Aptos Display" panose="020B0004020202020204" pitchFamily="34" charset="0"/>
              </a:rPr>
              <a:pPr eaLnBrk="1" hangingPunct="1">
                <a:spcBef>
                  <a:spcPct val="0"/>
                </a:spcBef>
                <a:buFontTx/>
                <a:buNone/>
              </a:pPr>
              <a:t>5</a:t>
            </a:fld>
            <a:endParaRPr lang="fr-CA" altLang="fr-FR" sz="1200">
              <a:solidFill>
                <a:schemeClr val="bg1"/>
              </a:solidFill>
              <a:latin typeface="Aptos Display" panose="020B0004020202020204" pitchFamily="34" charset="0"/>
            </a:endParaRPr>
          </a:p>
        </p:txBody>
      </p:sp>
      <p:sp>
        <p:nvSpPr>
          <p:cNvPr id="5" name="Rectangle 7">
            <a:extLst>
              <a:ext uri="{FF2B5EF4-FFF2-40B4-BE49-F238E27FC236}">
                <a16:creationId xmlns:a16="http://schemas.microsoft.com/office/drawing/2014/main" id="{C8E0CEE4-973D-42BA-B49C-8637EA98524A}"/>
              </a:ext>
            </a:extLst>
          </p:cNvPr>
          <p:cNvSpPr txBox="1">
            <a:spLocks/>
          </p:cNvSpPr>
          <p:nvPr>
            <p:custDataLst>
              <p:tags r:id="rId2"/>
            </p:custDataLst>
          </p:nvPr>
        </p:nvSpPr>
        <p:spPr bwMode="auto">
          <a:xfrm>
            <a:off x="0" y="58620"/>
            <a:ext cx="12172951" cy="64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000" b="1">
                <a:solidFill>
                  <a:schemeClr val="bg1"/>
                </a:solidFill>
                <a:latin typeface="Aptos Display" panose="020B0004020202020204" pitchFamily="34" charset="0"/>
              </a:rPr>
              <a:t>Zotero, outil de gestion bibliographique</a:t>
            </a:r>
          </a:p>
        </p:txBody>
      </p:sp>
      <p:sp>
        <p:nvSpPr>
          <p:cNvPr id="9" name="ZoneTexte 8">
            <a:extLst>
              <a:ext uri="{FF2B5EF4-FFF2-40B4-BE49-F238E27FC236}">
                <a16:creationId xmlns:a16="http://schemas.microsoft.com/office/drawing/2014/main" id="{1DA34213-2D2C-8823-A741-81489D95E9AB}"/>
              </a:ext>
            </a:extLst>
          </p:cNvPr>
          <p:cNvSpPr txBox="1"/>
          <p:nvPr>
            <p:custDataLst>
              <p:tags r:id="rId3"/>
            </p:custDataLst>
          </p:nvPr>
        </p:nvSpPr>
        <p:spPr>
          <a:xfrm>
            <a:off x="0" y="6396335"/>
            <a:ext cx="11258550" cy="461665"/>
          </a:xfrm>
          <a:prstGeom prst="rect">
            <a:avLst/>
          </a:prstGeom>
          <a:noFill/>
        </p:spPr>
        <p:txBody>
          <a:bodyPr wrap="square">
            <a:spAutoFit/>
          </a:bodyPr>
          <a:lstStyle/>
          <a:p>
            <a:r>
              <a:rPr lang="fr-CA" sz="2400" b="1">
                <a:solidFill>
                  <a:schemeClr val="bg1"/>
                </a:solidFill>
                <a:latin typeface="Aptos Display" panose="020B0004020202020204" pitchFamily="34" charset="0"/>
              </a:rPr>
              <a:t>https://cegepmv.ca/bibliotheque/citations-et-bibliographie</a:t>
            </a:r>
          </a:p>
        </p:txBody>
      </p:sp>
      <p:pic>
        <p:nvPicPr>
          <p:cNvPr id="3" name="Image 2">
            <a:extLst>
              <a:ext uri="{FF2B5EF4-FFF2-40B4-BE49-F238E27FC236}">
                <a16:creationId xmlns:a16="http://schemas.microsoft.com/office/drawing/2014/main" id="{17E401BE-D592-79D4-CC28-2C08ACB29645}"/>
              </a:ext>
            </a:extLst>
          </p:cNvPr>
          <p:cNvPicPr>
            <a:picLocks noChangeAspect="1"/>
          </p:cNvPicPr>
          <p:nvPr/>
        </p:nvPicPr>
        <p:blipFill>
          <a:blip r:embed="rId6"/>
          <a:stretch>
            <a:fillRect/>
          </a:stretch>
        </p:blipFill>
        <p:spPr>
          <a:xfrm>
            <a:off x="1719056" y="1116708"/>
            <a:ext cx="7303645" cy="4472775"/>
          </a:xfrm>
          <a:prstGeom prst="rect">
            <a:avLst/>
          </a:prstGeom>
        </p:spPr>
      </p:pic>
      <p:sp>
        <p:nvSpPr>
          <p:cNvPr id="11" name="ZoneTexte 10">
            <a:extLst>
              <a:ext uri="{FF2B5EF4-FFF2-40B4-BE49-F238E27FC236}">
                <a16:creationId xmlns:a16="http://schemas.microsoft.com/office/drawing/2014/main" id="{B67F131B-3523-E58A-3FE2-0DF8AA10930C}"/>
              </a:ext>
            </a:extLst>
          </p:cNvPr>
          <p:cNvSpPr txBox="1"/>
          <p:nvPr/>
        </p:nvSpPr>
        <p:spPr>
          <a:xfrm>
            <a:off x="1646853" y="5589483"/>
            <a:ext cx="7375847" cy="646331"/>
          </a:xfrm>
          <a:prstGeom prst="rect">
            <a:avLst/>
          </a:prstGeom>
          <a:noFill/>
        </p:spPr>
        <p:txBody>
          <a:bodyPr wrap="square">
            <a:spAutoFit/>
          </a:bodyPr>
          <a:lstStyle/>
          <a:p>
            <a:r>
              <a:rPr lang="fr-CA" i="1">
                <a:solidFill>
                  <a:schemeClr val="bg1"/>
                </a:solidFill>
                <a:effectLst/>
                <a:latin typeface="Aptos Display" panose="020B0004020202020204" pitchFamily="34" charset="0"/>
              </a:rPr>
              <a:t>Les avantages d’un logiciel de gestion des références</a:t>
            </a:r>
            <a:r>
              <a:rPr lang="fr-CA">
                <a:solidFill>
                  <a:schemeClr val="bg1"/>
                </a:solidFill>
                <a:effectLst/>
                <a:latin typeface="Aptos Display" panose="020B0004020202020204" pitchFamily="34" charset="0"/>
              </a:rPr>
              <a:t>, 2016. </a:t>
            </a:r>
            <a:r>
              <a:rPr lang="fr-CA">
                <a:solidFill>
                  <a:schemeClr val="bg1"/>
                </a:solidFill>
                <a:effectLst/>
                <a:latin typeface="Aptos Display" panose="020B0004020202020204" pitchFamily="34" charset="0"/>
                <a:hlinkClick r:id="rId7">
                  <a:extLst>
                    <a:ext uri="{A12FA001-AC4F-418D-AE19-62706E023703}">
                      <ahyp:hlinkClr xmlns:ahyp="http://schemas.microsoft.com/office/drawing/2018/hyperlinkcolor" val="tx"/>
                    </a:ext>
                  </a:extLst>
                </a:hlinkClick>
              </a:rPr>
              <a:t>https://www.youtube.com/watch?v=hgpqhghkMwQ</a:t>
            </a:r>
            <a:r>
              <a:rPr lang="fr-CA">
                <a:solidFill>
                  <a:schemeClr val="bg1"/>
                </a:solidFill>
                <a:effectLst/>
                <a:latin typeface="Aptos Display" panose="020B0004020202020204" pitchFamily="34" charset="0"/>
              </a:rPr>
              <a:t>.</a:t>
            </a:r>
          </a:p>
        </p:txBody>
      </p:sp>
    </p:spTree>
    <p:extLst>
      <p:ext uri="{BB962C8B-B14F-4D97-AF65-F5344CB8AC3E}">
        <p14:creationId xmlns:p14="http://schemas.microsoft.com/office/powerpoint/2010/main" val="82369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7E5C3E4-2D6F-462A-A93D-E5F437F5B96F}"/>
              </a:ext>
            </a:extLst>
          </p:cNvPr>
          <p:cNvSpPr>
            <a:spLocks noGrp="1"/>
          </p:cNvSpPr>
          <p:nvPr>
            <p:ph idx="1"/>
          </p:nvPr>
        </p:nvSpPr>
        <p:spPr>
          <a:xfrm>
            <a:off x="109058" y="1384847"/>
            <a:ext cx="12082942" cy="4967828"/>
          </a:xfrm>
          <a:noFill/>
        </p:spPr>
        <p:txBody>
          <a:bodyPr>
            <a:noAutofit/>
          </a:bodyPr>
          <a:lstStyle/>
          <a:p>
            <a:pPr marL="0" indent="0">
              <a:buClr>
                <a:schemeClr val="accent1">
                  <a:lumMod val="75000"/>
                </a:schemeClr>
              </a:buClr>
              <a:buNone/>
            </a:pPr>
            <a:r>
              <a:rPr lang="fr-CA" sz="3200">
                <a:solidFill>
                  <a:schemeClr val="bg1"/>
                </a:solidFill>
                <a:latin typeface="Aptos Display" panose="020B0004020202020204" pitchFamily="34" charset="0"/>
              </a:rPr>
              <a:t>Zotero est un logiciel de gestion bibliographique complet, libre et gratuit, apprécié pour sa facilité de prise en main. </a:t>
            </a:r>
          </a:p>
          <a:p>
            <a:pPr marL="0" indent="0">
              <a:buClr>
                <a:schemeClr val="accent1">
                  <a:lumMod val="75000"/>
                </a:schemeClr>
              </a:buClr>
              <a:buNone/>
            </a:pPr>
            <a:endParaRPr lang="fr-CA" sz="3200">
              <a:solidFill>
                <a:schemeClr val="bg1"/>
              </a:solidFill>
              <a:latin typeface="Aptos Display" panose="020B0004020202020204" pitchFamily="34" charset="0"/>
            </a:endParaRPr>
          </a:p>
          <a:p>
            <a:pPr marL="0" indent="0">
              <a:buClr>
                <a:schemeClr val="accent1">
                  <a:lumMod val="75000"/>
                </a:schemeClr>
              </a:buClr>
              <a:buNone/>
            </a:pPr>
            <a:r>
              <a:rPr lang="fr-CA" sz="3200">
                <a:solidFill>
                  <a:schemeClr val="bg1"/>
                </a:solidFill>
                <a:latin typeface="Aptos Display" panose="020B0004020202020204" pitchFamily="34" charset="0"/>
              </a:rPr>
              <a:t>Il permet: </a:t>
            </a:r>
          </a:p>
          <a:p>
            <a:pPr>
              <a:buClr>
                <a:schemeClr val="bg1"/>
              </a:buClr>
              <a:buFont typeface="Wingdings" panose="05000000000000000000" pitchFamily="2" charset="2"/>
              <a:buChar char="Ø"/>
            </a:pPr>
            <a:r>
              <a:rPr lang="fr-CA">
                <a:solidFill>
                  <a:schemeClr val="bg1"/>
                </a:solidFill>
                <a:latin typeface="Aptos Display" panose="020B0004020202020204" pitchFamily="34" charset="0"/>
              </a:rPr>
              <a:t> d'enregistrer et de gérer des références bibliographiques provenant de différentes sources, ainsi que les fichiers associés (PDF et autres)</a:t>
            </a:r>
          </a:p>
          <a:p>
            <a:pPr>
              <a:buClr>
                <a:schemeClr val="bg1"/>
              </a:buClr>
              <a:buFont typeface="Wingdings" panose="05000000000000000000" pitchFamily="2" charset="2"/>
              <a:buChar char="Ø"/>
            </a:pPr>
            <a:r>
              <a:rPr lang="fr-CA">
                <a:solidFill>
                  <a:schemeClr val="bg1"/>
                </a:solidFill>
                <a:latin typeface="Aptos Display" panose="020B0004020202020204" pitchFamily="34" charset="0"/>
              </a:rPr>
              <a:t> d'insérer des références bibliographiques dans un document texte </a:t>
            </a:r>
          </a:p>
          <a:p>
            <a:pPr>
              <a:buClr>
                <a:schemeClr val="bg1"/>
              </a:buClr>
              <a:buFont typeface="Wingdings" panose="05000000000000000000" pitchFamily="2" charset="2"/>
              <a:buChar char="Ø"/>
            </a:pPr>
            <a:r>
              <a:rPr lang="fr-CA">
                <a:solidFill>
                  <a:schemeClr val="bg1"/>
                </a:solidFill>
                <a:latin typeface="Aptos Display" panose="020B0004020202020204" pitchFamily="34" charset="0"/>
              </a:rPr>
              <a:t> de produire des bibliographies en fonction d'un style de présentation déterminé</a:t>
            </a:r>
          </a:p>
        </p:txBody>
      </p:sp>
      <p:sp>
        <p:nvSpPr>
          <p:cNvPr id="8" name="Rectangle 7">
            <a:extLst>
              <a:ext uri="{FF2B5EF4-FFF2-40B4-BE49-F238E27FC236}">
                <a16:creationId xmlns:a16="http://schemas.microsoft.com/office/drawing/2014/main" id="{E424A20B-0BBD-49F0-91AC-BD33439344BF}"/>
              </a:ext>
            </a:extLst>
          </p:cNvPr>
          <p:cNvSpPr txBox="1">
            <a:spLocks/>
          </p:cNvSpPr>
          <p:nvPr>
            <p:custDataLst>
              <p:tags r:id="rId1"/>
            </p:custDataLst>
          </p:nvPr>
        </p:nvSpPr>
        <p:spPr bwMode="auto">
          <a:xfrm>
            <a:off x="3808950" y="72188"/>
            <a:ext cx="8315673" cy="900000"/>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FR" altLang="fr-FR" sz="4000" b="1">
                <a:solidFill>
                  <a:schemeClr val="bg1"/>
                </a:solidFill>
                <a:latin typeface="Aptos Display" panose="020B0004020202020204" pitchFamily="34" charset="0"/>
                <a:cs typeface="Calibri" panose="020F0502020204030204" pitchFamily="34" charset="0"/>
              </a:rPr>
              <a:t>Qu'est-ce que Zotero ?</a:t>
            </a:r>
          </a:p>
        </p:txBody>
      </p:sp>
    </p:spTree>
    <p:extLst>
      <p:ext uri="{BB962C8B-B14F-4D97-AF65-F5344CB8AC3E}">
        <p14:creationId xmlns:p14="http://schemas.microsoft.com/office/powerpoint/2010/main" val="275930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F864E3-91E5-474E-B10D-DF7A8E4E4CA8}"/>
              </a:ext>
            </a:extLst>
          </p:cNvPr>
          <p:cNvSpPr>
            <a:spLocks noGrp="1"/>
          </p:cNvSpPr>
          <p:nvPr>
            <p:ph type="title"/>
          </p:nvPr>
        </p:nvSpPr>
        <p:spPr>
          <a:xfrm>
            <a:off x="2563368" y="0"/>
            <a:ext cx="9628632" cy="900000"/>
          </a:xfrm>
        </p:spPr>
        <p:txBody>
          <a:bodyPr>
            <a:noAutofit/>
          </a:bodyPr>
          <a:lstStyle/>
          <a:p>
            <a:pPr algn="r"/>
            <a:r>
              <a:rPr lang="fr-CA" sz="4000" b="1">
                <a:solidFill>
                  <a:schemeClr val="bg1"/>
                </a:solidFill>
                <a:latin typeface="Aptos Display" panose="020B0004020202020204" pitchFamily="34" charset="0"/>
              </a:rPr>
              <a:t>Citation des références</a:t>
            </a:r>
          </a:p>
        </p:txBody>
      </p:sp>
      <p:sp>
        <p:nvSpPr>
          <p:cNvPr id="3" name="Espace réservé du contenu 2">
            <a:extLst>
              <a:ext uri="{FF2B5EF4-FFF2-40B4-BE49-F238E27FC236}">
                <a16:creationId xmlns:a16="http://schemas.microsoft.com/office/drawing/2014/main" id="{A806F3FC-AFD6-44A8-ADEA-CC91E5574B1F}"/>
              </a:ext>
            </a:extLst>
          </p:cNvPr>
          <p:cNvSpPr>
            <a:spLocks noGrp="1"/>
          </p:cNvSpPr>
          <p:nvPr>
            <p:ph idx="1"/>
          </p:nvPr>
        </p:nvSpPr>
        <p:spPr>
          <a:xfrm>
            <a:off x="100667" y="1887179"/>
            <a:ext cx="12091333" cy="3986213"/>
          </a:xfrm>
        </p:spPr>
        <p:txBody>
          <a:bodyPr>
            <a:noAutofit/>
          </a:bodyPr>
          <a:lstStyle/>
          <a:p>
            <a:pPr>
              <a:lnSpc>
                <a:spcPct val="100000"/>
              </a:lnSpc>
              <a:buClr>
                <a:schemeClr val="bg1"/>
              </a:buClr>
              <a:buFont typeface="Wingdings" panose="05000000000000000000" pitchFamily="2" charset="2"/>
              <a:buChar char="Ø"/>
            </a:pPr>
            <a:r>
              <a:rPr lang="fr-CA" sz="3200">
                <a:solidFill>
                  <a:schemeClr val="bg1"/>
                </a:solidFill>
                <a:latin typeface="Aptos Display" panose="020B0004020202020204" pitchFamily="34" charset="0"/>
              </a:rPr>
              <a:t> Citer un ou plusieurs documents directement dans Word, dans Libre Office ou Google doc.</a:t>
            </a:r>
          </a:p>
          <a:p>
            <a:pPr>
              <a:lnSpc>
                <a:spcPct val="100000"/>
              </a:lnSpc>
              <a:buClr>
                <a:schemeClr val="bg1"/>
              </a:buClr>
              <a:buFont typeface="Wingdings" panose="05000000000000000000" pitchFamily="2" charset="2"/>
              <a:buChar char="Ø"/>
            </a:pPr>
            <a:r>
              <a:rPr lang="fr-CA" sz="3200">
                <a:solidFill>
                  <a:schemeClr val="bg1"/>
                </a:solidFill>
                <a:latin typeface="Aptos Display" panose="020B0004020202020204" pitchFamily="34" charset="0"/>
              </a:rPr>
              <a:t> Insérer automatiquement ou manuellement la bibliographie des documents mentionnés dans le travail dans le style bibliographique de votre choix</a:t>
            </a:r>
          </a:p>
          <a:p>
            <a:pPr>
              <a:lnSpc>
                <a:spcPct val="100000"/>
              </a:lnSpc>
              <a:buClr>
                <a:schemeClr val="bg1"/>
              </a:buClr>
              <a:buFont typeface="Wingdings" panose="05000000000000000000" pitchFamily="2" charset="2"/>
              <a:buChar char="Ø"/>
            </a:pPr>
            <a:r>
              <a:rPr lang="fr-CA" sz="3200">
                <a:solidFill>
                  <a:schemeClr val="bg1"/>
                </a:solidFill>
                <a:latin typeface="Aptos Display" panose="020B0004020202020204" pitchFamily="34" charset="0"/>
              </a:rPr>
              <a:t> Modifier le style bibliographique</a:t>
            </a:r>
          </a:p>
        </p:txBody>
      </p:sp>
    </p:spTree>
    <p:extLst>
      <p:ext uri="{BB962C8B-B14F-4D97-AF65-F5344CB8AC3E}">
        <p14:creationId xmlns:p14="http://schemas.microsoft.com/office/powerpoint/2010/main" val="1591481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F864E3-91E5-474E-B10D-DF7A8E4E4CA8}"/>
              </a:ext>
            </a:extLst>
          </p:cNvPr>
          <p:cNvSpPr>
            <a:spLocks noGrp="1"/>
          </p:cNvSpPr>
          <p:nvPr>
            <p:ph type="title"/>
          </p:nvPr>
        </p:nvSpPr>
        <p:spPr>
          <a:xfrm>
            <a:off x="729842" y="0"/>
            <a:ext cx="11462158" cy="900000"/>
          </a:xfrm>
          <a:noFill/>
        </p:spPr>
        <p:txBody>
          <a:bodyPr>
            <a:noAutofit/>
          </a:bodyPr>
          <a:lstStyle/>
          <a:p>
            <a:pPr algn="r"/>
            <a:r>
              <a:rPr lang="fr-CA" sz="4000" b="1">
                <a:solidFill>
                  <a:schemeClr val="bg1"/>
                </a:solidFill>
                <a:latin typeface="Aptos Display" panose="020B0004020202020204" pitchFamily="34" charset="0"/>
              </a:rPr>
              <a:t>Téléchargement et installation</a:t>
            </a:r>
          </a:p>
        </p:txBody>
      </p:sp>
      <p:sp>
        <p:nvSpPr>
          <p:cNvPr id="3" name="Espace réservé du contenu 2">
            <a:extLst>
              <a:ext uri="{FF2B5EF4-FFF2-40B4-BE49-F238E27FC236}">
                <a16:creationId xmlns:a16="http://schemas.microsoft.com/office/drawing/2014/main" id="{A806F3FC-AFD6-44A8-ADEA-CC91E5574B1F}"/>
              </a:ext>
            </a:extLst>
          </p:cNvPr>
          <p:cNvSpPr>
            <a:spLocks noGrp="1"/>
          </p:cNvSpPr>
          <p:nvPr>
            <p:ph idx="1"/>
          </p:nvPr>
        </p:nvSpPr>
        <p:spPr>
          <a:xfrm>
            <a:off x="177566" y="1427858"/>
            <a:ext cx="12014434" cy="3617513"/>
          </a:xfrm>
          <a:noFill/>
        </p:spPr>
        <p:txBody>
          <a:bodyPr>
            <a:normAutofit/>
          </a:bodyPr>
          <a:lstStyle/>
          <a:p>
            <a:pPr>
              <a:buFont typeface="Courier New" panose="02070309020205020404" pitchFamily="49" charset="0"/>
              <a:buChar char="o"/>
            </a:pPr>
            <a:r>
              <a:rPr lang="fr-CA" sz="3200" dirty="0">
                <a:solidFill>
                  <a:schemeClr val="bg1"/>
                </a:solidFill>
                <a:latin typeface="Aptos Display" panose="020B0004020202020204" pitchFamily="34" charset="0"/>
              </a:rPr>
              <a:t> Étape 1 : Création d'un compte sur le site de Zotero : </a:t>
            </a:r>
            <a:r>
              <a:rPr lang="fr-CA" sz="3200" dirty="0">
                <a:solidFill>
                  <a:srgbClr val="FF0000"/>
                </a:solidFill>
                <a:latin typeface="Aptos Display" panose="020B0004020202020204" pitchFamily="34" charset="0"/>
                <a:hlinkClick r:id="rId2">
                  <a:extLst>
                    <a:ext uri="{A12FA001-AC4F-418D-AE19-62706E023703}">
                      <ahyp:hlinkClr xmlns:ahyp="http://schemas.microsoft.com/office/drawing/2018/hyperlinkcolor" val="tx"/>
                    </a:ext>
                  </a:extLst>
                </a:hlinkClick>
              </a:rPr>
              <a:t>https://www.zotero.org</a:t>
            </a:r>
            <a:r>
              <a:rPr lang="fr-CA" sz="3200" dirty="0">
                <a:solidFill>
                  <a:srgbClr val="FF0000"/>
                </a:solidFill>
                <a:latin typeface="Aptos Display" panose="020B0004020202020204" pitchFamily="34" charset="0"/>
              </a:rPr>
              <a:t> </a:t>
            </a:r>
          </a:p>
          <a:p>
            <a:pPr>
              <a:buFont typeface="Courier New" panose="02070309020205020404" pitchFamily="49" charset="0"/>
              <a:buChar char="o"/>
            </a:pPr>
            <a:endParaRPr lang="fr-CA" sz="2000" dirty="0">
              <a:solidFill>
                <a:schemeClr val="bg1"/>
              </a:solidFill>
              <a:latin typeface="Aptos Display" panose="020B0004020202020204" pitchFamily="34" charset="0"/>
            </a:endParaRPr>
          </a:p>
          <a:p>
            <a:pPr>
              <a:buFont typeface="Courier New" panose="02070309020205020404" pitchFamily="49" charset="0"/>
              <a:buChar char="o"/>
            </a:pPr>
            <a:r>
              <a:rPr lang="fr-CA" sz="3200" dirty="0">
                <a:solidFill>
                  <a:schemeClr val="bg1"/>
                </a:solidFill>
                <a:latin typeface="Aptos Display" panose="020B0004020202020204" pitchFamily="34" charset="0"/>
              </a:rPr>
              <a:t> Étape 2 : Installation du programme Zotero sur le ou les ordinateurs principaux.</a:t>
            </a:r>
          </a:p>
          <a:p>
            <a:pPr>
              <a:buFont typeface="Courier New" panose="02070309020205020404" pitchFamily="49" charset="0"/>
              <a:buChar char="o"/>
            </a:pPr>
            <a:endParaRPr lang="fr-CA" sz="2000" dirty="0">
              <a:solidFill>
                <a:schemeClr val="bg1"/>
              </a:solidFill>
              <a:latin typeface="Aptos Display" panose="020B0004020202020204" pitchFamily="34" charset="0"/>
            </a:endParaRPr>
          </a:p>
          <a:p>
            <a:pPr>
              <a:buFont typeface="Courier New" panose="02070309020205020404" pitchFamily="49" charset="0"/>
              <a:buChar char="o"/>
            </a:pPr>
            <a:r>
              <a:rPr lang="fr-CA" sz="3200" dirty="0">
                <a:solidFill>
                  <a:schemeClr val="bg1"/>
                </a:solidFill>
                <a:latin typeface="Aptos Display" panose="020B0004020202020204" pitchFamily="34" charset="0"/>
              </a:rPr>
              <a:t> Étape 3 : Installation l’extension sur votre navigateur web.</a:t>
            </a:r>
            <a:endParaRPr lang="fr-CA" dirty="0">
              <a:solidFill>
                <a:schemeClr val="bg1"/>
              </a:solidFill>
              <a:latin typeface="Aptos Display" panose="020B0004020202020204" pitchFamily="34" charset="0"/>
            </a:endParaRPr>
          </a:p>
        </p:txBody>
      </p:sp>
    </p:spTree>
    <p:extLst>
      <p:ext uri="{BB962C8B-B14F-4D97-AF65-F5344CB8AC3E}">
        <p14:creationId xmlns:p14="http://schemas.microsoft.com/office/powerpoint/2010/main" val="1174297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4A20B-0BBD-49F0-91AC-BD33439344BF}"/>
              </a:ext>
            </a:extLst>
          </p:cNvPr>
          <p:cNvSpPr txBox="1">
            <a:spLocks/>
          </p:cNvSpPr>
          <p:nvPr>
            <p:custDataLst>
              <p:tags r:id="rId1"/>
            </p:custDataLst>
          </p:nvPr>
        </p:nvSpPr>
        <p:spPr bwMode="auto">
          <a:xfrm>
            <a:off x="1291472" y="0"/>
            <a:ext cx="10900528" cy="900000"/>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FR" altLang="fr-FR" sz="4000" b="1">
                <a:solidFill>
                  <a:schemeClr val="bg1"/>
                </a:solidFill>
                <a:latin typeface="Aptos Display" panose="020B0004020202020204" pitchFamily="34" charset="0"/>
                <a:cs typeface="Calibri" panose="020F0502020204030204" pitchFamily="34" charset="0"/>
              </a:rPr>
              <a:t>Importation des références dans Zotero</a:t>
            </a:r>
          </a:p>
        </p:txBody>
      </p:sp>
      <p:sp>
        <p:nvSpPr>
          <p:cNvPr id="13" name="ZoneTexte 12">
            <a:extLst>
              <a:ext uri="{FF2B5EF4-FFF2-40B4-BE49-F238E27FC236}">
                <a16:creationId xmlns:a16="http://schemas.microsoft.com/office/drawing/2014/main" id="{190BF003-68B1-A88E-3597-F5A7B5E9E589}"/>
              </a:ext>
            </a:extLst>
          </p:cNvPr>
          <p:cNvSpPr txBox="1"/>
          <p:nvPr/>
        </p:nvSpPr>
        <p:spPr>
          <a:xfrm>
            <a:off x="346228" y="1913795"/>
            <a:ext cx="11845772" cy="2237344"/>
          </a:xfrm>
          <a:prstGeom prst="rect">
            <a:avLst/>
          </a:prstGeom>
          <a:noFill/>
        </p:spPr>
        <p:txBody>
          <a:bodyPr wrap="square">
            <a:spAutoFit/>
          </a:bodyPr>
          <a:lstStyle/>
          <a:p>
            <a:pPr marL="571500" indent="-571500">
              <a:lnSpc>
                <a:spcPct val="150000"/>
              </a:lnSpc>
              <a:buClr>
                <a:srgbClr val="FF0000"/>
              </a:buClr>
              <a:buFont typeface="Wingdings" panose="05000000000000000000" pitchFamily="2" charset="2"/>
              <a:buChar char="Ø"/>
            </a:pPr>
            <a:r>
              <a:rPr lang="fr-CA" sz="3200">
                <a:solidFill>
                  <a:schemeClr val="bg1"/>
                </a:solidFill>
                <a:latin typeface="Aptos Display" panose="020B0004020202020204" pitchFamily="34" charset="0"/>
              </a:rPr>
              <a:t>Ouvrir son programme Zotero</a:t>
            </a:r>
          </a:p>
          <a:p>
            <a:pPr marL="571500" indent="-571500">
              <a:lnSpc>
                <a:spcPct val="150000"/>
              </a:lnSpc>
              <a:buClr>
                <a:srgbClr val="FF0000"/>
              </a:buClr>
              <a:buFont typeface="Wingdings" panose="05000000000000000000" pitchFamily="2" charset="2"/>
              <a:buChar char="Ø"/>
            </a:pPr>
            <a:r>
              <a:rPr lang="fr-CA" sz="3200">
                <a:solidFill>
                  <a:schemeClr val="bg1"/>
                </a:solidFill>
                <a:latin typeface="Aptos Display" panose="020B0004020202020204" pitchFamily="34" charset="0"/>
              </a:rPr>
              <a:t>Créer un dossier pour l’atelier du jour</a:t>
            </a:r>
          </a:p>
          <a:p>
            <a:pPr marL="571500" indent="-571500">
              <a:lnSpc>
                <a:spcPct val="150000"/>
              </a:lnSpc>
              <a:buClr>
                <a:srgbClr val="FF0000"/>
              </a:buClr>
              <a:buFont typeface="Wingdings" panose="05000000000000000000" pitchFamily="2" charset="2"/>
              <a:buChar char="Ø"/>
            </a:pPr>
            <a:r>
              <a:rPr lang="fr-CA" sz="3200">
                <a:solidFill>
                  <a:schemeClr val="bg1"/>
                </a:solidFill>
                <a:latin typeface="Aptos Display" panose="020B0004020202020204" pitchFamily="34" charset="0"/>
              </a:rPr>
              <a:t>Y ajouter les références au fur et à mesure des recherches</a:t>
            </a:r>
            <a:endParaRPr lang="fr-CA" sz="2800">
              <a:solidFill>
                <a:schemeClr val="bg1"/>
              </a:solidFill>
              <a:latin typeface="Aptos Display" panose="020B0004020202020204" pitchFamily="34" charset="0"/>
            </a:endParaRPr>
          </a:p>
        </p:txBody>
      </p:sp>
    </p:spTree>
    <p:extLst>
      <p:ext uri="{BB962C8B-B14F-4D97-AF65-F5344CB8AC3E}">
        <p14:creationId xmlns:p14="http://schemas.microsoft.com/office/powerpoint/2010/main" val="3342377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52816-DAF9-565A-C8F5-5C6641A4549A}"/>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68B75CD2-EC55-D1EC-9766-94AE5F64B7A1}"/>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a:stretch/>
        </p:blipFill>
        <p:spPr>
          <a:xfrm>
            <a:off x="0" y="27310"/>
            <a:ext cx="12192000" cy="6857990"/>
          </a:xfrm>
          <a:prstGeom prst="rect">
            <a:avLst/>
          </a:prstGeom>
          <a:ln>
            <a:solidFill>
              <a:schemeClr val="tx1"/>
            </a:solidFill>
          </a:ln>
        </p:spPr>
      </p:pic>
      <p:pic>
        <p:nvPicPr>
          <p:cNvPr id="12" name="Image 11" descr="Une image contenant texte, Police, Graphique, graphisme&#10;&#10;Description générée automatiquement">
            <a:extLst>
              <a:ext uri="{FF2B5EF4-FFF2-40B4-BE49-F238E27FC236}">
                <a16:creationId xmlns:a16="http://schemas.microsoft.com/office/drawing/2014/main" id="{206BD433-4094-A708-8E11-65CAB782B77E}"/>
              </a:ext>
            </a:extLst>
          </p:cNvPr>
          <p:cNvPicPr>
            <a:picLocks noChangeAspect="1"/>
          </p:cNvPicPr>
          <p:nvPr>
            <p:custDataLst>
              <p:tags r:id="rId2"/>
            </p:custDataLst>
          </p:nvPr>
        </p:nvPicPr>
        <p:blipFill>
          <a:blip r:embed="rId7"/>
          <a:stretch>
            <a:fillRect/>
          </a:stretch>
        </p:blipFill>
        <p:spPr>
          <a:xfrm>
            <a:off x="10680750" y="80950"/>
            <a:ext cx="1440000" cy="228084"/>
          </a:xfrm>
          <a:prstGeom prst="rect">
            <a:avLst/>
          </a:prstGeom>
        </p:spPr>
      </p:pic>
      <p:sp>
        <p:nvSpPr>
          <p:cNvPr id="5" name="Titre 1">
            <a:extLst>
              <a:ext uri="{FF2B5EF4-FFF2-40B4-BE49-F238E27FC236}">
                <a16:creationId xmlns:a16="http://schemas.microsoft.com/office/drawing/2014/main" id="{F274279B-F41C-5763-FB54-7F92C3A58207}"/>
              </a:ext>
            </a:extLst>
          </p:cNvPr>
          <p:cNvSpPr txBox="1">
            <a:spLocks/>
          </p:cNvSpPr>
          <p:nvPr>
            <p:custDataLst>
              <p:tags r:id="rId3"/>
            </p:custDataLst>
          </p:nvPr>
        </p:nvSpPr>
        <p:spPr>
          <a:xfrm>
            <a:off x="4146430" y="1739301"/>
            <a:ext cx="3899140" cy="3379397"/>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4400" b="1">
                <a:solidFill>
                  <a:schemeClr val="bg1"/>
                </a:solidFill>
                <a:latin typeface="Aptos Display" panose="020B0004020202020204" pitchFamily="34" charset="0"/>
              </a:rPr>
              <a:t>Recherche documentaire</a:t>
            </a:r>
            <a:endParaRPr lang="fr-FR" altLang="fr-FR" sz="4400" b="1">
              <a:solidFill>
                <a:schemeClr val="bg1"/>
              </a:solidFill>
              <a:latin typeface="Aptos Display" panose="020B0004020202020204" pitchFamily="34" charset="0"/>
            </a:endParaRPr>
          </a:p>
        </p:txBody>
      </p:sp>
    </p:spTree>
    <p:extLst>
      <p:ext uri="{BB962C8B-B14F-4D97-AF65-F5344CB8AC3E}">
        <p14:creationId xmlns:p14="http://schemas.microsoft.com/office/powerpoint/2010/main" val="3681897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0A497-56BE-211E-00D9-91F9FD69DEC9}"/>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C6C2FAE9-F0CB-18C0-C939-3502DE8FA88B}"/>
              </a:ext>
            </a:extLst>
          </p:cNvPr>
          <p:cNvSpPr txBox="1"/>
          <p:nvPr>
            <p:custDataLst>
              <p:tags r:id="rId1"/>
            </p:custDataLst>
          </p:nvPr>
        </p:nvSpPr>
        <p:spPr>
          <a:xfrm>
            <a:off x="3571536" y="218819"/>
            <a:ext cx="6725339" cy="769441"/>
          </a:xfrm>
          <a:prstGeom prst="rect">
            <a:avLst/>
          </a:prstGeom>
          <a:solidFill>
            <a:schemeClr val="bg1"/>
          </a:solidFill>
        </p:spPr>
        <p:txBody>
          <a:bodyPr wrap="square">
            <a:spAutoFit/>
          </a:bodyPr>
          <a:lstStyle/>
          <a:p>
            <a:pPr algn="ctr"/>
            <a:r>
              <a:rPr lang="fr-CA" sz="2400" dirty="0">
                <a:latin typeface="Aptos SemiBold" panose="020B0004020202020204" pitchFamily="34" charset="0"/>
              </a:rPr>
              <a:t>UTILISER L’INTELLIGENCE ARTIFICIELLE</a:t>
            </a:r>
          </a:p>
          <a:p>
            <a:pPr algn="ctr"/>
            <a:r>
              <a:rPr lang="fr-CA" sz="2000" dirty="0">
                <a:latin typeface="Aptos SemiBold" panose="020B0004020202020204" pitchFamily="34" charset="0"/>
              </a:rPr>
              <a:t>Balises pédagogiques d’utilisation de l’IA</a:t>
            </a:r>
            <a:endParaRPr lang="fr-CA" sz="2800" dirty="0">
              <a:latin typeface="Aptos SemiBold" panose="020B0004020202020204" pitchFamily="34" charset="0"/>
            </a:endParaRPr>
          </a:p>
        </p:txBody>
      </p:sp>
      <p:pic>
        <p:nvPicPr>
          <p:cNvPr id="4" name="Image 3">
            <a:extLst>
              <a:ext uri="{FF2B5EF4-FFF2-40B4-BE49-F238E27FC236}">
                <a16:creationId xmlns:a16="http://schemas.microsoft.com/office/drawing/2014/main" id="{7BA88BC0-12CB-199B-BB26-4F32A7785272}"/>
              </a:ext>
            </a:extLst>
          </p:cNvPr>
          <p:cNvPicPr>
            <a:picLocks noChangeAspect="1"/>
          </p:cNvPicPr>
          <p:nvPr/>
        </p:nvPicPr>
        <p:blipFill>
          <a:blip r:embed="rId4"/>
          <a:stretch>
            <a:fillRect/>
          </a:stretch>
        </p:blipFill>
        <p:spPr>
          <a:xfrm>
            <a:off x="285565" y="1149586"/>
            <a:ext cx="7290892" cy="5632214"/>
          </a:xfrm>
          <a:prstGeom prst="rect">
            <a:avLst/>
          </a:prstGeom>
        </p:spPr>
      </p:pic>
      <p:sp>
        <p:nvSpPr>
          <p:cNvPr id="6" name="ZoneTexte 5">
            <a:extLst>
              <a:ext uri="{FF2B5EF4-FFF2-40B4-BE49-F238E27FC236}">
                <a16:creationId xmlns:a16="http://schemas.microsoft.com/office/drawing/2014/main" id="{33161358-8223-6F59-78A9-512CC07BD8B7}"/>
              </a:ext>
            </a:extLst>
          </p:cNvPr>
          <p:cNvSpPr txBox="1"/>
          <p:nvPr/>
        </p:nvSpPr>
        <p:spPr>
          <a:xfrm>
            <a:off x="7663540" y="1283915"/>
            <a:ext cx="4430486" cy="1862048"/>
          </a:xfrm>
          <a:prstGeom prst="rect">
            <a:avLst/>
          </a:prstGeom>
          <a:noFill/>
        </p:spPr>
        <p:txBody>
          <a:bodyPr wrap="square">
            <a:spAutoFit/>
          </a:bodyPr>
          <a:lstStyle/>
          <a:p>
            <a:r>
              <a:rPr lang="fr-CA" sz="2300" b="1" i="0" u="none" strike="noStrike" baseline="0" dirty="0">
                <a:solidFill>
                  <a:schemeClr val="bg1"/>
                </a:solidFill>
                <a:latin typeface="Aptos Display" panose="020B0004020202020204" pitchFamily="34" charset="0"/>
              </a:rPr>
              <a:t>4.1. </a:t>
            </a:r>
            <a:r>
              <a:rPr lang="fr-CA" sz="2300" b="0" i="0" u="none" strike="noStrike" baseline="0" dirty="0">
                <a:solidFill>
                  <a:schemeClr val="bg1"/>
                </a:solidFill>
                <a:latin typeface="Aptos Display" panose="020B0004020202020204" pitchFamily="34" charset="0"/>
              </a:rPr>
              <a:t>Le plan de cours ainsi que les consignes des travaux et évaluations </a:t>
            </a:r>
            <a:r>
              <a:rPr lang="fr-CA" sz="2300" b="1" i="0" u="none" strike="noStrike" baseline="0" dirty="0">
                <a:solidFill>
                  <a:schemeClr val="bg1"/>
                </a:solidFill>
                <a:latin typeface="Aptos Display" panose="020B0004020202020204" pitchFamily="34" charset="0"/>
              </a:rPr>
              <a:t>doivent comporter une mention </a:t>
            </a:r>
            <a:r>
              <a:rPr lang="fr-CA" sz="2300" b="0" i="0" u="none" strike="noStrike" baseline="0" dirty="0">
                <a:solidFill>
                  <a:schemeClr val="bg1"/>
                </a:solidFill>
                <a:latin typeface="Aptos Display" panose="020B0004020202020204" pitchFamily="34" charset="0"/>
              </a:rPr>
              <a:t>claire du niveau d’autorisation d’utilisation de l’IA…</a:t>
            </a:r>
          </a:p>
        </p:txBody>
      </p:sp>
      <p:sp>
        <p:nvSpPr>
          <p:cNvPr id="9" name="ZoneTexte 8">
            <a:extLst>
              <a:ext uri="{FF2B5EF4-FFF2-40B4-BE49-F238E27FC236}">
                <a16:creationId xmlns:a16="http://schemas.microsoft.com/office/drawing/2014/main" id="{159266D2-7151-E6C3-FCDA-4A887FCC0F0B}"/>
              </a:ext>
            </a:extLst>
          </p:cNvPr>
          <p:cNvSpPr txBox="1"/>
          <p:nvPr/>
        </p:nvSpPr>
        <p:spPr>
          <a:xfrm>
            <a:off x="7663540" y="3307289"/>
            <a:ext cx="4430486" cy="3277820"/>
          </a:xfrm>
          <a:prstGeom prst="rect">
            <a:avLst/>
          </a:prstGeom>
          <a:noFill/>
          <a:ln w="28575">
            <a:solidFill>
              <a:schemeClr val="bg1"/>
            </a:solidFill>
          </a:ln>
        </p:spPr>
        <p:txBody>
          <a:bodyPr wrap="square">
            <a:spAutoFit/>
          </a:bodyPr>
          <a:lstStyle/>
          <a:p>
            <a:r>
              <a:rPr lang="fr-CA" sz="2300" b="1" i="0" u="none" strike="noStrike" baseline="0" dirty="0">
                <a:solidFill>
                  <a:schemeClr val="bg1"/>
                </a:solidFill>
                <a:latin typeface="Aptos Display" panose="020B0004020202020204" pitchFamily="34" charset="0"/>
              </a:rPr>
              <a:t>5.1. </a:t>
            </a:r>
            <a:r>
              <a:rPr lang="fr-CA" sz="2300" b="0" i="0" u="none" strike="noStrike" baseline="0" dirty="0">
                <a:solidFill>
                  <a:schemeClr val="bg1"/>
                </a:solidFill>
                <a:latin typeface="Aptos Display" panose="020B0004020202020204" pitchFamily="34" charset="0"/>
              </a:rPr>
              <a:t>Les personnes étudiantes ont la responsabilité </a:t>
            </a:r>
            <a:r>
              <a:rPr lang="fr-CA" sz="2300" b="1" i="0" u="none" strike="noStrike" baseline="0" dirty="0">
                <a:solidFill>
                  <a:schemeClr val="bg1"/>
                </a:solidFill>
                <a:latin typeface="Aptos Display" panose="020B0004020202020204" pitchFamily="34" charset="0"/>
              </a:rPr>
              <a:t>de respecter </a:t>
            </a:r>
            <a:r>
              <a:rPr lang="fr-CA" sz="2300" b="1" dirty="0">
                <a:solidFill>
                  <a:schemeClr val="bg1"/>
                </a:solidFill>
                <a:latin typeface="Aptos Display" panose="020B0004020202020204" pitchFamily="34" charset="0"/>
              </a:rPr>
              <a:t>l</a:t>
            </a:r>
            <a:r>
              <a:rPr lang="fr-CA" sz="2300" b="1" i="0" u="none" strike="noStrike" baseline="0" dirty="0">
                <a:solidFill>
                  <a:schemeClr val="bg1"/>
                </a:solidFill>
                <a:latin typeface="Aptos Display" panose="020B0004020202020204" pitchFamily="34" charset="0"/>
              </a:rPr>
              <a:t>es niveaux </a:t>
            </a:r>
            <a:r>
              <a:rPr lang="fr-CA" sz="2300" b="0" i="0" u="none" strike="noStrike" baseline="0" dirty="0">
                <a:solidFill>
                  <a:schemeClr val="bg1"/>
                </a:solidFill>
                <a:latin typeface="Aptos Display" panose="020B0004020202020204" pitchFamily="34" charset="0"/>
              </a:rPr>
              <a:t>d’autorisation d’utilisation de l’IA indiqué dans les consignes des travaux ou des plans de cours…</a:t>
            </a:r>
          </a:p>
          <a:p>
            <a:r>
              <a:rPr lang="fr-CA" sz="2300" b="1" i="0" u="none" strike="noStrike" baseline="0" dirty="0">
                <a:solidFill>
                  <a:schemeClr val="bg1"/>
                </a:solidFill>
                <a:latin typeface="Aptos Display" panose="020B0004020202020204" pitchFamily="34" charset="0"/>
              </a:rPr>
              <a:t>5.2. </a:t>
            </a:r>
            <a:r>
              <a:rPr lang="fr-CA" sz="2300" b="0" i="0" u="none" strike="noStrike" baseline="0" dirty="0">
                <a:solidFill>
                  <a:schemeClr val="bg1"/>
                </a:solidFill>
                <a:latin typeface="Aptos Display" panose="020B0004020202020204" pitchFamily="34" charset="0"/>
              </a:rPr>
              <a:t>Les personnes étudiantes ont la responsabilité de déclarer de manière transparente tout recours à l’IA…</a:t>
            </a:r>
          </a:p>
        </p:txBody>
      </p:sp>
    </p:spTree>
    <p:extLst>
      <p:ext uri="{BB962C8B-B14F-4D97-AF65-F5344CB8AC3E}">
        <p14:creationId xmlns:p14="http://schemas.microsoft.com/office/powerpoint/2010/main" val="149109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0A497-56BE-211E-00D9-91F9FD69DEC9}"/>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C6C2FAE9-F0CB-18C0-C939-3502DE8FA88B}"/>
              </a:ext>
            </a:extLst>
          </p:cNvPr>
          <p:cNvSpPr txBox="1"/>
          <p:nvPr>
            <p:custDataLst>
              <p:tags r:id="rId1"/>
            </p:custDataLst>
          </p:nvPr>
        </p:nvSpPr>
        <p:spPr>
          <a:xfrm>
            <a:off x="3026379" y="364034"/>
            <a:ext cx="6725339" cy="769441"/>
          </a:xfrm>
          <a:prstGeom prst="rect">
            <a:avLst/>
          </a:prstGeom>
          <a:solidFill>
            <a:schemeClr val="bg1"/>
          </a:solidFill>
        </p:spPr>
        <p:txBody>
          <a:bodyPr wrap="square">
            <a:spAutoFit/>
          </a:bodyPr>
          <a:lstStyle/>
          <a:p>
            <a:pPr algn="ctr"/>
            <a:r>
              <a:rPr lang="fr-CA" sz="2400">
                <a:latin typeface="Aptos SemiBold" panose="020B0004020202020204" pitchFamily="34" charset="0"/>
              </a:rPr>
              <a:t>UTILISER L’INTELLIGENCE ARTIFICIELLE</a:t>
            </a:r>
          </a:p>
          <a:p>
            <a:pPr algn="ctr"/>
            <a:r>
              <a:rPr lang="fr-CA" sz="2000">
                <a:latin typeface="Aptos SemiBold" panose="020B0004020202020204" pitchFamily="34" charset="0"/>
              </a:rPr>
              <a:t>Comprendre un P.R.O.M.P.T.</a:t>
            </a:r>
            <a:endParaRPr lang="fr-CA" sz="2800">
              <a:latin typeface="Aptos SemiBold" panose="020B0004020202020204" pitchFamily="34" charset="0"/>
            </a:endParaRPr>
          </a:p>
        </p:txBody>
      </p:sp>
      <p:graphicFrame>
        <p:nvGraphicFramePr>
          <p:cNvPr id="2" name="Tableau 1">
            <a:extLst>
              <a:ext uri="{FF2B5EF4-FFF2-40B4-BE49-F238E27FC236}">
                <a16:creationId xmlns:a16="http://schemas.microsoft.com/office/drawing/2014/main" id="{54C495CE-36F1-88C6-DB54-751C105B18EC}"/>
              </a:ext>
            </a:extLst>
          </p:cNvPr>
          <p:cNvGraphicFramePr>
            <a:graphicFrameLocks noGrp="1"/>
          </p:cNvGraphicFramePr>
          <p:nvPr>
            <p:custDataLst>
              <p:tags r:id="rId2"/>
            </p:custDataLst>
            <p:extLst>
              <p:ext uri="{D42A27DB-BD31-4B8C-83A1-F6EECF244321}">
                <p14:modId xmlns:p14="http://schemas.microsoft.com/office/powerpoint/2010/main" val="2505600636"/>
              </p:ext>
            </p:extLst>
          </p:nvPr>
        </p:nvGraphicFramePr>
        <p:xfrm>
          <a:off x="2087433" y="2124133"/>
          <a:ext cx="8776510" cy="4206997"/>
        </p:xfrm>
        <a:graphic>
          <a:graphicData uri="http://schemas.openxmlformats.org/drawingml/2006/table">
            <a:tbl>
              <a:tblPr/>
              <a:tblGrid>
                <a:gridCol w="2529171">
                  <a:extLst>
                    <a:ext uri="{9D8B030D-6E8A-4147-A177-3AD203B41FA5}">
                      <a16:colId xmlns:a16="http://schemas.microsoft.com/office/drawing/2014/main" val="115886113"/>
                    </a:ext>
                  </a:extLst>
                </a:gridCol>
                <a:gridCol w="6247339">
                  <a:extLst>
                    <a:ext uri="{9D8B030D-6E8A-4147-A177-3AD203B41FA5}">
                      <a16:colId xmlns:a16="http://schemas.microsoft.com/office/drawing/2014/main" val="623288047"/>
                    </a:ext>
                  </a:extLst>
                </a:gridCol>
              </a:tblGrid>
              <a:tr h="1098037">
                <a:tc>
                  <a:txBody>
                    <a:bodyPr/>
                    <a:lstStyle/>
                    <a:p>
                      <a:pPr>
                        <a:buNone/>
                      </a:pPr>
                      <a:r>
                        <a:rPr lang="fr-CA" sz="3200" b="1">
                          <a:solidFill>
                            <a:schemeClr val="bg1"/>
                          </a:solidFill>
                          <a:effectLst/>
                        </a:rPr>
                        <a:t>P.R.O.M.P.T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buNone/>
                      </a:pPr>
                      <a:r>
                        <a:rPr lang="fr-CA" sz="3200" b="1" i="0">
                          <a:solidFill>
                            <a:schemeClr val="bg1"/>
                          </a:solidFill>
                          <a:effectLst/>
                        </a:rPr>
                        <a:t>Question pour guider l’analyse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815684293"/>
                  </a:ext>
                </a:extLst>
              </a:tr>
              <a:tr h="0">
                <a:tc>
                  <a:txBody>
                    <a:bodyPr/>
                    <a:lstStyle/>
                    <a:p>
                      <a:pPr>
                        <a:buNone/>
                      </a:pPr>
                      <a:r>
                        <a:rPr lang="fr-CA" sz="3200" b="1">
                          <a:effectLst/>
                        </a:rPr>
                        <a:t>P.ERSONA</a:t>
                      </a:r>
                      <a:endParaRPr lang="fr-CA" sz="32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fr-CA" sz="3200" b="1">
                          <a:effectLst/>
                        </a:rPr>
                        <a:t>Rôle</a:t>
                      </a:r>
                      <a:r>
                        <a:rPr lang="fr-CA" sz="3200">
                          <a:effectLst/>
                        </a:rPr>
                        <a:t> de l’IA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536482334"/>
                  </a:ext>
                </a:extLst>
              </a:tr>
              <a:tr h="0">
                <a:tc>
                  <a:txBody>
                    <a:bodyPr/>
                    <a:lstStyle/>
                    <a:p>
                      <a:pPr>
                        <a:buNone/>
                      </a:pPr>
                      <a:r>
                        <a:rPr lang="fr-CA" sz="3200" b="1">
                          <a:effectLst/>
                        </a:rPr>
                        <a:t>R.ÉFÉRENCE</a:t>
                      </a:r>
                      <a:endParaRPr lang="fr-CA" sz="32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fr-CA" sz="3200" b="1">
                          <a:effectLst/>
                        </a:rPr>
                        <a:t>Contexte </a:t>
                      </a:r>
                      <a:r>
                        <a:rPr lang="fr-CA" sz="3200" b="0">
                          <a:effectLst/>
                        </a:rPr>
                        <a:t>de la demande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4126791237"/>
                  </a:ext>
                </a:extLst>
              </a:tr>
              <a:tr h="0">
                <a:tc>
                  <a:txBody>
                    <a:bodyPr/>
                    <a:lstStyle/>
                    <a:p>
                      <a:pPr>
                        <a:buNone/>
                      </a:pPr>
                      <a:r>
                        <a:rPr lang="fr-CA" sz="3200" b="1">
                          <a:effectLst/>
                        </a:rPr>
                        <a:t>O.BJECTIF</a:t>
                      </a:r>
                      <a:endParaRPr lang="fr-CA" sz="32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fr-CA" sz="3200" b="1">
                          <a:effectLst/>
                        </a:rPr>
                        <a:t>Tâche</a:t>
                      </a:r>
                      <a:r>
                        <a:rPr lang="fr-CA" sz="3200">
                          <a:effectLst/>
                        </a:rPr>
                        <a:t> à accomplir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65382070"/>
                  </a:ext>
                </a:extLst>
              </a:tr>
              <a:tr h="0">
                <a:tc>
                  <a:txBody>
                    <a:bodyPr/>
                    <a:lstStyle/>
                    <a:p>
                      <a:pPr>
                        <a:buNone/>
                      </a:pPr>
                      <a:r>
                        <a:rPr lang="fr-CA" sz="2400" b="1" i="1">
                          <a:effectLst/>
                        </a:rPr>
                        <a:t>M.ÉTHODE</a:t>
                      </a:r>
                      <a:endParaRPr lang="fr-CA" sz="2400" i="1">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fr-CA" sz="2400" i="1">
                          <a:effectLst/>
                        </a:rPr>
                        <a:t>Format de la réponse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853535784"/>
                  </a:ext>
                </a:extLst>
              </a:tr>
              <a:tr h="0">
                <a:tc>
                  <a:txBody>
                    <a:bodyPr/>
                    <a:lstStyle/>
                    <a:p>
                      <a:pPr>
                        <a:buNone/>
                      </a:pPr>
                      <a:r>
                        <a:rPr lang="fr-CA" sz="2400" b="1" i="1">
                          <a:effectLst/>
                        </a:rPr>
                        <a:t>P.ERSPECTIVE</a:t>
                      </a:r>
                      <a:endParaRPr lang="fr-CA" sz="2400" i="1">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fr-CA" sz="2400" i="1">
                          <a:effectLst/>
                        </a:rPr>
                        <a:t>Angles ou critères d’analyse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3801138434"/>
                  </a:ext>
                </a:extLst>
              </a:tr>
              <a:tr h="0">
                <a:tc>
                  <a:txBody>
                    <a:bodyPr/>
                    <a:lstStyle/>
                    <a:p>
                      <a:pPr>
                        <a:buNone/>
                      </a:pPr>
                      <a:r>
                        <a:rPr lang="fr-CA" sz="2400" b="1" i="1">
                          <a:effectLst/>
                        </a:rPr>
                        <a:t>T.ON / TAILLE</a:t>
                      </a:r>
                      <a:endParaRPr lang="fr-CA" sz="2400" i="1">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fr-CA" sz="2400" i="1">
                          <a:effectLst/>
                        </a:rPr>
                        <a:t>Style et longueur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1079252450"/>
                  </a:ext>
                </a:extLst>
              </a:tr>
            </a:tbl>
          </a:graphicData>
        </a:graphic>
      </p:graphicFrame>
      <p:pic>
        <p:nvPicPr>
          <p:cNvPr id="7" name="Image 6">
            <a:extLst>
              <a:ext uri="{FF2B5EF4-FFF2-40B4-BE49-F238E27FC236}">
                <a16:creationId xmlns:a16="http://schemas.microsoft.com/office/drawing/2014/main" id="{D18C525F-9F99-7E50-A1F8-F7F95F7BCCA1}"/>
              </a:ext>
            </a:extLst>
          </p:cNvPr>
          <p:cNvPicPr>
            <a:picLocks noChangeAspect="1"/>
          </p:cNvPicPr>
          <p:nvPr>
            <p:custDataLst>
              <p:tags r:id="rId3"/>
            </p:custDataLst>
          </p:nvPr>
        </p:nvPicPr>
        <p:blipFill>
          <a:blip r:embed="rId6"/>
          <a:stretch>
            <a:fillRect/>
          </a:stretch>
        </p:blipFill>
        <p:spPr>
          <a:xfrm>
            <a:off x="-20305" y="0"/>
            <a:ext cx="1796901" cy="1796901"/>
          </a:xfrm>
          <a:prstGeom prst="rect">
            <a:avLst/>
          </a:prstGeom>
        </p:spPr>
      </p:pic>
    </p:spTree>
    <p:extLst>
      <p:ext uri="{BB962C8B-B14F-4D97-AF65-F5344CB8AC3E}">
        <p14:creationId xmlns:p14="http://schemas.microsoft.com/office/powerpoint/2010/main" val="350354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DA5B5-9925-111C-C82F-DFDEA4A13D02}"/>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CE59EE94-A112-6946-BA99-9BB3CFFACE54}"/>
              </a:ext>
            </a:extLst>
          </p:cNvPr>
          <p:cNvSpPr txBox="1"/>
          <p:nvPr>
            <p:custDataLst>
              <p:tags r:id="rId1"/>
            </p:custDataLst>
          </p:nvPr>
        </p:nvSpPr>
        <p:spPr>
          <a:xfrm>
            <a:off x="3026379" y="364034"/>
            <a:ext cx="6725339" cy="769441"/>
          </a:xfrm>
          <a:prstGeom prst="rect">
            <a:avLst/>
          </a:prstGeom>
          <a:solidFill>
            <a:schemeClr val="bg1"/>
          </a:solidFill>
        </p:spPr>
        <p:txBody>
          <a:bodyPr wrap="square">
            <a:spAutoFit/>
          </a:bodyPr>
          <a:lstStyle/>
          <a:p>
            <a:pPr algn="ctr"/>
            <a:r>
              <a:rPr lang="fr-CA" sz="2400">
                <a:latin typeface="Aptos SemiBold" panose="020B0004020202020204" pitchFamily="34" charset="0"/>
              </a:rPr>
              <a:t>UTILISER L’INTELLIGENCE ARTIFICIELLE</a:t>
            </a:r>
          </a:p>
          <a:p>
            <a:pPr algn="ctr"/>
            <a:r>
              <a:rPr lang="fr-CA" sz="2000">
                <a:latin typeface="Aptos SemiBold" panose="020B0004020202020204" pitchFamily="34" charset="0"/>
              </a:rPr>
              <a:t>Comprendre un P.R.O.M.P.T.</a:t>
            </a:r>
            <a:endParaRPr lang="fr-CA" sz="2800">
              <a:latin typeface="Aptos SemiBold" panose="020B0004020202020204" pitchFamily="34" charset="0"/>
            </a:endParaRPr>
          </a:p>
        </p:txBody>
      </p:sp>
      <p:sp>
        <p:nvSpPr>
          <p:cNvPr id="6" name="ZoneTexte 5">
            <a:extLst>
              <a:ext uri="{FF2B5EF4-FFF2-40B4-BE49-F238E27FC236}">
                <a16:creationId xmlns:a16="http://schemas.microsoft.com/office/drawing/2014/main" id="{48A819BE-20C3-F6C4-192B-F21880AD1BC2}"/>
              </a:ext>
            </a:extLst>
          </p:cNvPr>
          <p:cNvSpPr txBox="1"/>
          <p:nvPr>
            <p:custDataLst>
              <p:tags r:id="rId2"/>
            </p:custDataLst>
          </p:nvPr>
        </p:nvSpPr>
        <p:spPr>
          <a:xfrm>
            <a:off x="193133" y="2187259"/>
            <a:ext cx="6621324" cy="4170372"/>
          </a:xfrm>
          <a:prstGeom prst="rect">
            <a:avLst/>
          </a:prstGeom>
          <a:noFill/>
          <a:ln>
            <a:solidFill>
              <a:schemeClr val="bg1"/>
            </a:solidFill>
          </a:ln>
        </p:spPr>
        <p:txBody>
          <a:bodyPr wrap="square" numCol="1">
            <a:spAutoFit/>
          </a:bodyPr>
          <a:lstStyle/>
          <a:p>
            <a:pPr>
              <a:spcBef>
                <a:spcPts val="300"/>
              </a:spcBef>
            </a:pPr>
            <a:r>
              <a:rPr lang="fr-CA" sz="2000">
                <a:highlight>
                  <a:srgbClr val="FFFF00"/>
                </a:highlight>
                <a:latin typeface="Aptos Display" panose="020B0004020202020204" pitchFamily="34" charset="0"/>
              </a:rPr>
              <a:t>Agis comme un tuteur méthodologique spécialisé en recherche documentaire. </a:t>
            </a:r>
          </a:p>
          <a:p>
            <a:pPr>
              <a:spcBef>
                <a:spcPts val="300"/>
              </a:spcBef>
            </a:pPr>
            <a:r>
              <a:rPr lang="fr-CA" sz="2000">
                <a:highlight>
                  <a:srgbClr val="00FFFF"/>
                </a:highlight>
                <a:latin typeface="Aptos Display" panose="020B0004020202020204" pitchFamily="34" charset="0"/>
              </a:rPr>
              <a:t>Ta mission est de m’aider à trouver et identifier </a:t>
            </a:r>
            <a:r>
              <a:rPr lang="fr-CA" sz="2000">
                <a:solidFill>
                  <a:schemeClr val="bg1"/>
                </a:solidFill>
                <a:highlight>
                  <a:srgbClr val="FF0000"/>
                </a:highlight>
                <a:latin typeface="Aptos Display" panose="020B0004020202020204" pitchFamily="34" charset="0"/>
              </a:rPr>
              <a:t>un acteur de changement canadien dans le domaine de l’alimentation ayant un impact environnemental positif. Idéalement, cet acteur est impliqué dans l’économie sociale (coopératives, OBNL, entreprises d’économie sociale) ou un système d’économie circulaire (réduction du gaspillage alimentaire, réemploi, circuits courts, agriculture durable, etc.). </a:t>
            </a:r>
          </a:p>
          <a:p>
            <a:pPr>
              <a:spcBef>
                <a:spcPts val="300"/>
              </a:spcBef>
            </a:pPr>
            <a:r>
              <a:rPr lang="fr-CA" sz="2000">
                <a:highlight>
                  <a:srgbClr val="00FFFF"/>
                </a:highlight>
                <a:latin typeface="Aptos Display" panose="020B0004020202020204" pitchFamily="34" charset="0"/>
              </a:rPr>
              <a:t>Aide-moi à définir mon sujet de recherche </a:t>
            </a:r>
            <a:r>
              <a:rPr lang="fr-CA" sz="2000">
                <a:solidFill>
                  <a:schemeClr val="bg1"/>
                </a:solidFill>
                <a:latin typeface="Aptos Display" panose="020B0004020202020204" pitchFamily="34" charset="0"/>
              </a:rPr>
              <a:t>en analysant les dimensions suivantes, sous la forme d’un tableau : qui, quoi, pourquoi, où, quand, comment et combien pour [INSÉRER SUJET].</a:t>
            </a:r>
          </a:p>
        </p:txBody>
      </p:sp>
      <p:graphicFrame>
        <p:nvGraphicFramePr>
          <p:cNvPr id="3" name="Tableau 2">
            <a:extLst>
              <a:ext uri="{FF2B5EF4-FFF2-40B4-BE49-F238E27FC236}">
                <a16:creationId xmlns:a16="http://schemas.microsoft.com/office/drawing/2014/main" id="{4E8B3F32-AF34-E2F4-3CC8-7DEA61F67ACF}"/>
              </a:ext>
            </a:extLst>
          </p:cNvPr>
          <p:cNvGraphicFramePr>
            <a:graphicFrameLocks noGrp="1"/>
          </p:cNvGraphicFramePr>
          <p:nvPr>
            <p:custDataLst>
              <p:tags r:id="rId3"/>
            </p:custDataLst>
            <p:extLst>
              <p:ext uri="{D42A27DB-BD31-4B8C-83A1-F6EECF244321}">
                <p14:modId xmlns:p14="http://schemas.microsoft.com/office/powerpoint/2010/main" val="869705958"/>
              </p:ext>
            </p:extLst>
          </p:nvPr>
        </p:nvGraphicFramePr>
        <p:xfrm>
          <a:off x="6814457" y="2197893"/>
          <a:ext cx="5129516" cy="3218088"/>
        </p:xfrm>
        <a:graphic>
          <a:graphicData uri="http://schemas.openxmlformats.org/drawingml/2006/table">
            <a:tbl>
              <a:tblPr/>
              <a:tblGrid>
                <a:gridCol w="1791957">
                  <a:extLst>
                    <a:ext uri="{9D8B030D-6E8A-4147-A177-3AD203B41FA5}">
                      <a16:colId xmlns:a16="http://schemas.microsoft.com/office/drawing/2014/main" val="273942378"/>
                    </a:ext>
                  </a:extLst>
                </a:gridCol>
                <a:gridCol w="3337559">
                  <a:extLst>
                    <a:ext uri="{9D8B030D-6E8A-4147-A177-3AD203B41FA5}">
                      <a16:colId xmlns:a16="http://schemas.microsoft.com/office/drawing/2014/main" val="928736514"/>
                    </a:ext>
                  </a:extLst>
                </a:gridCol>
              </a:tblGrid>
              <a:tr h="99391">
                <a:tc>
                  <a:txBody>
                    <a:bodyPr/>
                    <a:lstStyle/>
                    <a:p>
                      <a:pPr>
                        <a:buNone/>
                      </a:pPr>
                      <a:r>
                        <a:rPr lang="fr-CA" sz="1400" b="1" i="0">
                          <a:effectLst/>
                          <a:latin typeface="Aptos Display" panose="020B0004020202020204" pitchFamily="34" charset="0"/>
                        </a:rPr>
                        <a:t>P – </a:t>
                      </a:r>
                      <a:r>
                        <a:rPr lang="fr-CA" sz="1400" b="1" i="0">
                          <a:effectLst/>
                          <a:highlight>
                            <a:srgbClr val="FFFF00"/>
                          </a:highlight>
                          <a:latin typeface="Aptos Display" panose="020B0004020202020204" pitchFamily="34" charset="0"/>
                        </a:rPr>
                        <a:t>PERSONA</a:t>
                      </a:r>
                      <a:endParaRPr lang="fr-CA" sz="1400" b="0" i="0">
                        <a:effectLst/>
                        <a:latin typeface="Aptos Display" panose="020B0004020202020204" pitchFamily="34" charset="0"/>
                      </a:endParaRPr>
                    </a:p>
                    <a:p>
                      <a:pPr>
                        <a:buNone/>
                      </a:pPr>
                      <a:r>
                        <a:rPr lang="fr-CA" sz="1400" b="0" i="0">
                          <a:effectLst/>
                          <a:latin typeface="Aptos Display" panose="020B0004020202020204" pitchFamily="34" charset="0"/>
                        </a:rPr>
                        <a:t>Rôle de l’IA</a:t>
                      </a:r>
                    </a:p>
                  </a:txBody>
                  <a:tcPr marL="38507" marR="38507" marT="19254" marB="1925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fr-CA" sz="1400" i="0">
                          <a:effectLst/>
                          <a:latin typeface="Aptos Display" panose="020B0004020202020204" pitchFamily="34" charset="0"/>
                        </a:rPr>
                        <a:t>Tuteur méthodologique en recherche documentaire</a:t>
                      </a:r>
                    </a:p>
                  </a:txBody>
                  <a:tcPr marL="38507" marR="38507" marT="19254" marB="1925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192694868"/>
                  </a:ext>
                </a:extLst>
              </a:tr>
              <a:tr h="144973">
                <a:tc>
                  <a:txBody>
                    <a:bodyPr/>
                    <a:lstStyle/>
                    <a:p>
                      <a:pPr>
                        <a:buNone/>
                      </a:pPr>
                      <a:r>
                        <a:rPr lang="fr-CA" sz="1400" b="1" i="0">
                          <a:effectLst/>
                          <a:latin typeface="Aptos Display" panose="020B0004020202020204" pitchFamily="34" charset="0"/>
                        </a:rPr>
                        <a:t>R – </a:t>
                      </a:r>
                      <a:r>
                        <a:rPr lang="fr-CA" sz="1400" b="1" i="0">
                          <a:effectLst/>
                          <a:highlight>
                            <a:srgbClr val="FF0000"/>
                          </a:highlight>
                          <a:latin typeface="Aptos Display" panose="020B0004020202020204" pitchFamily="34" charset="0"/>
                        </a:rPr>
                        <a:t>RÉFÉRENCE</a:t>
                      </a:r>
                      <a:r>
                        <a:rPr lang="fr-CA" sz="1400" b="1" i="0">
                          <a:effectLst/>
                          <a:latin typeface="Aptos Display" panose="020B0004020202020204" pitchFamily="34" charset="0"/>
                        </a:rPr>
                        <a:t> </a:t>
                      </a:r>
                    </a:p>
                    <a:p>
                      <a:pPr>
                        <a:buNone/>
                      </a:pPr>
                      <a:r>
                        <a:rPr lang="fr-CA" sz="1400" i="0">
                          <a:effectLst/>
                          <a:latin typeface="Aptos Display" panose="020B0004020202020204" pitchFamily="34" charset="0"/>
                        </a:rPr>
                        <a:t>Contexte</a:t>
                      </a:r>
                    </a:p>
                  </a:txBody>
                  <a:tcPr marL="38507" marR="38507" marT="19254" marB="1925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fr-CA" sz="1400" i="0">
                          <a:effectLst/>
                          <a:latin typeface="Aptos Display" panose="020B0004020202020204" pitchFamily="34" charset="0"/>
                        </a:rPr>
                        <a:t>Recherche d’un acteur canadien en alimentation, impact environnemental, économie sociale/circulaire</a:t>
                      </a:r>
                    </a:p>
                  </a:txBody>
                  <a:tcPr marL="38507" marR="38507" marT="19254" marB="1925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245249203"/>
                  </a:ext>
                </a:extLst>
              </a:tr>
              <a:tr h="144973">
                <a:tc>
                  <a:txBody>
                    <a:bodyPr/>
                    <a:lstStyle/>
                    <a:p>
                      <a:pPr>
                        <a:buNone/>
                      </a:pPr>
                      <a:r>
                        <a:rPr lang="fr-CA" sz="1400" b="1" i="0">
                          <a:effectLst/>
                          <a:latin typeface="Aptos Display" panose="020B0004020202020204" pitchFamily="34" charset="0"/>
                        </a:rPr>
                        <a:t>O – </a:t>
                      </a:r>
                      <a:r>
                        <a:rPr lang="fr-CA" sz="1400" b="1" i="0">
                          <a:effectLst/>
                          <a:highlight>
                            <a:srgbClr val="00FFFF"/>
                          </a:highlight>
                          <a:latin typeface="Aptos Display" panose="020B0004020202020204" pitchFamily="34" charset="0"/>
                        </a:rPr>
                        <a:t>OBJECTIF</a:t>
                      </a:r>
                    </a:p>
                    <a:p>
                      <a:pPr>
                        <a:buNone/>
                      </a:pPr>
                      <a:r>
                        <a:rPr lang="fr-CA" sz="1400" i="0">
                          <a:effectLst/>
                          <a:latin typeface="Aptos Display" panose="020B0004020202020204" pitchFamily="34" charset="0"/>
                        </a:rPr>
                        <a:t>Tâche à accomplir</a:t>
                      </a:r>
                    </a:p>
                  </a:txBody>
                  <a:tcPr marL="38507" marR="38507" marT="19254" marB="1925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fr-CA" sz="1400" i="0">
                          <a:effectLst/>
                          <a:latin typeface="Aptos Display" panose="020B0004020202020204" pitchFamily="34" charset="0"/>
                        </a:rPr>
                        <a:t>Identifier un acteur + définir un sujet de recherche</a:t>
                      </a:r>
                    </a:p>
                  </a:txBody>
                  <a:tcPr marL="38507" marR="38507" marT="19254" marB="1925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4089113320"/>
                  </a:ext>
                </a:extLst>
              </a:tr>
              <a:tr h="190555">
                <a:tc>
                  <a:txBody>
                    <a:bodyPr/>
                    <a:lstStyle/>
                    <a:p>
                      <a:pPr>
                        <a:buNone/>
                      </a:pPr>
                      <a:r>
                        <a:rPr lang="fr-CA" sz="1400" b="1" i="0">
                          <a:effectLst/>
                          <a:latin typeface="Aptos Display" panose="020B0004020202020204" pitchFamily="34" charset="0"/>
                        </a:rPr>
                        <a:t>M – MÉTHODE </a:t>
                      </a:r>
                    </a:p>
                    <a:p>
                      <a:pPr>
                        <a:buNone/>
                      </a:pPr>
                      <a:r>
                        <a:rPr lang="fr-CA" sz="1400" i="0">
                          <a:effectLst/>
                          <a:latin typeface="Aptos Display" panose="020B0004020202020204" pitchFamily="34" charset="0"/>
                        </a:rPr>
                        <a:t>Format de la réponse</a:t>
                      </a:r>
                    </a:p>
                  </a:txBody>
                  <a:tcPr marL="38507" marR="38507" marT="19254" marB="1925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fr-CA" sz="1400" i="0">
                          <a:effectLst/>
                          <a:latin typeface="Aptos Display" panose="020B0004020202020204" pitchFamily="34" charset="0"/>
                        </a:rPr>
                        <a:t>Tableau basé sur QQOQCC</a:t>
                      </a:r>
                    </a:p>
                  </a:txBody>
                  <a:tcPr marL="38507" marR="38507" marT="19254" marB="1925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779306161"/>
                  </a:ext>
                </a:extLst>
              </a:tr>
              <a:tr h="144973">
                <a:tc>
                  <a:txBody>
                    <a:bodyPr/>
                    <a:lstStyle/>
                    <a:p>
                      <a:pPr>
                        <a:buNone/>
                      </a:pPr>
                      <a:r>
                        <a:rPr lang="fr-CA" sz="1400" b="1" i="0">
                          <a:effectLst/>
                          <a:latin typeface="Aptos Display" panose="020B0004020202020204" pitchFamily="34" charset="0"/>
                        </a:rPr>
                        <a:t>P – PERSPECTIVE </a:t>
                      </a:r>
                    </a:p>
                    <a:p>
                      <a:pPr>
                        <a:buNone/>
                      </a:pPr>
                      <a:r>
                        <a:rPr lang="fr-CA" sz="1400" i="0">
                          <a:effectLst/>
                          <a:latin typeface="Aptos Display" panose="020B0004020202020204" pitchFamily="34" charset="0"/>
                        </a:rPr>
                        <a:t>Angles ou critères d’analyse</a:t>
                      </a:r>
                    </a:p>
                  </a:txBody>
                  <a:tcPr marL="38507" marR="38507" marT="19254" marB="1925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fr-CA" sz="1400" i="0">
                          <a:effectLst/>
                          <a:latin typeface="Aptos Display" panose="020B0004020202020204" pitchFamily="34" charset="0"/>
                        </a:rPr>
                        <a:t>Durabilité, impact environnemental, économie sociale/circulaire</a:t>
                      </a:r>
                    </a:p>
                  </a:txBody>
                  <a:tcPr marL="38507" marR="38507" marT="19254" marB="1925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570072614"/>
                  </a:ext>
                </a:extLst>
              </a:tr>
              <a:tr h="190555">
                <a:tc>
                  <a:txBody>
                    <a:bodyPr/>
                    <a:lstStyle/>
                    <a:p>
                      <a:pPr>
                        <a:buNone/>
                      </a:pPr>
                      <a:r>
                        <a:rPr lang="fr-CA" sz="1400" b="1" i="0">
                          <a:effectLst/>
                          <a:latin typeface="Aptos Display" panose="020B0004020202020204" pitchFamily="34" charset="0"/>
                        </a:rPr>
                        <a:t>T – TON / TAILLE</a:t>
                      </a:r>
                    </a:p>
                    <a:p>
                      <a:pPr>
                        <a:buNone/>
                      </a:pPr>
                      <a:r>
                        <a:rPr lang="fr-CA" sz="1400" i="0">
                          <a:effectLst/>
                          <a:latin typeface="Aptos Display" panose="020B0004020202020204" pitchFamily="34" charset="0"/>
                        </a:rPr>
                        <a:t>Style et longueur</a:t>
                      </a:r>
                    </a:p>
                  </a:txBody>
                  <a:tcPr marL="38507" marR="38507" marT="19254" marB="1925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fr-CA" sz="1400" i="0">
                          <a:effectLst/>
                          <a:latin typeface="Aptos Display" panose="020B0004020202020204" pitchFamily="34" charset="0"/>
                        </a:rPr>
                        <a:t>Pédagogique, structuré, analytique</a:t>
                      </a:r>
                    </a:p>
                  </a:txBody>
                  <a:tcPr marL="38507" marR="38507" marT="19254" marB="1925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526289768"/>
                  </a:ext>
                </a:extLst>
              </a:tr>
            </a:tbl>
          </a:graphicData>
        </a:graphic>
      </p:graphicFrame>
      <p:pic>
        <p:nvPicPr>
          <p:cNvPr id="7" name="Image 6">
            <a:extLst>
              <a:ext uri="{FF2B5EF4-FFF2-40B4-BE49-F238E27FC236}">
                <a16:creationId xmlns:a16="http://schemas.microsoft.com/office/drawing/2014/main" id="{1E4B174D-F816-11B0-E556-4A1E38AF917F}"/>
              </a:ext>
            </a:extLst>
          </p:cNvPr>
          <p:cNvPicPr>
            <a:picLocks noChangeAspect="1"/>
          </p:cNvPicPr>
          <p:nvPr>
            <p:custDataLst>
              <p:tags r:id="rId4"/>
            </p:custDataLst>
          </p:nvPr>
        </p:nvPicPr>
        <p:blipFill>
          <a:blip r:embed="rId7"/>
          <a:stretch>
            <a:fillRect/>
          </a:stretch>
        </p:blipFill>
        <p:spPr>
          <a:xfrm>
            <a:off x="-20305" y="0"/>
            <a:ext cx="1796901" cy="1796901"/>
          </a:xfrm>
          <a:prstGeom prst="rect">
            <a:avLst/>
          </a:prstGeom>
        </p:spPr>
      </p:pic>
    </p:spTree>
    <p:extLst>
      <p:ext uri="{BB962C8B-B14F-4D97-AF65-F5344CB8AC3E}">
        <p14:creationId xmlns:p14="http://schemas.microsoft.com/office/powerpoint/2010/main" val="3822834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descr="Une image contenant texte, capture d’écran, ligne, Police&#10;&#10;Le contenu généré par l’IA peut être incorrect.">
            <a:extLst>
              <a:ext uri="{FF2B5EF4-FFF2-40B4-BE49-F238E27FC236}">
                <a16:creationId xmlns:a16="http://schemas.microsoft.com/office/drawing/2014/main" id="{E375E4CB-5BD8-44A6-D5F4-F257EA387BB6}"/>
              </a:ext>
            </a:extLst>
          </p:cNvPr>
          <p:cNvPicPr>
            <a:picLocks noChangeAspect="1"/>
          </p:cNvPicPr>
          <p:nvPr>
            <p:custDataLst>
              <p:tags r:id="rId1"/>
            </p:custDataLst>
          </p:nvPr>
        </p:nvPicPr>
        <p:blipFill>
          <a:blip r:embed="rId9"/>
          <a:srcRect b="73374"/>
          <a:stretch>
            <a:fillRect/>
          </a:stretch>
        </p:blipFill>
        <p:spPr>
          <a:xfrm>
            <a:off x="159631" y="1714115"/>
            <a:ext cx="6862185" cy="1241034"/>
          </a:xfrm>
          <a:prstGeom prst="rect">
            <a:avLst/>
          </a:prstGeom>
        </p:spPr>
      </p:pic>
      <p:sp>
        <p:nvSpPr>
          <p:cNvPr id="6" name="Rectangle 7">
            <a:extLst>
              <a:ext uri="{FF2B5EF4-FFF2-40B4-BE49-F238E27FC236}">
                <a16:creationId xmlns:a16="http://schemas.microsoft.com/office/drawing/2014/main" id="{36400707-3827-D608-3768-5F4FBCA9A0E6}"/>
              </a:ext>
            </a:extLst>
          </p:cNvPr>
          <p:cNvSpPr txBox="1">
            <a:spLocks/>
          </p:cNvSpPr>
          <p:nvPr>
            <p:custDataLst>
              <p:tags r:id="rId2"/>
            </p:custDataLst>
          </p:nvPr>
        </p:nvSpPr>
        <p:spPr bwMode="auto">
          <a:xfrm>
            <a:off x="0" y="-12298"/>
            <a:ext cx="12192000"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000" b="1" dirty="0">
                <a:solidFill>
                  <a:schemeClr val="bg1"/>
                </a:solidFill>
                <a:latin typeface="Aptos Display" panose="020B0004020202020204" pitchFamily="34" charset="0"/>
              </a:rPr>
              <a:t>Tous les liens de l’atelier</a:t>
            </a:r>
          </a:p>
        </p:txBody>
      </p:sp>
      <p:pic>
        <p:nvPicPr>
          <p:cNvPr id="8" name="Image 7">
            <a:extLst>
              <a:ext uri="{FF2B5EF4-FFF2-40B4-BE49-F238E27FC236}">
                <a16:creationId xmlns:a16="http://schemas.microsoft.com/office/drawing/2014/main" id="{A0C21318-5611-0CDA-2203-B56608D6671A}"/>
              </a:ext>
            </a:extLst>
          </p:cNvPr>
          <p:cNvPicPr>
            <a:picLocks noChangeAspect="1"/>
          </p:cNvPicPr>
          <p:nvPr>
            <p:custDataLst>
              <p:tags r:id="rId3"/>
            </p:custDataLst>
          </p:nvPr>
        </p:nvPicPr>
        <p:blipFill>
          <a:blip r:embed="rId10"/>
          <a:stretch>
            <a:fillRect/>
          </a:stretch>
        </p:blipFill>
        <p:spPr>
          <a:xfrm>
            <a:off x="0" y="1120177"/>
            <a:ext cx="12192000" cy="456780"/>
          </a:xfrm>
          <a:prstGeom prst="rect">
            <a:avLst/>
          </a:prstGeom>
        </p:spPr>
      </p:pic>
      <p:cxnSp>
        <p:nvCxnSpPr>
          <p:cNvPr id="9" name="Connecteur droit avec flèche 8">
            <a:extLst>
              <a:ext uri="{FF2B5EF4-FFF2-40B4-BE49-F238E27FC236}">
                <a16:creationId xmlns:a16="http://schemas.microsoft.com/office/drawing/2014/main" id="{2F5CA8E0-4F2A-0111-B84E-52B36165BD07}"/>
              </a:ext>
            </a:extLst>
          </p:cNvPr>
          <p:cNvCxnSpPr>
            <a:cxnSpLocks/>
          </p:cNvCxnSpPr>
          <p:nvPr>
            <p:custDataLst>
              <p:tags r:id="rId4"/>
            </p:custDataLst>
          </p:nvPr>
        </p:nvCxnSpPr>
        <p:spPr>
          <a:xfrm>
            <a:off x="7090917" y="4915491"/>
            <a:ext cx="293298" cy="43288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E101ECEA-FB68-85D5-9387-37DD68935FEF}"/>
              </a:ext>
            </a:extLst>
          </p:cNvPr>
          <p:cNvPicPr>
            <a:picLocks noChangeAspect="1"/>
          </p:cNvPicPr>
          <p:nvPr>
            <p:custDataLst>
              <p:tags r:id="rId5"/>
            </p:custDataLst>
          </p:nvPr>
        </p:nvPicPr>
        <p:blipFill>
          <a:blip r:embed="rId11"/>
          <a:stretch>
            <a:fillRect/>
          </a:stretch>
        </p:blipFill>
        <p:spPr>
          <a:xfrm>
            <a:off x="5101172" y="5467702"/>
            <a:ext cx="6862185" cy="1241033"/>
          </a:xfrm>
          <a:prstGeom prst="rect">
            <a:avLst/>
          </a:prstGeom>
          <a:ln w="57150">
            <a:solidFill>
              <a:srgbClr val="FF0000"/>
            </a:solidFill>
          </a:ln>
        </p:spPr>
      </p:pic>
      <p:pic>
        <p:nvPicPr>
          <p:cNvPr id="12" name="Image 11">
            <a:extLst>
              <a:ext uri="{FF2B5EF4-FFF2-40B4-BE49-F238E27FC236}">
                <a16:creationId xmlns:a16="http://schemas.microsoft.com/office/drawing/2014/main" id="{85D0F423-80AE-795B-77DE-C7C73AA1B81E}"/>
              </a:ext>
            </a:extLst>
          </p:cNvPr>
          <p:cNvPicPr>
            <a:picLocks noChangeAspect="1"/>
          </p:cNvPicPr>
          <p:nvPr/>
        </p:nvPicPr>
        <p:blipFill>
          <a:blip r:embed="rId12"/>
          <a:stretch>
            <a:fillRect/>
          </a:stretch>
        </p:blipFill>
        <p:spPr>
          <a:xfrm>
            <a:off x="159631" y="2934963"/>
            <a:ext cx="6862185" cy="2208922"/>
          </a:xfrm>
          <a:prstGeom prst="rect">
            <a:avLst/>
          </a:prstGeom>
        </p:spPr>
      </p:pic>
      <p:cxnSp>
        <p:nvCxnSpPr>
          <p:cNvPr id="13" name="Connecteur droit avec flèche 12">
            <a:extLst>
              <a:ext uri="{FF2B5EF4-FFF2-40B4-BE49-F238E27FC236}">
                <a16:creationId xmlns:a16="http://schemas.microsoft.com/office/drawing/2014/main" id="{E955C9D8-4F2F-5EE8-8C54-CA41CEF9D7AB}"/>
              </a:ext>
            </a:extLst>
          </p:cNvPr>
          <p:cNvCxnSpPr>
            <a:cxnSpLocks/>
          </p:cNvCxnSpPr>
          <p:nvPr>
            <p:custDataLst>
              <p:tags r:id="rId6"/>
            </p:custDataLst>
          </p:nvPr>
        </p:nvCxnSpPr>
        <p:spPr>
          <a:xfrm flipH="1">
            <a:off x="7094900" y="1576957"/>
            <a:ext cx="2014594" cy="232589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720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160ED-E668-EA5C-4218-6DB489378D20}"/>
            </a:ext>
          </a:extLst>
        </p:cNvPr>
        <p:cNvGrpSpPr/>
        <p:nvPr/>
      </p:nvGrpSpPr>
      <p:grpSpPr>
        <a:xfrm>
          <a:off x="0" y="0"/>
          <a:ext cx="0" cy="0"/>
          <a:chOff x="0" y="0"/>
          <a:chExt cx="0" cy="0"/>
        </a:xfrm>
      </p:grpSpPr>
      <p:sp>
        <p:nvSpPr>
          <p:cNvPr id="6" name="Rectangle 7">
            <a:extLst>
              <a:ext uri="{FF2B5EF4-FFF2-40B4-BE49-F238E27FC236}">
                <a16:creationId xmlns:a16="http://schemas.microsoft.com/office/drawing/2014/main" id="{BD4A41E0-9623-02F4-518F-3C7D2711E056}"/>
              </a:ext>
            </a:extLst>
          </p:cNvPr>
          <p:cNvSpPr txBox="1">
            <a:spLocks/>
          </p:cNvSpPr>
          <p:nvPr>
            <p:custDataLst>
              <p:tags r:id="rId1"/>
            </p:custDataLst>
          </p:nvPr>
        </p:nvSpPr>
        <p:spPr bwMode="auto">
          <a:xfrm>
            <a:off x="0" y="-12298"/>
            <a:ext cx="12192000"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endParaRPr lang="fr-CA" altLang="fr-FR" sz="4000" b="1" dirty="0">
              <a:solidFill>
                <a:schemeClr val="bg1"/>
              </a:solidFill>
              <a:latin typeface="Aptos Display" panose="020B0004020202020204" pitchFamily="34" charset="0"/>
            </a:endParaRPr>
          </a:p>
        </p:txBody>
      </p:sp>
      <p:graphicFrame>
        <p:nvGraphicFramePr>
          <p:cNvPr id="12" name="Tableau 11">
            <a:extLst>
              <a:ext uri="{FF2B5EF4-FFF2-40B4-BE49-F238E27FC236}">
                <a16:creationId xmlns:a16="http://schemas.microsoft.com/office/drawing/2014/main" id="{99C4408F-6CB3-D1E8-42EF-32E14D6075E7}"/>
              </a:ext>
            </a:extLst>
          </p:cNvPr>
          <p:cNvGraphicFramePr>
            <a:graphicFrameLocks noGrp="1"/>
          </p:cNvGraphicFramePr>
          <p:nvPr>
            <p:custDataLst>
              <p:tags r:id="rId2"/>
            </p:custDataLst>
          </p:nvPr>
        </p:nvGraphicFramePr>
        <p:xfrm>
          <a:off x="366909" y="986297"/>
          <a:ext cx="11458182" cy="2895600"/>
        </p:xfrm>
        <a:graphic>
          <a:graphicData uri="http://schemas.openxmlformats.org/drawingml/2006/table">
            <a:tbl>
              <a:tblPr firstRow="1" bandRow="1">
                <a:tableStyleId>{5C22544A-7EE6-4342-B048-85BDC9FD1C3A}</a:tableStyleId>
              </a:tblPr>
              <a:tblGrid>
                <a:gridCol w="11458182">
                  <a:extLst>
                    <a:ext uri="{9D8B030D-6E8A-4147-A177-3AD203B41FA5}">
                      <a16:colId xmlns:a16="http://schemas.microsoft.com/office/drawing/2014/main" val="2087636558"/>
                    </a:ext>
                  </a:extLst>
                </a:gridCol>
              </a:tblGrid>
              <a:tr h="26848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3200" b="1" dirty="0">
                          <a:latin typeface="Aptos Display" panose="020B0004020202020204" pitchFamily="34" charset="0"/>
                        </a:rPr>
                        <a:t>Raccourci clavier </a:t>
                      </a:r>
                      <a:r>
                        <a:rPr lang="fr-CA" sz="3200" b="1" dirty="0">
                          <a:solidFill>
                            <a:schemeClr val="bg1"/>
                          </a:solidFill>
                          <a:latin typeface="Aptos Display" panose="020B0004020202020204" pitchFamily="34" charset="0"/>
                        </a:rPr>
                        <a:t>pour s</a:t>
                      </a:r>
                      <a:r>
                        <a:rPr lang="fr-CA" altLang="fr-FR" sz="3200" b="1" dirty="0">
                          <a:solidFill>
                            <a:schemeClr val="bg1"/>
                          </a:solidFill>
                          <a:latin typeface="Aptos Display" panose="020B0004020202020204" pitchFamily="34" charset="0"/>
                        </a:rPr>
                        <a:t>éparer votre écran en deux</a:t>
                      </a:r>
                    </a:p>
                    <a:p>
                      <a:pPr algn="ctr"/>
                      <a:endParaRPr lang="fr-CA" sz="3200" b="1" dirty="0">
                        <a:latin typeface="Aptos Display" panose="020B0004020202020204" pitchFamily="34" charset="0"/>
                      </a:endParaRPr>
                    </a:p>
                    <a:p>
                      <a:pPr marL="342900" indent="-342900">
                        <a:buFont typeface="+mj-lt"/>
                        <a:buAutoNum type="arabicPeriod"/>
                      </a:pPr>
                      <a:r>
                        <a:rPr lang="fr-CA" sz="2400" b="0" dirty="0">
                          <a:latin typeface="Aptos Display" panose="020B0004020202020204" pitchFamily="34" charset="0"/>
                        </a:rPr>
                        <a:t>Sélectionnez la première fenêtre et appuyez sur Windows + (flèche gauche) ou (flèche droite).</a:t>
                      </a:r>
                    </a:p>
                    <a:p>
                      <a:pPr marL="342900" indent="-342900">
                        <a:buFont typeface="+mj-lt"/>
                        <a:buAutoNum type="arabicPeriod"/>
                      </a:pPr>
                      <a:r>
                        <a:rPr lang="fr-CA" sz="2400" b="0" dirty="0">
                          <a:latin typeface="Aptos Display" panose="020B0004020202020204" pitchFamily="34" charset="0"/>
                        </a:rPr>
                        <a:t>La fenêtre occupera la moitié de l’écran.</a:t>
                      </a:r>
                    </a:p>
                    <a:p>
                      <a:pPr marL="342900" indent="-342900">
                        <a:buFont typeface="+mj-lt"/>
                        <a:buAutoNum type="arabicPeriod"/>
                      </a:pPr>
                      <a:r>
                        <a:rPr lang="fr-CA" sz="2400" b="0" dirty="0">
                          <a:latin typeface="Aptos Display" panose="020B0004020202020204" pitchFamily="34" charset="0"/>
                        </a:rPr>
                        <a:t>Windows affichera alors les autres fenêtres ouvertes pour remplir la seconde moitié.</a:t>
                      </a:r>
                    </a:p>
                    <a:p>
                      <a:endParaRPr lang="fr-CA" sz="2400" dirty="0">
                        <a:latin typeface="Aptos Display" panose="020B0004020202020204" pitchFamily="34" charset="0"/>
                      </a:endParaRPr>
                    </a:p>
                  </a:txBody>
                  <a:tcPr>
                    <a:solidFill>
                      <a:schemeClr val="accent6">
                        <a:lumMod val="50000"/>
                      </a:schemeClr>
                    </a:solidFill>
                  </a:tcPr>
                </a:tc>
                <a:extLst>
                  <a:ext uri="{0D108BD9-81ED-4DB2-BD59-A6C34878D82A}">
                    <a16:rowId xmlns:a16="http://schemas.microsoft.com/office/drawing/2014/main" val="2492095171"/>
                  </a:ext>
                </a:extLst>
              </a:tr>
            </a:tbl>
          </a:graphicData>
        </a:graphic>
      </p:graphicFrame>
      <p:pic>
        <p:nvPicPr>
          <p:cNvPr id="3" name="Image 2">
            <a:extLst>
              <a:ext uri="{FF2B5EF4-FFF2-40B4-BE49-F238E27FC236}">
                <a16:creationId xmlns:a16="http://schemas.microsoft.com/office/drawing/2014/main" id="{FF7BE56F-7C65-7795-BD3F-AA2280F8CF13}"/>
              </a:ext>
            </a:extLst>
          </p:cNvPr>
          <p:cNvPicPr>
            <a:picLocks noChangeAspect="1"/>
          </p:cNvPicPr>
          <p:nvPr/>
        </p:nvPicPr>
        <p:blipFill>
          <a:blip r:embed="rId5">
            <a:extLst>
              <a:ext uri="{28A0092B-C50C-407E-A947-70E740481C1C}">
                <a14:useLocalDpi xmlns:a14="http://schemas.microsoft.com/office/drawing/2010/main" val="0"/>
              </a:ext>
            </a:extLst>
          </a:blip>
          <a:srcRect l="530" t="-3481" r="17297" b="3481"/>
          <a:stretch>
            <a:fillRect/>
          </a:stretch>
        </p:blipFill>
        <p:spPr>
          <a:xfrm>
            <a:off x="366909" y="4235571"/>
            <a:ext cx="11458182" cy="1592757"/>
          </a:xfrm>
          <a:prstGeom prst="rect">
            <a:avLst/>
          </a:prstGeom>
          <a:ln w="19050">
            <a:solidFill>
              <a:schemeClr val="bg1"/>
            </a:solidFill>
          </a:ln>
        </p:spPr>
      </p:pic>
    </p:spTree>
    <p:extLst>
      <p:ext uri="{BB962C8B-B14F-4D97-AF65-F5344CB8AC3E}">
        <p14:creationId xmlns:p14="http://schemas.microsoft.com/office/powerpoint/2010/main" val="673005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ABA62-122F-35F0-2383-7A76C8A6429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BECC8EE-A723-8669-F4E6-BF5986F1F8F7}"/>
              </a:ext>
            </a:extLst>
          </p:cNvPr>
          <p:cNvSpPr txBox="1">
            <a:spLocks/>
          </p:cNvSpPr>
          <p:nvPr>
            <p:custDataLst>
              <p:tags r:id="rId1"/>
            </p:custDataLst>
          </p:nvPr>
        </p:nvSpPr>
        <p:spPr bwMode="auto">
          <a:xfrm>
            <a:off x="810705" y="0"/>
            <a:ext cx="11381295" cy="64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000" b="1">
                <a:solidFill>
                  <a:schemeClr val="bg1"/>
                </a:solidFill>
                <a:latin typeface="Aptos Display" panose="020B0004020202020204" pitchFamily="34" charset="0"/>
              </a:rPr>
              <a:t>Étapes d’une recherche documentaire</a:t>
            </a:r>
            <a:endParaRPr lang="fr-FR" altLang="fr-FR" sz="4000" b="1">
              <a:solidFill>
                <a:schemeClr val="bg1"/>
              </a:solidFill>
              <a:latin typeface="Aptos Display" panose="020B0004020202020204" pitchFamily="34" charset="0"/>
            </a:endParaRPr>
          </a:p>
        </p:txBody>
      </p:sp>
      <p:sp>
        <p:nvSpPr>
          <p:cNvPr id="12" name="ZoneTexte 11">
            <a:extLst>
              <a:ext uri="{FF2B5EF4-FFF2-40B4-BE49-F238E27FC236}">
                <a16:creationId xmlns:a16="http://schemas.microsoft.com/office/drawing/2014/main" id="{34B83387-C637-032B-8CE3-F176A4BF9F08}"/>
              </a:ext>
            </a:extLst>
          </p:cNvPr>
          <p:cNvSpPr txBox="1"/>
          <p:nvPr>
            <p:custDataLst>
              <p:tags r:id="rId2"/>
            </p:custDataLst>
          </p:nvPr>
        </p:nvSpPr>
        <p:spPr>
          <a:xfrm>
            <a:off x="620923" y="1685661"/>
            <a:ext cx="10558705" cy="3816429"/>
          </a:xfrm>
          <a:prstGeom prst="rect">
            <a:avLst/>
          </a:prstGeom>
          <a:noFill/>
        </p:spPr>
        <p:txBody>
          <a:bodyPr wrap="square">
            <a:spAutoFit/>
          </a:bodyPr>
          <a:lstStyle/>
          <a:p>
            <a:pPr marL="342900" indent="-342900" algn="just">
              <a:spcBef>
                <a:spcPts val="1200"/>
              </a:spcBef>
              <a:buFont typeface="+mj-lt"/>
              <a:buAutoNum type="arabicPeriod"/>
            </a:pPr>
            <a:r>
              <a:rPr lang="fr-CA" sz="3200" dirty="0">
                <a:solidFill>
                  <a:srgbClr val="FF9900"/>
                </a:solidFill>
                <a:effectLst>
                  <a:outerShdw blurRad="38100" dist="38100" dir="2700000" algn="tl">
                    <a:srgbClr val="000000">
                      <a:alpha val="43137"/>
                    </a:srgbClr>
                  </a:outerShdw>
                </a:effectLst>
                <a:latin typeface="Aptos Display" panose="020B0004020202020204" pitchFamily="34" charset="0"/>
              </a:rPr>
              <a:t>DÉFINIR LE SUJET </a:t>
            </a:r>
          </a:p>
          <a:p>
            <a:pPr marL="342900" indent="-342900" algn="just">
              <a:spcBef>
                <a:spcPts val="1200"/>
              </a:spcBef>
              <a:buFont typeface="+mj-lt"/>
              <a:buAutoNum type="arabicPeriod"/>
            </a:pPr>
            <a:r>
              <a:rPr lang="fr-CA" sz="3200" dirty="0">
                <a:solidFill>
                  <a:srgbClr val="FF0000"/>
                </a:solidFill>
                <a:effectLst>
                  <a:outerShdw blurRad="38100" dist="38100" dir="2700000" algn="tl">
                    <a:srgbClr val="000000">
                      <a:alpha val="43137"/>
                    </a:srgbClr>
                  </a:outerShdw>
                </a:effectLst>
                <a:latin typeface="Aptos Display" panose="020B0004020202020204" pitchFamily="34" charset="0"/>
              </a:rPr>
              <a:t>IDENTIFIER DES MOTS-CLÉS</a:t>
            </a:r>
          </a:p>
          <a:p>
            <a:pPr marL="342900" indent="-342900" algn="just">
              <a:spcBef>
                <a:spcPts val="1200"/>
              </a:spcBef>
              <a:buFont typeface="+mj-lt"/>
              <a:buAutoNum type="arabicPeriod"/>
            </a:pPr>
            <a:r>
              <a:rPr lang="fr-CA" sz="3200" dirty="0">
                <a:solidFill>
                  <a:srgbClr val="FE06CF"/>
                </a:solidFill>
                <a:effectLst>
                  <a:outerShdw blurRad="38100" dist="38100" dir="2700000" algn="tl">
                    <a:srgbClr val="000000">
                      <a:alpha val="43137"/>
                    </a:srgbClr>
                  </a:outerShdw>
                </a:effectLst>
                <a:latin typeface="Aptos Display" panose="020B0004020202020204" pitchFamily="34" charset="0"/>
              </a:rPr>
              <a:t>CHOISIR LES SOURCES</a:t>
            </a:r>
          </a:p>
          <a:p>
            <a:pPr marL="342900" indent="-342900" algn="just">
              <a:spcBef>
                <a:spcPts val="1200"/>
              </a:spcBef>
              <a:buFont typeface="+mj-lt"/>
              <a:buAutoNum type="arabicPeriod"/>
            </a:pPr>
            <a:r>
              <a:rPr lang="fr-CA" sz="3200" dirty="0">
                <a:solidFill>
                  <a:schemeClr val="accent5"/>
                </a:solidFill>
                <a:effectLst>
                  <a:outerShdw blurRad="38100" dist="38100" dir="2700000" algn="tl">
                    <a:srgbClr val="000000">
                      <a:alpha val="43137"/>
                    </a:srgbClr>
                  </a:outerShdw>
                </a:effectLst>
                <a:latin typeface="Aptos Display" panose="020B0004020202020204" pitchFamily="34" charset="0"/>
              </a:rPr>
              <a:t>EFFECTUER LA RECHERCHE</a:t>
            </a:r>
          </a:p>
          <a:p>
            <a:pPr marL="342900" indent="-342900" algn="just">
              <a:spcBef>
                <a:spcPts val="1200"/>
              </a:spcBef>
              <a:buFont typeface="+mj-lt"/>
              <a:buAutoNum type="arabicPeriod"/>
            </a:pPr>
            <a:r>
              <a:rPr lang="fr-CA" sz="3200" dirty="0">
                <a:solidFill>
                  <a:srgbClr val="00B050"/>
                </a:solidFill>
                <a:effectLst>
                  <a:outerShdw blurRad="38100" dist="38100" dir="2700000" algn="tl">
                    <a:srgbClr val="000000">
                      <a:alpha val="43137"/>
                    </a:srgbClr>
                  </a:outerShdw>
                </a:effectLst>
                <a:latin typeface="Aptos Display" panose="020B0004020202020204" pitchFamily="34" charset="0"/>
              </a:rPr>
              <a:t>ÉVALUER LES SOURCES </a:t>
            </a:r>
          </a:p>
          <a:p>
            <a:pPr marL="342900" indent="-342900" algn="just">
              <a:spcBef>
                <a:spcPts val="1200"/>
              </a:spcBef>
              <a:buFont typeface="+mj-lt"/>
              <a:buAutoNum type="arabicPeriod" startAt="5"/>
            </a:pPr>
            <a:r>
              <a:rPr lang="fr-CA" sz="3200" dirty="0">
                <a:solidFill>
                  <a:srgbClr val="BF6816"/>
                </a:solidFill>
                <a:effectLst>
                  <a:outerShdw blurRad="38100" dist="38100" dir="2700000" algn="tl">
                    <a:srgbClr val="000000">
                      <a:alpha val="43137"/>
                    </a:srgbClr>
                  </a:outerShdw>
                </a:effectLst>
                <a:latin typeface="Aptos Display" panose="020B0004020202020204" pitchFamily="34" charset="0"/>
              </a:rPr>
              <a:t>CITER LES SOURCES</a:t>
            </a:r>
          </a:p>
        </p:txBody>
      </p:sp>
    </p:spTree>
    <p:extLst>
      <p:ext uri="{BB962C8B-B14F-4D97-AF65-F5344CB8AC3E}">
        <p14:creationId xmlns:p14="http://schemas.microsoft.com/office/powerpoint/2010/main" val="621037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DA5B5-9925-111C-C82F-DFDEA4A13D02}"/>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BEF648BD-3B1A-1D93-861F-27A07CA00A21}"/>
              </a:ext>
            </a:extLst>
          </p:cNvPr>
          <p:cNvSpPr txBox="1"/>
          <p:nvPr>
            <p:custDataLst>
              <p:tags r:id="rId1"/>
            </p:custDataLst>
          </p:nvPr>
        </p:nvSpPr>
        <p:spPr>
          <a:xfrm>
            <a:off x="9582671" y="108414"/>
            <a:ext cx="2539479" cy="1292662"/>
          </a:xfrm>
          <a:prstGeom prst="rect">
            <a:avLst/>
          </a:prstGeom>
          <a:solidFill>
            <a:schemeClr val="bg1"/>
          </a:solidFill>
          <a:ln w="19050">
            <a:solidFill>
              <a:schemeClr val="bg1"/>
            </a:solidFill>
          </a:ln>
        </p:spPr>
        <p:txBody>
          <a:bodyPr wrap="square">
            <a:spAutoFit/>
          </a:bodyPr>
          <a:lstStyle/>
          <a:p>
            <a:pPr indent="-342900">
              <a:buFont typeface="+mj-lt"/>
              <a:buAutoNum type="arabicPeriod"/>
            </a:pPr>
            <a:r>
              <a:rPr lang="fr-CA" dirty="0">
                <a:solidFill>
                  <a:srgbClr val="FF9900"/>
                </a:solidFill>
                <a:latin typeface="Aptos ExtraBold" panose="020B0004020202020204" pitchFamily="34" charset="0"/>
              </a:rPr>
              <a:t>DÉFINIR LE SUJET </a:t>
            </a:r>
          </a:p>
          <a:p>
            <a:pPr indent="-342900">
              <a:buFont typeface="+mj-lt"/>
              <a:buAutoNum type="arabicPeriod"/>
            </a:pPr>
            <a:r>
              <a:rPr lang="fr-CA" sz="1200" dirty="0">
                <a:latin typeface="Aptos Display" panose="020B0004020202020204" pitchFamily="34" charset="0"/>
              </a:rPr>
              <a:t>IDENTIFIER DES MOTS-CLÉS</a:t>
            </a:r>
          </a:p>
          <a:p>
            <a:pPr indent="-342900">
              <a:buFont typeface="+mj-lt"/>
              <a:buAutoNum type="arabicPeriod"/>
            </a:pPr>
            <a:r>
              <a:rPr lang="fr-CA" sz="1200" dirty="0">
                <a:latin typeface="Aptos Display" panose="020B0004020202020204" pitchFamily="34" charset="0"/>
              </a:rPr>
              <a:t>CHOISIR LES SOURCES </a:t>
            </a:r>
          </a:p>
          <a:p>
            <a:pPr indent="-342900">
              <a:buFont typeface="+mj-lt"/>
              <a:buAutoNum type="arabicPeriod"/>
            </a:pPr>
            <a:r>
              <a:rPr lang="fr-CA" sz="1200" dirty="0">
                <a:latin typeface="Aptos Display" panose="020B0004020202020204" pitchFamily="34" charset="0"/>
              </a:rPr>
              <a:t>EFFECTUER LA RECHERCHE </a:t>
            </a:r>
          </a:p>
          <a:p>
            <a:pPr indent="-342900">
              <a:buFont typeface="+mj-lt"/>
              <a:buAutoNum type="arabicPeriod"/>
            </a:pPr>
            <a:r>
              <a:rPr lang="fr-CA" sz="1200" dirty="0">
                <a:latin typeface="Aptos Display" panose="020B0004020202020204" pitchFamily="34" charset="0"/>
              </a:rPr>
              <a:t>ÉVALUER LES SOURCES </a:t>
            </a:r>
          </a:p>
          <a:p>
            <a:pPr indent="-342900">
              <a:buFont typeface="+mj-lt"/>
              <a:buAutoNum type="arabicPeriod"/>
            </a:pPr>
            <a:r>
              <a:rPr lang="fr-CA" sz="1200" dirty="0">
                <a:latin typeface="Aptos Display" panose="020B0004020202020204" pitchFamily="34" charset="0"/>
              </a:rPr>
              <a:t>CITER </a:t>
            </a:r>
          </a:p>
        </p:txBody>
      </p:sp>
      <p:sp>
        <p:nvSpPr>
          <p:cNvPr id="10" name="ZoneTexte 9">
            <a:extLst>
              <a:ext uri="{FF2B5EF4-FFF2-40B4-BE49-F238E27FC236}">
                <a16:creationId xmlns:a16="http://schemas.microsoft.com/office/drawing/2014/main" id="{CE59EE94-A112-6946-BA99-9BB3CFFACE54}"/>
              </a:ext>
            </a:extLst>
          </p:cNvPr>
          <p:cNvSpPr txBox="1"/>
          <p:nvPr>
            <p:custDataLst>
              <p:tags r:id="rId2"/>
            </p:custDataLst>
          </p:nvPr>
        </p:nvSpPr>
        <p:spPr>
          <a:xfrm>
            <a:off x="236627" y="500572"/>
            <a:ext cx="7359156" cy="892552"/>
          </a:xfrm>
          <a:prstGeom prst="rect">
            <a:avLst/>
          </a:prstGeom>
          <a:noFill/>
          <a:ln>
            <a:noFill/>
          </a:ln>
        </p:spPr>
        <p:txBody>
          <a:bodyPr wrap="square">
            <a:spAutoFit/>
          </a:bodyPr>
          <a:lstStyle/>
          <a:p>
            <a:r>
              <a:rPr lang="fr-CA" sz="2800" dirty="0">
                <a:solidFill>
                  <a:schemeClr val="bg1"/>
                </a:solidFill>
                <a:latin typeface="Aptos SemiBold" panose="020B0004020202020204" pitchFamily="34" charset="0"/>
              </a:rPr>
              <a:t>DÉFINIR LE SUJET </a:t>
            </a:r>
          </a:p>
          <a:p>
            <a:r>
              <a:rPr lang="fr-CA" sz="2400" dirty="0">
                <a:solidFill>
                  <a:schemeClr val="bg1"/>
                </a:solidFill>
                <a:latin typeface="Aptos SemiBold" panose="020B0004020202020204" pitchFamily="34" charset="0"/>
              </a:rPr>
              <a:t>qui, quoi, pourquoi, où, quand, comment et combien </a:t>
            </a:r>
            <a:endParaRPr lang="fr-CA" sz="3200" dirty="0">
              <a:solidFill>
                <a:schemeClr val="bg1"/>
              </a:solidFill>
              <a:latin typeface="Aptos SemiBold" panose="020B0004020202020204" pitchFamily="34" charset="0"/>
            </a:endParaRPr>
          </a:p>
        </p:txBody>
      </p:sp>
      <p:sp>
        <p:nvSpPr>
          <p:cNvPr id="5" name="ZoneTexte 4">
            <a:extLst>
              <a:ext uri="{FF2B5EF4-FFF2-40B4-BE49-F238E27FC236}">
                <a16:creationId xmlns:a16="http://schemas.microsoft.com/office/drawing/2014/main" id="{A6BC7CB7-A3AB-78BC-F386-19F69D171EEF}"/>
              </a:ext>
            </a:extLst>
          </p:cNvPr>
          <p:cNvSpPr txBox="1"/>
          <p:nvPr>
            <p:custDataLst>
              <p:tags r:id="rId3"/>
            </p:custDataLst>
          </p:nvPr>
        </p:nvSpPr>
        <p:spPr>
          <a:xfrm>
            <a:off x="982975" y="2277723"/>
            <a:ext cx="10226050" cy="2793072"/>
          </a:xfrm>
          <a:prstGeom prst="rect">
            <a:avLst/>
          </a:prstGeom>
          <a:noFill/>
          <a:ln>
            <a:solidFill>
              <a:schemeClr val="bg1"/>
            </a:solidFill>
          </a:ln>
        </p:spPr>
        <p:txBody>
          <a:bodyPr wrap="square" numCol="1">
            <a:spAutoFit/>
          </a:bodyPr>
          <a:lstStyle/>
          <a:p>
            <a:pPr>
              <a:spcBef>
                <a:spcPts val="600"/>
              </a:spcBef>
            </a:pPr>
            <a:r>
              <a:rPr lang="fr-CA" sz="2800" dirty="0">
                <a:solidFill>
                  <a:schemeClr val="bg1"/>
                </a:solidFill>
                <a:highlight>
                  <a:srgbClr val="000080"/>
                </a:highlight>
                <a:latin typeface="Aptos Display" panose="020B0004020202020204" pitchFamily="34" charset="0"/>
              </a:rPr>
              <a:t>*** PROMPT 1 À DONNER À L’IA *** </a:t>
            </a:r>
          </a:p>
          <a:p>
            <a:pPr>
              <a:spcBef>
                <a:spcPts val="600"/>
              </a:spcBef>
            </a:pPr>
            <a:endParaRPr lang="fr-CA" sz="2800" dirty="0">
              <a:solidFill>
                <a:schemeClr val="bg1"/>
              </a:solidFill>
              <a:highlight>
                <a:srgbClr val="000080"/>
              </a:highlight>
              <a:latin typeface="Aptos Display" panose="020B0004020202020204" pitchFamily="34" charset="0"/>
            </a:endParaRPr>
          </a:p>
          <a:p>
            <a:pPr>
              <a:spcBef>
                <a:spcPts val="300"/>
              </a:spcBef>
            </a:pPr>
            <a:r>
              <a:rPr lang="fr-CA" sz="2800" dirty="0">
                <a:solidFill>
                  <a:schemeClr val="bg1"/>
                </a:solidFill>
                <a:latin typeface="Aptos Display" panose="020B0004020202020204" pitchFamily="34" charset="0"/>
              </a:rPr>
              <a:t>Tu es spécialiste en méthodologie de la recherche documentaire au niveau collégial. Aide-moi à définir mon sujet de recherche en analysant les dimensions suivantes, sous la forme d’un tableau : quoi, qui, pourquoi, où, quand, comment et combien pour [</a:t>
            </a:r>
            <a:r>
              <a:rPr lang="fr-CA" sz="2800" dirty="0">
                <a:solidFill>
                  <a:schemeClr val="bg1"/>
                </a:solidFill>
                <a:highlight>
                  <a:srgbClr val="0000FF"/>
                </a:highlight>
                <a:latin typeface="Aptos Display" panose="020B0004020202020204" pitchFamily="34" charset="0"/>
              </a:rPr>
              <a:t>INSÉRER SUJET</a:t>
            </a:r>
            <a:r>
              <a:rPr lang="fr-CA" sz="2800" dirty="0">
                <a:solidFill>
                  <a:schemeClr val="bg1"/>
                </a:solidFill>
                <a:latin typeface="Aptos Display" panose="020B0004020202020204" pitchFamily="34" charset="0"/>
              </a:rPr>
              <a:t>].</a:t>
            </a:r>
            <a:endParaRPr lang="fr-CA" sz="2800" dirty="0">
              <a:solidFill>
                <a:schemeClr val="bg1"/>
              </a:solidFill>
              <a:highlight>
                <a:srgbClr val="FE06CF"/>
              </a:highlight>
              <a:latin typeface="Aptos Display" panose="020B0004020202020204" pitchFamily="34" charset="0"/>
            </a:endParaRPr>
          </a:p>
        </p:txBody>
      </p:sp>
      <p:sp>
        <p:nvSpPr>
          <p:cNvPr id="6" name="Rectangle 5">
            <a:extLst>
              <a:ext uri="{FF2B5EF4-FFF2-40B4-BE49-F238E27FC236}">
                <a16:creationId xmlns:a16="http://schemas.microsoft.com/office/drawing/2014/main" id="{B2941F7E-AF14-B131-CCD8-5D69CCB9301D}"/>
              </a:ext>
            </a:extLst>
          </p:cNvPr>
          <p:cNvSpPr/>
          <p:nvPr>
            <p:custDataLst>
              <p:tags r:id="rId4"/>
            </p:custDataLst>
          </p:nvPr>
        </p:nvSpPr>
        <p:spPr>
          <a:xfrm>
            <a:off x="69850" y="88708"/>
            <a:ext cx="12052300" cy="6671321"/>
          </a:xfrm>
          <a:prstGeom prst="rect">
            <a:avLst/>
          </a:prstGeom>
          <a:noFill/>
          <a:ln w="190500">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1569581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57B26-F3B0-BEC6-FCFE-EACDB9D201B7}"/>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518466BA-3FDF-36DA-F2D1-42B7E0E45200}"/>
              </a:ext>
            </a:extLst>
          </p:cNvPr>
          <p:cNvSpPr txBox="1"/>
          <p:nvPr>
            <p:custDataLst>
              <p:tags r:id="rId1"/>
            </p:custDataLst>
          </p:nvPr>
        </p:nvSpPr>
        <p:spPr>
          <a:xfrm>
            <a:off x="9582671" y="108414"/>
            <a:ext cx="2539479" cy="1292662"/>
          </a:xfrm>
          <a:prstGeom prst="rect">
            <a:avLst/>
          </a:prstGeom>
          <a:solidFill>
            <a:schemeClr val="bg1"/>
          </a:solidFill>
          <a:ln w="19050">
            <a:solidFill>
              <a:schemeClr val="bg1"/>
            </a:solidFill>
          </a:ln>
        </p:spPr>
        <p:txBody>
          <a:bodyPr wrap="square">
            <a:spAutoFit/>
          </a:bodyPr>
          <a:lstStyle/>
          <a:p>
            <a:pPr indent="-342900">
              <a:buFont typeface="+mj-lt"/>
              <a:buAutoNum type="arabicPeriod"/>
            </a:pPr>
            <a:r>
              <a:rPr lang="fr-CA" dirty="0">
                <a:solidFill>
                  <a:srgbClr val="FF9900"/>
                </a:solidFill>
                <a:latin typeface="Aptos ExtraBold" panose="020B0004020202020204" pitchFamily="34" charset="0"/>
              </a:rPr>
              <a:t>DÉFINIR LE SUJET </a:t>
            </a:r>
          </a:p>
          <a:p>
            <a:pPr indent="-342900">
              <a:buFont typeface="+mj-lt"/>
              <a:buAutoNum type="arabicPeriod"/>
            </a:pPr>
            <a:r>
              <a:rPr lang="fr-CA" sz="1200" dirty="0">
                <a:latin typeface="Aptos Display" panose="020B0004020202020204" pitchFamily="34" charset="0"/>
              </a:rPr>
              <a:t>IDENTIFIER DES MOTS-CLÉS</a:t>
            </a:r>
          </a:p>
          <a:p>
            <a:pPr indent="-342900">
              <a:buFont typeface="+mj-lt"/>
              <a:buAutoNum type="arabicPeriod"/>
            </a:pPr>
            <a:r>
              <a:rPr lang="fr-CA" sz="1200" dirty="0">
                <a:latin typeface="Aptos Display" panose="020B0004020202020204" pitchFamily="34" charset="0"/>
              </a:rPr>
              <a:t>CHOISIR LES SOURCES </a:t>
            </a:r>
          </a:p>
          <a:p>
            <a:pPr indent="-342900">
              <a:buFont typeface="+mj-lt"/>
              <a:buAutoNum type="arabicPeriod"/>
            </a:pPr>
            <a:r>
              <a:rPr lang="fr-CA" sz="1200" dirty="0">
                <a:latin typeface="Aptos Display" panose="020B0004020202020204" pitchFamily="34" charset="0"/>
              </a:rPr>
              <a:t>EFFECTUER LA RECHERCHE </a:t>
            </a:r>
          </a:p>
          <a:p>
            <a:pPr indent="-342900">
              <a:buFont typeface="+mj-lt"/>
              <a:buAutoNum type="arabicPeriod"/>
            </a:pPr>
            <a:r>
              <a:rPr lang="fr-CA" sz="1200" dirty="0">
                <a:latin typeface="Aptos Display" panose="020B0004020202020204" pitchFamily="34" charset="0"/>
              </a:rPr>
              <a:t>ÉVALUER LES SOURCES </a:t>
            </a:r>
          </a:p>
          <a:p>
            <a:pPr indent="-342900">
              <a:buFont typeface="+mj-lt"/>
              <a:buAutoNum type="arabicPeriod"/>
            </a:pPr>
            <a:r>
              <a:rPr lang="fr-CA" sz="1200" dirty="0">
                <a:latin typeface="Aptos Display" panose="020B0004020202020204" pitchFamily="34" charset="0"/>
              </a:rPr>
              <a:t>CITER </a:t>
            </a:r>
          </a:p>
        </p:txBody>
      </p:sp>
      <p:graphicFrame>
        <p:nvGraphicFramePr>
          <p:cNvPr id="8" name="Tableau 7">
            <a:extLst>
              <a:ext uri="{FF2B5EF4-FFF2-40B4-BE49-F238E27FC236}">
                <a16:creationId xmlns:a16="http://schemas.microsoft.com/office/drawing/2014/main" id="{C7D0D145-F9C4-4E2B-AC20-8257D7ADE188}"/>
              </a:ext>
            </a:extLst>
          </p:cNvPr>
          <p:cNvGraphicFramePr>
            <a:graphicFrameLocks noGrp="1"/>
          </p:cNvGraphicFramePr>
          <p:nvPr>
            <p:custDataLst>
              <p:tags r:id="rId2"/>
            </p:custDataLst>
          </p:nvPr>
        </p:nvGraphicFramePr>
        <p:xfrm>
          <a:off x="567372" y="1627189"/>
          <a:ext cx="11057256" cy="4876007"/>
        </p:xfrm>
        <a:graphic>
          <a:graphicData uri="http://schemas.openxmlformats.org/drawingml/2006/table">
            <a:tbl>
              <a:tblPr/>
              <a:tblGrid>
                <a:gridCol w="2119003">
                  <a:extLst>
                    <a:ext uri="{9D8B030D-6E8A-4147-A177-3AD203B41FA5}">
                      <a16:colId xmlns:a16="http://schemas.microsoft.com/office/drawing/2014/main" val="3760028809"/>
                    </a:ext>
                  </a:extLst>
                </a:gridCol>
                <a:gridCol w="8938253">
                  <a:extLst>
                    <a:ext uri="{9D8B030D-6E8A-4147-A177-3AD203B41FA5}">
                      <a16:colId xmlns:a16="http://schemas.microsoft.com/office/drawing/2014/main" val="2304060993"/>
                    </a:ext>
                  </a:extLst>
                </a:gridCol>
              </a:tblGrid>
              <a:tr h="214881">
                <a:tc>
                  <a:txBody>
                    <a:bodyPr/>
                    <a:lstStyle/>
                    <a:p>
                      <a:pPr algn="ctr">
                        <a:buNone/>
                      </a:pPr>
                      <a:r>
                        <a:rPr lang="fr-CA" sz="2400" b="1" dirty="0">
                          <a:solidFill>
                            <a:schemeClr val="tx1"/>
                          </a:solidFill>
                          <a:effectLst/>
                          <a:latin typeface="Aptos Display" panose="020B0004020202020204" pitchFamily="34" charset="0"/>
                        </a:rPr>
                        <a:t>DIMENSION</a:t>
                      </a: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lgn="ctr">
                        <a:buNone/>
                      </a:pPr>
                      <a:r>
                        <a:rPr lang="fr-CA" sz="2400" b="1" dirty="0">
                          <a:solidFill>
                            <a:schemeClr val="tx1"/>
                          </a:solidFill>
                          <a:effectLst/>
                          <a:latin typeface="Aptos Display" panose="020B0004020202020204" pitchFamily="34" charset="0"/>
                        </a:rPr>
                        <a:t>ANALYSE</a:t>
                      </a: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extLst>
                  <a:ext uri="{0D108BD9-81ED-4DB2-BD59-A6C34878D82A}">
                    <a16:rowId xmlns:a16="http://schemas.microsoft.com/office/drawing/2014/main" val="1794176301"/>
                  </a:ext>
                </a:extLst>
              </a:tr>
              <a:tr h="537202">
                <a:tc>
                  <a:txBody>
                    <a:bodyPr/>
                    <a:lstStyle/>
                    <a:p>
                      <a:pPr>
                        <a:buNone/>
                      </a:pPr>
                      <a:r>
                        <a:rPr lang="fr-CA" sz="2400" b="1" dirty="0">
                          <a:solidFill>
                            <a:schemeClr val="tx1"/>
                          </a:solidFill>
                          <a:effectLst/>
                          <a:latin typeface="Aptos Display" panose="020B0004020202020204" pitchFamily="34" charset="0"/>
                        </a:rPr>
                        <a:t>QUOI?</a:t>
                      </a:r>
                      <a:endParaRPr lang="fr-CA" sz="2400" dirty="0">
                        <a:solidFill>
                          <a:schemeClr val="tx1"/>
                        </a:solidFill>
                        <a:effectLst/>
                        <a:latin typeface="Aptos Display" panose="020B0004020202020204" pitchFamily="34" charset="0"/>
                      </a:endParaRP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fr-CA" sz="1800" dirty="0">
                          <a:solidFill>
                            <a:schemeClr val="bg1"/>
                          </a:solidFill>
                          <a:effectLst/>
                          <a:latin typeface="Aptos Display" panose="020B0004020202020204" pitchFamily="34" charset="0"/>
                        </a:rPr>
                        <a:t>Les effets de la consommation d’aliments transformés et </a:t>
                      </a:r>
                      <a:r>
                        <a:rPr lang="fr-CA" sz="1800" dirty="0" err="1">
                          <a:solidFill>
                            <a:schemeClr val="bg1"/>
                          </a:solidFill>
                          <a:effectLst/>
                          <a:latin typeface="Aptos Display" panose="020B0004020202020204" pitchFamily="34" charset="0"/>
                        </a:rPr>
                        <a:t>ultratransformés</a:t>
                      </a:r>
                      <a:r>
                        <a:rPr lang="fr-CA" sz="1800" dirty="0">
                          <a:solidFill>
                            <a:schemeClr val="bg1"/>
                          </a:solidFill>
                          <a:effectLst/>
                          <a:latin typeface="Aptos Display" panose="020B0004020202020204" pitchFamily="34" charset="0"/>
                        </a:rPr>
                        <a:t> sur la santé des enfants.</a:t>
                      </a: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808929645"/>
                  </a:ext>
                </a:extLst>
              </a:tr>
              <a:tr h="537202">
                <a:tc>
                  <a:txBody>
                    <a:bodyPr/>
                    <a:lstStyle/>
                    <a:p>
                      <a:pPr>
                        <a:buNone/>
                      </a:pPr>
                      <a:r>
                        <a:rPr lang="fr-CA" sz="2400" b="1" dirty="0">
                          <a:solidFill>
                            <a:schemeClr val="tx1"/>
                          </a:solidFill>
                          <a:effectLst/>
                          <a:latin typeface="Aptos Display" panose="020B0004020202020204" pitchFamily="34" charset="0"/>
                        </a:rPr>
                        <a:t>QUI?</a:t>
                      </a:r>
                      <a:endParaRPr lang="fr-CA" sz="2400" dirty="0">
                        <a:solidFill>
                          <a:schemeClr val="tx1"/>
                        </a:solidFill>
                        <a:effectLst/>
                        <a:latin typeface="Aptos Display" panose="020B0004020202020204" pitchFamily="34" charset="0"/>
                      </a:endParaRP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fr-CA" sz="1800" dirty="0">
                          <a:solidFill>
                            <a:schemeClr val="bg1"/>
                          </a:solidFill>
                          <a:effectLst/>
                          <a:latin typeface="Aptos Display" panose="020B0004020202020204" pitchFamily="34" charset="0"/>
                        </a:rPr>
                        <a:t>Les enfants au Canada, avec implication des parents, écoles, professionnels de la santé.</a:t>
                      </a: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655653847"/>
                  </a:ext>
                </a:extLst>
              </a:tr>
              <a:tr h="698363">
                <a:tc>
                  <a:txBody>
                    <a:bodyPr/>
                    <a:lstStyle/>
                    <a:p>
                      <a:pPr>
                        <a:buNone/>
                      </a:pPr>
                      <a:r>
                        <a:rPr lang="fr-CA" sz="2400" b="1" dirty="0">
                          <a:solidFill>
                            <a:schemeClr val="tx1"/>
                          </a:solidFill>
                          <a:effectLst/>
                          <a:latin typeface="Aptos Display" panose="020B0004020202020204" pitchFamily="34" charset="0"/>
                        </a:rPr>
                        <a:t>POURQUOI?</a:t>
                      </a:r>
                      <a:endParaRPr lang="fr-CA" sz="2400" dirty="0">
                        <a:solidFill>
                          <a:schemeClr val="tx1"/>
                        </a:solidFill>
                        <a:effectLst/>
                        <a:latin typeface="Aptos Display" panose="020B0004020202020204" pitchFamily="34" charset="0"/>
                      </a:endParaRP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fr-CA" sz="1800" dirty="0">
                          <a:solidFill>
                            <a:schemeClr val="bg1"/>
                          </a:solidFill>
                          <a:effectLst/>
                          <a:latin typeface="Aptos Display" panose="020B0004020202020204" pitchFamily="34" charset="0"/>
                        </a:rPr>
                        <a:t>Comprendre les impacts sur la santé, soutenir la prévention, orienter les politiques publiques et l’éducation nutritionnelle.</a:t>
                      </a: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3555151926"/>
                  </a:ext>
                </a:extLst>
              </a:tr>
              <a:tr h="376042">
                <a:tc>
                  <a:txBody>
                    <a:bodyPr/>
                    <a:lstStyle/>
                    <a:p>
                      <a:pPr>
                        <a:buNone/>
                      </a:pPr>
                      <a:r>
                        <a:rPr lang="fr-CA" sz="2400" b="1" dirty="0">
                          <a:solidFill>
                            <a:schemeClr val="tx1"/>
                          </a:solidFill>
                          <a:effectLst/>
                          <a:latin typeface="Aptos Display" panose="020B0004020202020204" pitchFamily="34" charset="0"/>
                        </a:rPr>
                        <a:t>OÙ?</a:t>
                      </a:r>
                      <a:endParaRPr lang="fr-CA" sz="2400" dirty="0">
                        <a:solidFill>
                          <a:schemeClr val="tx1"/>
                        </a:solidFill>
                        <a:effectLst/>
                        <a:latin typeface="Aptos Display" panose="020B0004020202020204" pitchFamily="34" charset="0"/>
                      </a:endParaRP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fr-CA" sz="1800">
                          <a:solidFill>
                            <a:schemeClr val="bg1"/>
                          </a:solidFill>
                          <a:effectLst/>
                          <a:latin typeface="Aptos Display" panose="020B0004020202020204" pitchFamily="34" charset="0"/>
                        </a:rPr>
                        <a:t>Au Canada (possibilité de distinguer provinces, milieux urbains/ruraux, contextes socioéconomiques).</a:t>
                      </a: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1802329428"/>
                  </a:ext>
                </a:extLst>
              </a:tr>
              <a:tr h="537202">
                <a:tc>
                  <a:txBody>
                    <a:bodyPr/>
                    <a:lstStyle/>
                    <a:p>
                      <a:pPr>
                        <a:buNone/>
                      </a:pPr>
                      <a:r>
                        <a:rPr lang="fr-CA" sz="2400" b="1" dirty="0">
                          <a:solidFill>
                            <a:schemeClr val="tx1"/>
                          </a:solidFill>
                          <a:effectLst/>
                          <a:latin typeface="Aptos Display" panose="020B0004020202020204" pitchFamily="34" charset="0"/>
                        </a:rPr>
                        <a:t>QUAND?</a:t>
                      </a:r>
                      <a:endParaRPr lang="fr-CA" sz="2400" dirty="0">
                        <a:solidFill>
                          <a:schemeClr val="tx1"/>
                        </a:solidFill>
                        <a:effectLst/>
                        <a:latin typeface="Aptos Display" panose="020B0004020202020204" pitchFamily="34" charset="0"/>
                      </a:endParaRP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fr-CA" sz="1800" dirty="0">
                          <a:solidFill>
                            <a:schemeClr val="bg1"/>
                          </a:solidFill>
                          <a:effectLst/>
                          <a:latin typeface="Aptos Display" panose="020B0004020202020204" pitchFamily="34" charset="0"/>
                        </a:rPr>
                        <a:t>Période contemporaine, avec possibilité d’examiner les effets à court, moyen et long terme.</a:t>
                      </a: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1438366058"/>
                  </a:ext>
                </a:extLst>
              </a:tr>
              <a:tr h="537202">
                <a:tc>
                  <a:txBody>
                    <a:bodyPr/>
                    <a:lstStyle/>
                    <a:p>
                      <a:pPr>
                        <a:buNone/>
                      </a:pPr>
                      <a:r>
                        <a:rPr lang="fr-CA" sz="2400" b="1" dirty="0">
                          <a:solidFill>
                            <a:schemeClr val="tx1"/>
                          </a:solidFill>
                          <a:effectLst/>
                          <a:latin typeface="Aptos Display" panose="020B0004020202020204" pitchFamily="34" charset="0"/>
                        </a:rPr>
                        <a:t>COMMENT?</a:t>
                      </a:r>
                      <a:endParaRPr lang="fr-CA" sz="2400" dirty="0">
                        <a:solidFill>
                          <a:schemeClr val="tx1"/>
                        </a:solidFill>
                        <a:effectLst/>
                        <a:latin typeface="Aptos Display" panose="020B0004020202020204" pitchFamily="34" charset="0"/>
                      </a:endParaRP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fr-CA" sz="1800">
                          <a:solidFill>
                            <a:schemeClr val="bg1"/>
                          </a:solidFill>
                          <a:effectLst/>
                          <a:latin typeface="Aptos Display" panose="020B0004020202020204" pitchFamily="34" charset="0"/>
                        </a:rPr>
                        <a:t>Par des enquêtes nutritionnelles, analyses de données de santé, études épidémiologiques, observations, entrevues, et revue de littérature scientifique.</a:t>
                      </a: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4130448432"/>
                  </a:ext>
                </a:extLst>
              </a:tr>
              <a:tr h="698363">
                <a:tc>
                  <a:txBody>
                    <a:bodyPr/>
                    <a:lstStyle/>
                    <a:p>
                      <a:pPr>
                        <a:buNone/>
                      </a:pPr>
                      <a:r>
                        <a:rPr lang="fr-CA" sz="2400" b="1" dirty="0">
                          <a:solidFill>
                            <a:schemeClr val="tx1"/>
                          </a:solidFill>
                          <a:effectLst/>
                          <a:latin typeface="Aptos Display" panose="020B0004020202020204" pitchFamily="34" charset="0"/>
                        </a:rPr>
                        <a:t>COMBIEN?</a:t>
                      </a:r>
                      <a:endParaRPr lang="fr-CA" sz="2400" dirty="0">
                        <a:solidFill>
                          <a:schemeClr val="tx1"/>
                        </a:solidFill>
                        <a:effectLst/>
                        <a:latin typeface="Aptos Display" panose="020B0004020202020204" pitchFamily="34" charset="0"/>
                      </a:endParaRP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fr-CA" sz="1800" dirty="0">
                          <a:solidFill>
                            <a:schemeClr val="bg1"/>
                          </a:solidFill>
                          <a:effectLst/>
                          <a:latin typeface="Aptos Display" panose="020B0004020202020204" pitchFamily="34" charset="0"/>
                        </a:rPr>
                        <a:t>Indicateurs : fréquence de consommation d’aliments transformés, proportion dans le régime alimentaire, taux d’obésité ou de maladies, apports nutritionnels (sucre, sodium), coûts associés à la santé.</a:t>
                      </a:r>
                    </a:p>
                  </a:txBody>
                  <a:tcPr marL="53720" marR="53720" marT="26860" marB="2686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2737543617"/>
                  </a:ext>
                </a:extLst>
              </a:tr>
            </a:tbl>
          </a:graphicData>
        </a:graphic>
      </p:graphicFrame>
      <p:sp>
        <p:nvSpPr>
          <p:cNvPr id="5" name="Rectangle 4">
            <a:extLst>
              <a:ext uri="{FF2B5EF4-FFF2-40B4-BE49-F238E27FC236}">
                <a16:creationId xmlns:a16="http://schemas.microsoft.com/office/drawing/2014/main" id="{DD3C5B3D-244E-8136-BF16-6A59289B1A2E}"/>
              </a:ext>
            </a:extLst>
          </p:cNvPr>
          <p:cNvSpPr/>
          <p:nvPr>
            <p:custDataLst>
              <p:tags r:id="rId3"/>
            </p:custDataLst>
          </p:nvPr>
        </p:nvSpPr>
        <p:spPr>
          <a:xfrm>
            <a:off x="69850" y="88708"/>
            <a:ext cx="12052300" cy="6671321"/>
          </a:xfrm>
          <a:prstGeom prst="rect">
            <a:avLst/>
          </a:prstGeom>
          <a:noFill/>
          <a:ln w="190500">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3" name="ZoneTexte 2">
            <a:extLst>
              <a:ext uri="{FF2B5EF4-FFF2-40B4-BE49-F238E27FC236}">
                <a16:creationId xmlns:a16="http://schemas.microsoft.com/office/drawing/2014/main" id="{0810697C-6ED6-DB91-09AD-1DFF7E2BC142}"/>
              </a:ext>
            </a:extLst>
          </p:cNvPr>
          <p:cNvSpPr txBox="1"/>
          <p:nvPr>
            <p:custDataLst>
              <p:tags r:id="rId4"/>
            </p:custDataLst>
          </p:nvPr>
        </p:nvSpPr>
        <p:spPr>
          <a:xfrm>
            <a:off x="236627" y="500572"/>
            <a:ext cx="7359156" cy="892552"/>
          </a:xfrm>
          <a:prstGeom prst="rect">
            <a:avLst/>
          </a:prstGeom>
          <a:noFill/>
          <a:ln>
            <a:noFill/>
          </a:ln>
        </p:spPr>
        <p:txBody>
          <a:bodyPr wrap="square">
            <a:spAutoFit/>
          </a:bodyPr>
          <a:lstStyle/>
          <a:p>
            <a:r>
              <a:rPr lang="fr-CA" sz="2800" dirty="0">
                <a:solidFill>
                  <a:schemeClr val="bg1"/>
                </a:solidFill>
                <a:latin typeface="Aptos SemiBold" panose="020B0004020202020204" pitchFamily="34" charset="0"/>
              </a:rPr>
              <a:t>DÉFINIR LE SUJET </a:t>
            </a:r>
          </a:p>
          <a:p>
            <a:r>
              <a:rPr lang="fr-CA" sz="2400" dirty="0">
                <a:solidFill>
                  <a:schemeClr val="bg1"/>
                </a:solidFill>
                <a:latin typeface="Aptos SemiBold" panose="020B0004020202020204" pitchFamily="34" charset="0"/>
              </a:rPr>
              <a:t>qui, quoi, pourquoi, où, quand, comment et combien </a:t>
            </a:r>
            <a:endParaRPr lang="fr-CA" sz="3200" dirty="0">
              <a:solidFill>
                <a:schemeClr val="bg1"/>
              </a:solidFill>
              <a:latin typeface="Aptos SemiBold" panose="020B0004020202020204" pitchFamily="34" charset="0"/>
            </a:endParaRPr>
          </a:p>
        </p:txBody>
      </p:sp>
    </p:spTree>
    <p:extLst>
      <p:ext uri="{BB962C8B-B14F-4D97-AF65-F5344CB8AC3E}">
        <p14:creationId xmlns:p14="http://schemas.microsoft.com/office/powerpoint/2010/main" val="1150233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EEEF6F20-FFF7-88B7-F49C-8B8CD9F07405}"/>
              </a:ext>
            </a:extLst>
          </p:cNvPr>
          <p:cNvSpPr txBox="1"/>
          <p:nvPr>
            <p:custDataLst>
              <p:tags r:id="rId1"/>
            </p:custDataLst>
          </p:nvPr>
        </p:nvSpPr>
        <p:spPr>
          <a:xfrm>
            <a:off x="279891" y="490337"/>
            <a:ext cx="5531281" cy="523220"/>
          </a:xfrm>
          <a:prstGeom prst="rect">
            <a:avLst/>
          </a:prstGeom>
          <a:noFill/>
          <a:ln>
            <a:noFill/>
          </a:ln>
        </p:spPr>
        <p:txBody>
          <a:bodyPr wrap="square">
            <a:spAutoFit/>
          </a:bodyPr>
          <a:lstStyle/>
          <a:p>
            <a:r>
              <a:rPr lang="fr-CA" sz="2800" dirty="0">
                <a:solidFill>
                  <a:schemeClr val="bg1"/>
                </a:solidFill>
                <a:latin typeface="Aptos SemiBold" panose="020B0004020202020204" pitchFamily="34" charset="0"/>
              </a:rPr>
              <a:t>IDENTIFIER DES MOTS-CLÉS</a:t>
            </a:r>
          </a:p>
        </p:txBody>
      </p:sp>
      <p:sp>
        <p:nvSpPr>
          <p:cNvPr id="3" name="ZoneTexte 2">
            <a:extLst>
              <a:ext uri="{FF2B5EF4-FFF2-40B4-BE49-F238E27FC236}">
                <a16:creationId xmlns:a16="http://schemas.microsoft.com/office/drawing/2014/main" id="{C237499D-7201-38BC-5055-9B56AB5F192E}"/>
              </a:ext>
            </a:extLst>
          </p:cNvPr>
          <p:cNvSpPr txBox="1"/>
          <p:nvPr>
            <p:custDataLst>
              <p:tags r:id="rId2"/>
            </p:custDataLst>
          </p:nvPr>
        </p:nvSpPr>
        <p:spPr>
          <a:xfrm>
            <a:off x="9280627" y="179518"/>
            <a:ext cx="2781017" cy="1231106"/>
          </a:xfrm>
          <a:prstGeom prst="rect">
            <a:avLst/>
          </a:prstGeom>
          <a:solidFill>
            <a:schemeClr val="bg1"/>
          </a:solidFill>
          <a:ln w="19050">
            <a:solidFill>
              <a:schemeClr val="bg1"/>
            </a:solidFill>
          </a:ln>
        </p:spPr>
        <p:txBody>
          <a:bodyPr wrap="square">
            <a:spAutoFit/>
          </a:bodyPr>
          <a:lstStyle/>
          <a:p>
            <a:pPr indent="-342900">
              <a:buFont typeface="+mj-lt"/>
              <a:buAutoNum type="arabicPeriod"/>
            </a:pPr>
            <a:r>
              <a:rPr lang="fr-CA" sz="1200" dirty="0">
                <a:latin typeface="Aptos Display" panose="020B0004020202020204" pitchFamily="34" charset="0"/>
              </a:rPr>
              <a:t>DÉFINIR LE SUJET </a:t>
            </a:r>
          </a:p>
          <a:p>
            <a:pPr indent="-342900">
              <a:buFont typeface="+mj-lt"/>
              <a:buAutoNum type="arabicPeriod"/>
            </a:pPr>
            <a:r>
              <a:rPr lang="fr-CA" sz="1400" b="1" dirty="0">
                <a:solidFill>
                  <a:srgbClr val="FF0000"/>
                </a:solidFill>
                <a:latin typeface="Aptos Display" panose="020B0004020202020204" pitchFamily="34" charset="0"/>
              </a:rPr>
              <a:t>IDENTIFIER DES MOTS-CLÉS</a:t>
            </a:r>
          </a:p>
          <a:p>
            <a:pPr indent="-342900">
              <a:buFont typeface="+mj-lt"/>
              <a:buAutoNum type="arabicPeriod"/>
            </a:pPr>
            <a:r>
              <a:rPr lang="fr-CA" sz="1200" dirty="0">
                <a:latin typeface="Aptos Display" panose="020B0004020202020204" pitchFamily="34" charset="0"/>
              </a:rPr>
              <a:t>CHOISIR LES SOURCES </a:t>
            </a:r>
          </a:p>
          <a:p>
            <a:pPr indent="-342900">
              <a:buFont typeface="+mj-lt"/>
              <a:buAutoNum type="arabicPeriod"/>
            </a:pPr>
            <a:r>
              <a:rPr lang="fr-CA" sz="1200" dirty="0">
                <a:latin typeface="Aptos Display" panose="020B0004020202020204" pitchFamily="34" charset="0"/>
              </a:rPr>
              <a:t>EFFECTUER LA RECHERCHE </a:t>
            </a:r>
          </a:p>
          <a:p>
            <a:pPr indent="-342900">
              <a:buFont typeface="+mj-lt"/>
              <a:buAutoNum type="arabicPeriod"/>
            </a:pPr>
            <a:r>
              <a:rPr lang="fr-CA" sz="1200" dirty="0">
                <a:latin typeface="Aptos Display" panose="020B0004020202020204" pitchFamily="34" charset="0"/>
              </a:rPr>
              <a:t>ÉVALUER LES SOURCES </a:t>
            </a:r>
          </a:p>
          <a:p>
            <a:pPr indent="-342900">
              <a:buFont typeface="+mj-lt"/>
              <a:buAutoNum type="arabicPeriod"/>
            </a:pPr>
            <a:r>
              <a:rPr lang="fr-CA" sz="1200" dirty="0">
                <a:latin typeface="Aptos Display" panose="020B0004020202020204" pitchFamily="34" charset="0"/>
              </a:rPr>
              <a:t>CITER </a:t>
            </a:r>
          </a:p>
        </p:txBody>
      </p:sp>
      <p:sp>
        <p:nvSpPr>
          <p:cNvPr id="5" name="ZoneTexte 4">
            <a:extLst>
              <a:ext uri="{FF2B5EF4-FFF2-40B4-BE49-F238E27FC236}">
                <a16:creationId xmlns:a16="http://schemas.microsoft.com/office/drawing/2014/main" id="{AC71ADE2-61D9-F896-8E4B-B13B67468A9F}"/>
              </a:ext>
            </a:extLst>
          </p:cNvPr>
          <p:cNvSpPr txBox="1"/>
          <p:nvPr>
            <p:custDataLst>
              <p:tags r:id="rId3"/>
            </p:custDataLst>
          </p:nvPr>
        </p:nvSpPr>
        <p:spPr>
          <a:xfrm>
            <a:off x="382273" y="1133475"/>
            <a:ext cx="11356541" cy="5506636"/>
          </a:xfrm>
          <a:prstGeom prst="rect">
            <a:avLst/>
          </a:prstGeom>
          <a:noFill/>
          <a:ln>
            <a:solidFill>
              <a:schemeClr val="bg1"/>
            </a:solidFill>
          </a:ln>
        </p:spPr>
        <p:txBody>
          <a:bodyPr wrap="square" numCol="1">
            <a:spAutoFit/>
          </a:bodyPr>
          <a:lstStyle/>
          <a:p>
            <a:pPr>
              <a:spcBef>
                <a:spcPts val="100"/>
              </a:spcBef>
            </a:pPr>
            <a:r>
              <a:rPr lang="fr-CA" sz="1600" dirty="0">
                <a:solidFill>
                  <a:schemeClr val="bg1"/>
                </a:solidFill>
                <a:highlight>
                  <a:srgbClr val="000080"/>
                </a:highlight>
                <a:latin typeface="Aptos Display" panose="020B0004020202020204" pitchFamily="34" charset="0"/>
              </a:rPr>
              <a:t>*** PROMPT 2 À DONNER À L’IA *** </a:t>
            </a:r>
          </a:p>
          <a:p>
            <a:pPr>
              <a:spcBef>
                <a:spcPts val="100"/>
              </a:spcBef>
            </a:pPr>
            <a:endParaRPr lang="fr-CA" sz="1600" dirty="0">
              <a:solidFill>
                <a:schemeClr val="bg1"/>
              </a:solidFill>
              <a:highlight>
                <a:srgbClr val="000080"/>
              </a:highlight>
              <a:latin typeface="Aptos Display" panose="020B0004020202020204" pitchFamily="34" charset="0"/>
            </a:endParaRPr>
          </a:p>
          <a:p>
            <a:pPr>
              <a:spcBef>
                <a:spcPts val="100"/>
              </a:spcBef>
            </a:pPr>
            <a:r>
              <a:rPr lang="fr-CA" sz="1600" dirty="0">
                <a:solidFill>
                  <a:schemeClr val="bg1"/>
                </a:solidFill>
                <a:latin typeface="Aptos Display" panose="020B0004020202020204" pitchFamily="34" charset="0"/>
              </a:rPr>
              <a:t>Continue et aide‑moi à extraire des mots‑clés pertinents à partir de mon sujet de recherche afin d’optimiser les recherches dans les bases de données documentaires et les moteurs de recherche.</a:t>
            </a:r>
          </a:p>
          <a:p>
            <a:pPr>
              <a:spcBef>
                <a:spcPts val="100"/>
              </a:spcBef>
            </a:pPr>
            <a:r>
              <a:rPr lang="fr-CA" sz="1600" dirty="0">
                <a:solidFill>
                  <a:schemeClr val="bg1"/>
                </a:solidFill>
                <a:latin typeface="Aptos Display" panose="020B0004020202020204" pitchFamily="34" charset="0"/>
              </a:rPr>
              <a:t>RÈGLES : </a:t>
            </a:r>
          </a:p>
          <a:p>
            <a:pPr marL="285750" indent="-285750">
              <a:spcBef>
                <a:spcPts val="100"/>
              </a:spcBef>
              <a:buFont typeface="Arial" panose="020B0604020202020204" pitchFamily="34" charset="0"/>
              <a:buChar char="•"/>
            </a:pPr>
            <a:r>
              <a:rPr lang="fr-CA" sz="1600" dirty="0">
                <a:solidFill>
                  <a:schemeClr val="bg1"/>
                </a:solidFill>
                <a:latin typeface="Aptos Display" panose="020B0004020202020204" pitchFamily="34" charset="0"/>
              </a:rPr>
              <a:t>Proposer uniquement des termes courts, simples et précis (1 à 2 mots).</a:t>
            </a:r>
          </a:p>
          <a:p>
            <a:pPr marL="285750" indent="-285750">
              <a:spcBef>
                <a:spcPts val="100"/>
              </a:spcBef>
              <a:buFont typeface="Arial" panose="020B0604020202020204" pitchFamily="34" charset="0"/>
              <a:buChar char="•"/>
            </a:pPr>
            <a:r>
              <a:rPr lang="fr-CA" sz="1600" dirty="0">
                <a:solidFill>
                  <a:schemeClr val="bg1"/>
                </a:solidFill>
                <a:latin typeface="Aptos Display" panose="020B0004020202020204" pitchFamily="34" charset="0"/>
              </a:rPr>
              <a:t>Exclure toute expression longue, phrase ou question.</a:t>
            </a:r>
          </a:p>
          <a:p>
            <a:pPr marL="285750" indent="-285750">
              <a:spcBef>
                <a:spcPts val="100"/>
              </a:spcBef>
              <a:buFont typeface="Arial" panose="020B0604020202020204" pitchFamily="34" charset="0"/>
              <a:buChar char="•"/>
            </a:pPr>
            <a:r>
              <a:rPr lang="fr-CA" sz="1600" dirty="0">
                <a:solidFill>
                  <a:schemeClr val="bg1"/>
                </a:solidFill>
                <a:latin typeface="Aptos Display" panose="020B0004020202020204" pitchFamily="34" charset="0"/>
              </a:rPr>
              <a:t>Ne pas introduire de contenu disciplinaire spécifique.</a:t>
            </a:r>
          </a:p>
          <a:p>
            <a:pPr marL="285750" indent="-285750">
              <a:spcBef>
                <a:spcPts val="100"/>
              </a:spcBef>
              <a:buFont typeface="Arial" panose="020B0604020202020204" pitchFamily="34" charset="0"/>
              <a:buChar char="•"/>
            </a:pPr>
            <a:r>
              <a:rPr lang="fr-CA" sz="1600" dirty="0">
                <a:solidFill>
                  <a:schemeClr val="bg1"/>
                </a:solidFill>
                <a:latin typeface="Aptos Display" panose="020B0004020202020204" pitchFamily="34" charset="0"/>
              </a:rPr>
              <a:t>Sélectionner des termes adaptés à la recherche documentaire (bases de données, catalogues, Google).</a:t>
            </a:r>
          </a:p>
          <a:p>
            <a:pPr marL="285750" indent="-285750">
              <a:spcBef>
                <a:spcPts val="100"/>
              </a:spcBef>
              <a:buFont typeface="Arial" panose="020B0604020202020204" pitchFamily="34" charset="0"/>
              <a:buChar char="•"/>
            </a:pPr>
            <a:r>
              <a:rPr lang="fr-CA" sz="1600" dirty="0">
                <a:solidFill>
                  <a:schemeClr val="bg1"/>
                </a:solidFill>
                <a:latin typeface="Aptos Display" panose="020B0004020202020204" pitchFamily="34" charset="0"/>
              </a:rPr>
              <a:t>Inclure, lorsque pertinent, des équivalents ou traductions en anglais.</a:t>
            </a:r>
          </a:p>
          <a:p>
            <a:pPr marL="285750" indent="-285750">
              <a:spcBef>
                <a:spcPts val="100"/>
              </a:spcBef>
              <a:buFont typeface="Arial" panose="020B0604020202020204" pitchFamily="34" charset="0"/>
              <a:buChar char="•"/>
            </a:pPr>
            <a:r>
              <a:rPr lang="fr-CA" sz="1600" dirty="0">
                <a:solidFill>
                  <a:schemeClr val="bg1"/>
                </a:solidFill>
                <a:latin typeface="Aptos Display" panose="020B0004020202020204" pitchFamily="34" charset="0"/>
              </a:rPr>
              <a:t>Ne suggérer aucune autre étape de recherche.</a:t>
            </a:r>
          </a:p>
          <a:p>
            <a:pPr marL="285750" indent="-285750">
              <a:spcBef>
                <a:spcPts val="100"/>
              </a:spcBef>
              <a:buFont typeface="Arial" panose="020B0604020202020204" pitchFamily="34" charset="0"/>
              <a:buChar char="•"/>
            </a:pPr>
            <a:r>
              <a:rPr lang="fr-CA" sz="1600" dirty="0">
                <a:solidFill>
                  <a:schemeClr val="bg1"/>
                </a:solidFill>
                <a:latin typeface="Aptos Display" panose="020B0004020202020204" pitchFamily="34" charset="0"/>
              </a:rPr>
              <a:t>Ne fournir aucune information non demandée.</a:t>
            </a:r>
          </a:p>
          <a:p>
            <a:pPr>
              <a:spcBef>
                <a:spcPts val="100"/>
              </a:spcBef>
            </a:pPr>
            <a:r>
              <a:rPr lang="fr-CA" sz="1600" dirty="0">
                <a:solidFill>
                  <a:schemeClr val="bg1"/>
                </a:solidFill>
                <a:latin typeface="Aptos Display" panose="020B0004020202020204" pitchFamily="34" charset="0"/>
              </a:rPr>
              <a:t>MISSION : Identification des concepts et des termes </a:t>
            </a:r>
          </a:p>
          <a:p>
            <a:pPr>
              <a:spcBef>
                <a:spcPts val="100"/>
              </a:spcBef>
            </a:pPr>
            <a:r>
              <a:rPr lang="fr-CA" sz="1600" dirty="0">
                <a:solidFill>
                  <a:schemeClr val="bg1"/>
                </a:solidFill>
                <a:latin typeface="Aptos Display" panose="020B0004020202020204" pitchFamily="34" charset="0"/>
              </a:rPr>
              <a:t>• À partir de mon sujet, identifier 2 ou 3 concepts principaux. </a:t>
            </a:r>
          </a:p>
          <a:p>
            <a:pPr>
              <a:spcBef>
                <a:spcPts val="100"/>
              </a:spcBef>
            </a:pPr>
            <a:r>
              <a:rPr lang="fr-CA" sz="1600" dirty="0">
                <a:solidFill>
                  <a:schemeClr val="bg1"/>
                </a:solidFill>
                <a:latin typeface="Aptos Display" panose="020B0004020202020204" pitchFamily="34" charset="0"/>
              </a:rPr>
              <a:t>• Présenter les résultats dans un tableau à deux colonnes : </a:t>
            </a:r>
          </a:p>
          <a:p>
            <a:pPr>
              <a:spcBef>
                <a:spcPts val="100"/>
              </a:spcBef>
            </a:pPr>
            <a:r>
              <a:rPr lang="fr-CA" sz="1600" dirty="0">
                <a:solidFill>
                  <a:schemeClr val="bg1"/>
                </a:solidFill>
                <a:latin typeface="Aptos Display" panose="020B0004020202020204" pitchFamily="34" charset="0"/>
              </a:rPr>
              <a:t>	o	Concept principal</a:t>
            </a:r>
          </a:p>
          <a:p>
            <a:pPr>
              <a:spcBef>
                <a:spcPts val="100"/>
              </a:spcBef>
            </a:pPr>
            <a:r>
              <a:rPr lang="fr-CA" sz="1600" dirty="0">
                <a:solidFill>
                  <a:schemeClr val="bg1"/>
                </a:solidFill>
                <a:latin typeface="Aptos Display" panose="020B0004020202020204" pitchFamily="34" charset="0"/>
              </a:rPr>
              <a:t>	o	Termes associés / synonymes</a:t>
            </a:r>
          </a:p>
          <a:p>
            <a:pPr>
              <a:spcBef>
                <a:spcPts val="100"/>
              </a:spcBef>
            </a:pPr>
            <a:r>
              <a:rPr lang="fr-CA" sz="1600" dirty="0">
                <a:solidFill>
                  <a:schemeClr val="bg1"/>
                </a:solidFill>
                <a:latin typeface="Aptos Display" panose="020B0004020202020204" pitchFamily="34" charset="0"/>
              </a:rPr>
              <a:t>• Pour chaque concept : </a:t>
            </a:r>
          </a:p>
          <a:p>
            <a:pPr>
              <a:spcBef>
                <a:spcPts val="100"/>
              </a:spcBef>
            </a:pPr>
            <a:r>
              <a:rPr lang="fr-CA" sz="1600" dirty="0">
                <a:solidFill>
                  <a:schemeClr val="bg1"/>
                </a:solidFill>
                <a:latin typeface="Aptos Display" panose="020B0004020202020204" pitchFamily="34" charset="0"/>
              </a:rPr>
              <a:t>	o	proposer au moins 3 termes associés ;</a:t>
            </a:r>
          </a:p>
          <a:p>
            <a:pPr>
              <a:spcBef>
                <a:spcPts val="100"/>
              </a:spcBef>
            </a:pPr>
            <a:r>
              <a:rPr lang="fr-CA" sz="1600" dirty="0">
                <a:solidFill>
                  <a:schemeClr val="bg1"/>
                </a:solidFill>
                <a:latin typeface="Aptos Display" panose="020B0004020202020204" pitchFamily="34" charset="0"/>
              </a:rPr>
              <a:t>	o	privilégier des synonymes, notions voisines ou équivalents linguistiques ;</a:t>
            </a:r>
          </a:p>
          <a:p>
            <a:pPr>
              <a:spcBef>
                <a:spcPts val="100"/>
              </a:spcBef>
            </a:pPr>
            <a:r>
              <a:rPr lang="fr-CA" sz="1600" dirty="0">
                <a:solidFill>
                  <a:schemeClr val="bg1"/>
                </a:solidFill>
                <a:latin typeface="Aptos Display" panose="020B0004020202020204" pitchFamily="34" charset="0"/>
              </a:rPr>
              <a:t>	o	inclure, lorsque pertinent, des traductions utiles (français / anglais).</a:t>
            </a:r>
          </a:p>
        </p:txBody>
      </p:sp>
      <p:sp>
        <p:nvSpPr>
          <p:cNvPr id="8" name="Rectangle 7">
            <a:extLst>
              <a:ext uri="{FF2B5EF4-FFF2-40B4-BE49-F238E27FC236}">
                <a16:creationId xmlns:a16="http://schemas.microsoft.com/office/drawing/2014/main" id="{A9C20E1A-63CA-58D5-DA91-BD25E28E0ECF}"/>
              </a:ext>
            </a:extLst>
          </p:cNvPr>
          <p:cNvSpPr/>
          <p:nvPr>
            <p:custDataLst>
              <p:tags r:id="rId4"/>
            </p:custDataLst>
          </p:nvPr>
        </p:nvSpPr>
        <p:spPr>
          <a:xfrm>
            <a:off x="69850" y="88708"/>
            <a:ext cx="12052300" cy="6671321"/>
          </a:xfrm>
          <a:prstGeom prst="rect">
            <a:avLst/>
          </a:prstGeom>
          <a:noFill/>
          <a:ln w="190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426354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4FFC4-5988-8136-CBFB-B537226D4EB6}"/>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CD4458BA-334F-6041-7323-0FD02B02F681}"/>
              </a:ext>
            </a:extLst>
          </p:cNvPr>
          <p:cNvSpPr txBox="1"/>
          <p:nvPr>
            <p:custDataLst>
              <p:tags r:id="rId1"/>
            </p:custDataLst>
          </p:nvPr>
        </p:nvSpPr>
        <p:spPr>
          <a:xfrm>
            <a:off x="9280627" y="179518"/>
            <a:ext cx="2781017" cy="1231106"/>
          </a:xfrm>
          <a:prstGeom prst="rect">
            <a:avLst/>
          </a:prstGeom>
          <a:solidFill>
            <a:schemeClr val="bg1"/>
          </a:solidFill>
          <a:ln w="19050">
            <a:solidFill>
              <a:schemeClr val="bg1"/>
            </a:solidFill>
          </a:ln>
        </p:spPr>
        <p:txBody>
          <a:bodyPr wrap="square">
            <a:spAutoFit/>
          </a:bodyPr>
          <a:lstStyle/>
          <a:p>
            <a:pPr indent="-342900">
              <a:buFont typeface="+mj-lt"/>
              <a:buAutoNum type="arabicPeriod"/>
            </a:pPr>
            <a:r>
              <a:rPr lang="fr-CA" sz="1200" dirty="0">
                <a:latin typeface="Aptos Display" panose="020B0004020202020204" pitchFamily="34" charset="0"/>
              </a:rPr>
              <a:t>DÉFINIR LE SUJET </a:t>
            </a:r>
          </a:p>
          <a:p>
            <a:pPr indent="-342900">
              <a:buFont typeface="+mj-lt"/>
              <a:buAutoNum type="arabicPeriod"/>
            </a:pPr>
            <a:r>
              <a:rPr lang="fr-CA" sz="1400" b="1" dirty="0">
                <a:solidFill>
                  <a:srgbClr val="FF0000"/>
                </a:solidFill>
                <a:latin typeface="Aptos Display" panose="020B0004020202020204" pitchFamily="34" charset="0"/>
              </a:rPr>
              <a:t>IDENTIFIER DES MOTS-CLÉS</a:t>
            </a:r>
          </a:p>
          <a:p>
            <a:pPr indent="-342900">
              <a:buFont typeface="+mj-lt"/>
              <a:buAutoNum type="arabicPeriod"/>
            </a:pPr>
            <a:r>
              <a:rPr lang="fr-CA" sz="1200" dirty="0">
                <a:latin typeface="Aptos Display" panose="020B0004020202020204" pitchFamily="34" charset="0"/>
              </a:rPr>
              <a:t>CHOISIR LES SOURCES </a:t>
            </a:r>
          </a:p>
          <a:p>
            <a:pPr indent="-342900">
              <a:buFont typeface="+mj-lt"/>
              <a:buAutoNum type="arabicPeriod"/>
            </a:pPr>
            <a:r>
              <a:rPr lang="fr-CA" sz="1200" dirty="0">
                <a:latin typeface="Aptos Display" panose="020B0004020202020204" pitchFamily="34" charset="0"/>
              </a:rPr>
              <a:t>EFFECTUER LA RECHERCHE </a:t>
            </a:r>
          </a:p>
          <a:p>
            <a:pPr indent="-342900">
              <a:buFont typeface="+mj-lt"/>
              <a:buAutoNum type="arabicPeriod"/>
            </a:pPr>
            <a:r>
              <a:rPr lang="fr-CA" sz="1200" dirty="0">
                <a:latin typeface="Aptos Display" panose="020B0004020202020204" pitchFamily="34" charset="0"/>
              </a:rPr>
              <a:t>ÉVALUER LES SOURCES </a:t>
            </a:r>
          </a:p>
          <a:p>
            <a:pPr indent="-342900">
              <a:buFont typeface="+mj-lt"/>
              <a:buAutoNum type="arabicPeriod"/>
            </a:pPr>
            <a:r>
              <a:rPr lang="fr-CA" sz="1200" dirty="0">
                <a:latin typeface="Aptos Display" panose="020B0004020202020204" pitchFamily="34" charset="0"/>
              </a:rPr>
              <a:t>CITER </a:t>
            </a:r>
          </a:p>
        </p:txBody>
      </p:sp>
      <p:sp>
        <p:nvSpPr>
          <p:cNvPr id="10" name="ZoneTexte 9">
            <a:extLst>
              <a:ext uri="{FF2B5EF4-FFF2-40B4-BE49-F238E27FC236}">
                <a16:creationId xmlns:a16="http://schemas.microsoft.com/office/drawing/2014/main" id="{8DA72BCC-BDE7-BBFC-6D77-73100213FBD4}"/>
              </a:ext>
            </a:extLst>
          </p:cNvPr>
          <p:cNvSpPr txBox="1"/>
          <p:nvPr>
            <p:custDataLst>
              <p:tags r:id="rId2"/>
            </p:custDataLst>
          </p:nvPr>
        </p:nvSpPr>
        <p:spPr>
          <a:xfrm>
            <a:off x="715677" y="2196498"/>
            <a:ext cx="10760646" cy="369332"/>
          </a:xfrm>
          <a:prstGeom prst="rect">
            <a:avLst/>
          </a:prstGeom>
          <a:solidFill>
            <a:srgbClr val="FF0000"/>
          </a:solidFill>
        </p:spPr>
        <p:txBody>
          <a:bodyPr wrap="square">
            <a:spAutoFit/>
          </a:bodyPr>
          <a:lstStyle/>
          <a:p>
            <a:r>
              <a:rPr lang="fr-CA" dirty="0">
                <a:solidFill>
                  <a:schemeClr val="tx1">
                    <a:lumMod val="85000"/>
                    <a:lumOff val="15000"/>
                  </a:schemeClr>
                </a:solidFill>
                <a:latin typeface="Aptos SemiBold" panose="020B0004020202020204" pitchFamily="34" charset="0"/>
              </a:rPr>
              <a:t>SUJET : Incidences des aliments </a:t>
            </a:r>
            <a:r>
              <a:rPr lang="fr-CA" dirty="0" err="1">
                <a:solidFill>
                  <a:schemeClr val="tx1">
                    <a:lumMod val="85000"/>
                    <a:lumOff val="15000"/>
                  </a:schemeClr>
                </a:solidFill>
                <a:latin typeface="Aptos SemiBold" panose="020B0004020202020204" pitchFamily="34" charset="0"/>
              </a:rPr>
              <a:t>ultratransformés</a:t>
            </a:r>
            <a:r>
              <a:rPr lang="fr-CA" dirty="0">
                <a:solidFill>
                  <a:schemeClr val="tx1">
                    <a:lumMod val="85000"/>
                    <a:lumOff val="15000"/>
                  </a:schemeClr>
                </a:solidFill>
                <a:latin typeface="Aptos SemiBold" panose="020B0004020202020204" pitchFamily="34" charset="0"/>
              </a:rPr>
              <a:t> sur la santé des jeunes enfants au Canada</a:t>
            </a:r>
          </a:p>
        </p:txBody>
      </p:sp>
      <p:graphicFrame>
        <p:nvGraphicFramePr>
          <p:cNvPr id="15" name="Tableau 14">
            <a:extLst>
              <a:ext uri="{FF2B5EF4-FFF2-40B4-BE49-F238E27FC236}">
                <a16:creationId xmlns:a16="http://schemas.microsoft.com/office/drawing/2014/main" id="{CDBDB0FB-4B6A-B2F7-49D4-6C2C510E8231}"/>
              </a:ext>
            </a:extLst>
          </p:cNvPr>
          <p:cNvGraphicFramePr>
            <a:graphicFrameLocks noGrp="1"/>
          </p:cNvGraphicFramePr>
          <p:nvPr>
            <p:custDataLst>
              <p:tags r:id="rId3"/>
            </p:custDataLst>
          </p:nvPr>
        </p:nvGraphicFramePr>
        <p:xfrm>
          <a:off x="715677" y="2842979"/>
          <a:ext cx="10760646" cy="3077894"/>
        </p:xfrm>
        <a:graphic>
          <a:graphicData uri="http://schemas.openxmlformats.org/drawingml/2006/table">
            <a:tbl>
              <a:tblPr/>
              <a:tblGrid>
                <a:gridCol w="2004374">
                  <a:extLst>
                    <a:ext uri="{9D8B030D-6E8A-4147-A177-3AD203B41FA5}">
                      <a16:colId xmlns:a16="http://schemas.microsoft.com/office/drawing/2014/main" val="4218139056"/>
                    </a:ext>
                  </a:extLst>
                </a:gridCol>
                <a:gridCol w="2682326">
                  <a:extLst>
                    <a:ext uri="{9D8B030D-6E8A-4147-A177-3AD203B41FA5}">
                      <a16:colId xmlns:a16="http://schemas.microsoft.com/office/drawing/2014/main" val="928009661"/>
                    </a:ext>
                  </a:extLst>
                </a:gridCol>
                <a:gridCol w="6073946">
                  <a:extLst>
                    <a:ext uri="{9D8B030D-6E8A-4147-A177-3AD203B41FA5}">
                      <a16:colId xmlns:a16="http://schemas.microsoft.com/office/drawing/2014/main" val="105428923"/>
                    </a:ext>
                  </a:extLst>
                </a:gridCol>
              </a:tblGrid>
              <a:tr h="385472">
                <a:tc>
                  <a:txBody>
                    <a:bodyPr/>
                    <a:lstStyle/>
                    <a:p>
                      <a:endParaRPr lang="fr-CA" sz="2000" b="1" dirty="0">
                        <a:solidFill>
                          <a:schemeClr val="bg1"/>
                        </a:solidFill>
                        <a:latin typeface="Aptos Display" panose="020B0004020202020204" pitchFamily="34" charset="0"/>
                      </a:endParaRPr>
                    </a:p>
                  </a:txBody>
                  <a:tcPr marL="63063" marR="63063" marT="31531" marB="3153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fr-CA" sz="2000" b="1" dirty="0">
                          <a:solidFill>
                            <a:schemeClr val="bg1"/>
                          </a:solidFill>
                          <a:latin typeface="Aptos Display" panose="020B0004020202020204" pitchFamily="34" charset="0"/>
                        </a:rPr>
                        <a:t>CONCEPT PRINCIPAL</a:t>
                      </a:r>
                    </a:p>
                  </a:txBody>
                  <a:tcPr marL="63063" marR="63063" marT="31531" marB="3153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fr-CA" sz="2000" b="1" dirty="0">
                          <a:solidFill>
                            <a:schemeClr val="bg1"/>
                          </a:solidFill>
                          <a:latin typeface="Aptos Display" panose="020B0004020202020204" pitchFamily="34" charset="0"/>
                        </a:rPr>
                        <a:t>Synonymes/termes associés</a:t>
                      </a:r>
                    </a:p>
                  </a:txBody>
                  <a:tcPr marL="63063" marR="63063" marT="31531" marB="3153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860474455"/>
                  </a:ext>
                </a:extLst>
              </a:tr>
              <a:tr h="1068141">
                <a:tc>
                  <a:txBody>
                    <a:bodyPr/>
                    <a:lstStyle/>
                    <a:p>
                      <a:r>
                        <a:rPr lang="fr-CA" sz="2000" b="1" dirty="0">
                          <a:solidFill>
                            <a:schemeClr val="bg1"/>
                          </a:solidFill>
                          <a:latin typeface="Aptos Display" panose="020B0004020202020204" pitchFamily="34" charset="0"/>
                        </a:rPr>
                        <a:t>SOUS-SUJET #1</a:t>
                      </a:r>
                    </a:p>
                  </a:txBody>
                  <a:tcPr marL="63063" marR="63063" marT="31531" marB="3153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fr-CA" sz="2000" b="0" dirty="0">
                          <a:solidFill>
                            <a:schemeClr val="bg1"/>
                          </a:solidFill>
                          <a:latin typeface="Aptos Display" panose="020B0004020202020204" pitchFamily="34" charset="0"/>
                        </a:rPr>
                        <a:t>Aliments </a:t>
                      </a:r>
                      <a:r>
                        <a:rPr lang="fr-CA" sz="2000" b="0" dirty="0" err="1">
                          <a:solidFill>
                            <a:schemeClr val="bg1"/>
                          </a:solidFill>
                          <a:latin typeface="Aptos Display" panose="020B0004020202020204" pitchFamily="34" charset="0"/>
                        </a:rPr>
                        <a:t>ultratransformés</a:t>
                      </a:r>
                      <a:endParaRPr lang="fr-CA" sz="2000" b="0" dirty="0">
                        <a:solidFill>
                          <a:schemeClr val="bg1"/>
                        </a:solidFill>
                        <a:latin typeface="Aptos Display" panose="020B0004020202020204" pitchFamily="34" charset="0"/>
                      </a:endParaRPr>
                    </a:p>
                  </a:txBody>
                  <a:tcPr marL="63063" marR="63063" marT="31531" marB="3153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fr-CA" sz="2000" b="0" dirty="0">
                          <a:solidFill>
                            <a:schemeClr val="bg1"/>
                          </a:solidFill>
                          <a:latin typeface="Aptos Display" panose="020B0004020202020204" pitchFamily="34" charset="0"/>
                        </a:rPr>
                        <a:t>aliments industriels, transformation alimentaire, malbouffe, </a:t>
                      </a:r>
                      <a:r>
                        <a:rPr lang="fr-CA" sz="2000" b="0" dirty="0" err="1">
                          <a:solidFill>
                            <a:schemeClr val="bg1"/>
                          </a:solidFill>
                          <a:latin typeface="Aptos Display" panose="020B0004020202020204" pitchFamily="34" charset="0"/>
                        </a:rPr>
                        <a:t>junk</a:t>
                      </a:r>
                      <a:r>
                        <a:rPr lang="fr-CA" sz="2000" b="0" dirty="0">
                          <a:solidFill>
                            <a:schemeClr val="bg1"/>
                          </a:solidFill>
                          <a:latin typeface="Aptos Display" panose="020B0004020202020204" pitchFamily="34" charset="0"/>
                        </a:rPr>
                        <a:t> </a:t>
                      </a:r>
                      <a:r>
                        <a:rPr lang="fr-CA" sz="2000" b="0" dirty="0" err="1">
                          <a:solidFill>
                            <a:schemeClr val="bg1"/>
                          </a:solidFill>
                          <a:latin typeface="Aptos Display" panose="020B0004020202020204" pitchFamily="34" charset="0"/>
                        </a:rPr>
                        <a:t>food</a:t>
                      </a:r>
                      <a:endParaRPr lang="fr-CA" sz="2000" b="0" dirty="0">
                        <a:solidFill>
                          <a:schemeClr val="bg1"/>
                        </a:solidFill>
                        <a:latin typeface="Aptos Display" panose="020B0004020202020204" pitchFamily="34" charset="0"/>
                      </a:endParaRPr>
                    </a:p>
                  </a:txBody>
                  <a:tcPr marL="63063" marR="63063" marT="31531" marB="3153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769172021"/>
                  </a:ext>
                </a:extLst>
              </a:tr>
              <a:tr h="897474">
                <a:tc>
                  <a:txBody>
                    <a:bodyPr/>
                    <a:lstStyle/>
                    <a:p>
                      <a:r>
                        <a:rPr lang="fr-CA" sz="2000" b="1" dirty="0">
                          <a:solidFill>
                            <a:schemeClr val="bg1"/>
                          </a:solidFill>
                          <a:latin typeface="Aptos Display" panose="020B0004020202020204" pitchFamily="34" charset="0"/>
                        </a:rPr>
                        <a:t>SOUS-SUJET #2</a:t>
                      </a:r>
                    </a:p>
                  </a:txBody>
                  <a:tcPr marL="63063" marR="63063" marT="31531" marB="3153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fr-CA" sz="2000" b="0" dirty="0">
                          <a:solidFill>
                            <a:schemeClr val="bg1"/>
                          </a:solidFill>
                          <a:latin typeface="Aptos Display" panose="020B0004020202020204" pitchFamily="34" charset="0"/>
                        </a:rPr>
                        <a:t>Santé</a:t>
                      </a:r>
                    </a:p>
                  </a:txBody>
                  <a:tcPr marL="63063" marR="63063" marT="31531" marB="3153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fr-CA" sz="2000" b="0" dirty="0">
                          <a:solidFill>
                            <a:schemeClr val="bg1"/>
                          </a:solidFill>
                          <a:latin typeface="Aptos Display" panose="020B0004020202020204" pitchFamily="34" charset="0"/>
                        </a:rPr>
                        <a:t>bien-être, troubles, maladies, </a:t>
                      </a:r>
                      <a:r>
                        <a:rPr lang="fr-CA" sz="2000" b="0" dirty="0" err="1">
                          <a:solidFill>
                            <a:schemeClr val="bg1"/>
                          </a:solidFill>
                          <a:latin typeface="Aptos Display" panose="020B0004020202020204" pitchFamily="34" charset="0"/>
                        </a:rPr>
                        <a:t>health</a:t>
                      </a:r>
                      <a:endParaRPr lang="fr-CA" sz="2000" b="0" dirty="0">
                        <a:solidFill>
                          <a:schemeClr val="bg1"/>
                        </a:solidFill>
                        <a:latin typeface="Aptos Display" panose="020B0004020202020204" pitchFamily="34" charset="0"/>
                      </a:endParaRPr>
                    </a:p>
                  </a:txBody>
                  <a:tcPr marL="63063" marR="63063" marT="31531" marB="3153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93730733"/>
                  </a:ext>
                </a:extLst>
              </a:tr>
              <a:tr h="726807">
                <a:tc>
                  <a:txBody>
                    <a:bodyPr/>
                    <a:lstStyle/>
                    <a:p>
                      <a:r>
                        <a:rPr lang="fr-CA" sz="2000" b="1" dirty="0">
                          <a:solidFill>
                            <a:schemeClr val="bg1"/>
                          </a:solidFill>
                          <a:latin typeface="Aptos Display" panose="020B0004020202020204" pitchFamily="34" charset="0"/>
                        </a:rPr>
                        <a:t>SOUS-SUJET #3</a:t>
                      </a:r>
                    </a:p>
                  </a:txBody>
                  <a:tcPr marL="63063" marR="63063" marT="31531" marB="3153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fr-CA" sz="2000" b="0" dirty="0">
                          <a:solidFill>
                            <a:schemeClr val="bg1"/>
                          </a:solidFill>
                          <a:latin typeface="Aptos Display" panose="020B0004020202020204" pitchFamily="34" charset="0"/>
                        </a:rPr>
                        <a:t>Enfants</a:t>
                      </a:r>
                    </a:p>
                  </a:txBody>
                  <a:tcPr marL="63063" marR="63063" marT="31531" marB="3153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2000" b="0" dirty="0">
                          <a:solidFill>
                            <a:schemeClr val="bg1"/>
                          </a:solidFill>
                          <a:latin typeface="Aptos Display" panose="020B0004020202020204" pitchFamily="34" charset="0"/>
                        </a:rPr>
                        <a:t>bébé, nourrisson, préscolaire, </a:t>
                      </a:r>
                      <a:r>
                        <a:rPr lang="fr-CA" sz="2000" b="0" dirty="0" err="1">
                          <a:solidFill>
                            <a:schemeClr val="bg1"/>
                          </a:solidFill>
                          <a:latin typeface="Aptos Display" panose="020B0004020202020204" pitchFamily="34" charset="0"/>
                        </a:rPr>
                        <a:t>childhood</a:t>
                      </a:r>
                      <a:r>
                        <a:rPr lang="fr-CA" sz="2000" b="0" dirty="0">
                          <a:solidFill>
                            <a:schemeClr val="bg1"/>
                          </a:solidFill>
                          <a:latin typeface="Aptos Display" panose="020B0004020202020204" pitchFamily="34" charset="0"/>
                        </a:rPr>
                        <a:t>, </a:t>
                      </a:r>
                      <a:r>
                        <a:rPr lang="fr-CA" sz="2000" b="0" dirty="0" err="1">
                          <a:solidFill>
                            <a:schemeClr val="bg1"/>
                          </a:solidFill>
                          <a:latin typeface="Aptos Display" panose="020B0004020202020204" pitchFamily="34" charset="0"/>
                        </a:rPr>
                        <a:t>children</a:t>
                      </a:r>
                      <a:endParaRPr lang="fr-CA" sz="2000" b="0" dirty="0">
                        <a:solidFill>
                          <a:schemeClr val="bg1"/>
                        </a:solidFill>
                        <a:latin typeface="Aptos Display" panose="020B0004020202020204" pitchFamily="34" charset="0"/>
                      </a:endParaRPr>
                    </a:p>
                  </a:txBody>
                  <a:tcPr marL="63063" marR="63063" marT="31531" marB="3153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18462384"/>
                  </a:ext>
                </a:extLst>
              </a:tr>
            </a:tbl>
          </a:graphicData>
        </a:graphic>
      </p:graphicFrame>
      <p:sp>
        <p:nvSpPr>
          <p:cNvPr id="5" name="Rectangle 4">
            <a:extLst>
              <a:ext uri="{FF2B5EF4-FFF2-40B4-BE49-F238E27FC236}">
                <a16:creationId xmlns:a16="http://schemas.microsoft.com/office/drawing/2014/main" id="{B411B6BE-21B9-2B2B-01BF-AE1D017EF9AD}"/>
              </a:ext>
            </a:extLst>
          </p:cNvPr>
          <p:cNvSpPr/>
          <p:nvPr>
            <p:custDataLst>
              <p:tags r:id="rId4"/>
            </p:custDataLst>
          </p:nvPr>
        </p:nvSpPr>
        <p:spPr>
          <a:xfrm>
            <a:off x="69850" y="88708"/>
            <a:ext cx="12052300" cy="6671321"/>
          </a:xfrm>
          <a:prstGeom prst="rect">
            <a:avLst/>
          </a:prstGeom>
          <a:noFill/>
          <a:ln w="190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7" name="ZoneTexte 6">
            <a:extLst>
              <a:ext uri="{FF2B5EF4-FFF2-40B4-BE49-F238E27FC236}">
                <a16:creationId xmlns:a16="http://schemas.microsoft.com/office/drawing/2014/main" id="{AF4393D2-E6E3-6494-A750-A0A2E0BD55C4}"/>
              </a:ext>
            </a:extLst>
          </p:cNvPr>
          <p:cNvSpPr txBox="1"/>
          <p:nvPr>
            <p:custDataLst>
              <p:tags r:id="rId5"/>
            </p:custDataLst>
          </p:nvPr>
        </p:nvSpPr>
        <p:spPr>
          <a:xfrm>
            <a:off x="279891" y="490337"/>
            <a:ext cx="5531281" cy="523220"/>
          </a:xfrm>
          <a:prstGeom prst="rect">
            <a:avLst/>
          </a:prstGeom>
          <a:noFill/>
          <a:ln>
            <a:noFill/>
          </a:ln>
        </p:spPr>
        <p:txBody>
          <a:bodyPr wrap="square">
            <a:spAutoFit/>
          </a:bodyPr>
          <a:lstStyle/>
          <a:p>
            <a:r>
              <a:rPr lang="fr-CA" sz="2800" dirty="0">
                <a:solidFill>
                  <a:schemeClr val="bg1"/>
                </a:solidFill>
                <a:latin typeface="Aptos SemiBold" panose="020B0004020202020204" pitchFamily="34" charset="0"/>
              </a:rPr>
              <a:t>IDENTIFIER DES MOTS-CLÉS</a:t>
            </a:r>
          </a:p>
        </p:txBody>
      </p:sp>
    </p:spTree>
    <p:extLst>
      <p:ext uri="{BB962C8B-B14F-4D97-AF65-F5344CB8AC3E}">
        <p14:creationId xmlns:p14="http://schemas.microsoft.com/office/powerpoint/2010/main" val="3424183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vec flèche vers la gauche 6"/>
          <p:cNvSpPr/>
          <p:nvPr>
            <p:custDataLst>
              <p:tags r:id="rId1"/>
            </p:custDataLst>
          </p:nvPr>
        </p:nvSpPr>
        <p:spPr>
          <a:xfrm>
            <a:off x="5950374" y="3446032"/>
            <a:ext cx="6171225" cy="1309745"/>
          </a:xfrm>
          <a:prstGeom prst="leftArrowCallout">
            <a:avLst>
              <a:gd name="adj1" fmla="val 5896"/>
              <a:gd name="adj2" fmla="val 10274"/>
              <a:gd name="adj3" fmla="val 7488"/>
              <a:gd name="adj4" fmla="val 9063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fr-CA" sz="2000" b="1" i="0">
                <a:solidFill>
                  <a:schemeClr val="bg1"/>
                </a:solidFill>
                <a:effectLst/>
                <a:latin typeface="Aptos ExtraBold" panose="020B0004020202020204" pitchFamily="34" charset="0"/>
              </a:rPr>
              <a:t>Plus de 90 % </a:t>
            </a:r>
            <a:endParaRPr lang="fr-CA" sz="2000" b="1">
              <a:solidFill>
                <a:schemeClr val="bg1"/>
              </a:solidFill>
              <a:latin typeface="Aptos SemiBold" panose="020B0004020202020204" pitchFamily="34" charset="0"/>
            </a:endParaRPr>
          </a:p>
          <a:p>
            <a:pPr>
              <a:defRPr/>
            </a:pPr>
            <a:r>
              <a:rPr lang="fr-CA" sz="2000" i="0">
                <a:solidFill>
                  <a:schemeClr val="bg1"/>
                </a:solidFill>
                <a:effectLst/>
                <a:latin typeface="Aptos Display" panose="020B0004020202020204" pitchFamily="34" charset="0"/>
              </a:rPr>
              <a:t>Web caché (et payant) : bases de données protégées par mot de passe, contenus universitaires, archives et autres ressources non accessibles librement. </a:t>
            </a:r>
            <a:endParaRPr lang="fr-CA" sz="2000">
              <a:solidFill>
                <a:schemeClr val="bg1"/>
              </a:solidFill>
              <a:latin typeface="Aptos Display" panose="020B000402020202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8352CAAA-2C6C-4675-A4F8-DD4AAC5B0320}"/>
              </a:ext>
            </a:extLst>
          </p:cNvPr>
          <p:cNvSpPr txBox="1">
            <a:spLocks/>
          </p:cNvSpPr>
          <p:nvPr>
            <p:custDataLst>
              <p:tags r:id="rId2"/>
            </p:custDataLst>
          </p:nvPr>
        </p:nvSpPr>
        <p:spPr bwMode="auto">
          <a:xfrm>
            <a:off x="2021344" y="94975"/>
            <a:ext cx="7114029"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ctr" eaLnBrk="1" hangingPunct="1">
              <a:spcBef>
                <a:spcPct val="0"/>
              </a:spcBef>
              <a:buFontTx/>
              <a:buNone/>
            </a:pPr>
            <a:r>
              <a:rPr lang="fr-CA" altLang="fr-FR" sz="4000" b="1">
                <a:solidFill>
                  <a:schemeClr val="bg1"/>
                </a:solidFill>
                <a:latin typeface="Aptos SemiBold" panose="020B0004020202020204" pitchFamily="34" charset="0"/>
              </a:rPr>
              <a:t>Le web… on y trouve tout?</a:t>
            </a:r>
            <a:endParaRPr lang="fr-FR" altLang="fr-FR" sz="4000" b="1">
              <a:solidFill>
                <a:schemeClr val="bg1"/>
              </a:solidFill>
              <a:latin typeface="Aptos SemiBold" panose="020B0004020202020204" pitchFamily="34" charset="0"/>
            </a:endParaRPr>
          </a:p>
        </p:txBody>
      </p:sp>
      <p:sp>
        <p:nvSpPr>
          <p:cNvPr id="2" name="Rectangle 1">
            <a:extLst>
              <a:ext uri="{FF2B5EF4-FFF2-40B4-BE49-F238E27FC236}">
                <a16:creationId xmlns:a16="http://schemas.microsoft.com/office/drawing/2014/main" id="{096215A6-2F1C-7DF5-90B7-9E41E80DDEFF}"/>
              </a:ext>
            </a:extLst>
          </p:cNvPr>
          <p:cNvSpPr/>
          <p:nvPr>
            <p:custDataLst>
              <p:tags r:id="rId3"/>
            </p:custDataLst>
          </p:nvPr>
        </p:nvSpPr>
        <p:spPr>
          <a:xfrm>
            <a:off x="721103" y="1141888"/>
            <a:ext cx="6243484" cy="119404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solidFill>
                <a:schemeClr val="bg1"/>
              </a:solidFill>
              <a:latin typeface="Aptos SemiBold" panose="020B0004020202020204" pitchFamily="34" charset="0"/>
            </a:endParaRPr>
          </a:p>
        </p:txBody>
      </p:sp>
      <p:sp>
        <p:nvSpPr>
          <p:cNvPr id="9" name="Rectangle avec flèche vers la gauche 6">
            <a:extLst>
              <a:ext uri="{FF2B5EF4-FFF2-40B4-BE49-F238E27FC236}">
                <a16:creationId xmlns:a16="http://schemas.microsoft.com/office/drawing/2014/main" id="{04A08263-D188-49AC-8902-6F698E6BB643}"/>
              </a:ext>
            </a:extLst>
          </p:cNvPr>
          <p:cNvSpPr/>
          <p:nvPr>
            <p:custDataLst>
              <p:tags r:id="rId4"/>
            </p:custDataLst>
          </p:nvPr>
        </p:nvSpPr>
        <p:spPr>
          <a:xfrm>
            <a:off x="5950375" y="1681061"/>
            <a:ext cx="6118470" cy="1309745"/>
          </a:xfrm>
          <a:prstGeom prst="leftArrowCallout">
            <a:avLst>
              <a:gd name="adj1" fmla="val 5896"/>
              <a:gd name="adj2" fmla="val 10274"/>
              <a:gd name="adj3" fmla="val 7488"/>
              <a:gd name="adj4" fmla="val 9063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fr-CA" sz="2000" b="1">
                <a:solidFill>
                  <a:schemeClr val="bg1"/>
                </a:solidFill>
                <a:latin typeface="Aptos ExtraBold" panose="020B0004020202020204" pitchFamily="34" charset="0"/>
                <a:cs typeface="Calibri" panose="020F0502020204030204" pitchFamily="34" charset="0"/>
              </a:rPr>
              <a:t>4 à 6 %</a:t>
            </a:r>
          </a:p>
          <a:p>
            <a:pPr>
              <a:defRPr/>
            </a:pPr>
            <a:r>
              <a:rPr lang="fr-CA" sz="2000">
                <a:solidFill>
                  <a:schemeClr val="bg1"/>
                </a:solidFill>
                <a:latin typeface="Aptos Display" panose="020B0004020202020204" pitchFamily="34" charset="0"/>
                <a:cs typeface="Calibri" panose="020F0502020204030204" pitchFamily="34" charset="0"/>
              </a:rPr>
              <a:t>Web visible, </a:t>
            </a:r>
            <a:r>
              <a:rPr lang="fr-CA" sz="2000"/>
              <a:t>indexé par les moteurs de recherche</a:t>
            </a:r>
            <a:r>
              <a:rPr lang="fr-CA" sz="2000">
                <a:solidFill>
                  <a:schemeClr val="bg1"/>
                </a:solidFill>
                <a:latin typeface="Aptos Display" panose="020B0004020202020204" pitchFamily="34" charset="0"/>
                <a:cs typeface="Calibri" panose="020F0502020204030204" pitchFamily="34" charset="0"/>
              </a:rPr>
              <a:t> : réseaux sociaux, outils d’intelligences artificielles, sites d’actualités, blogues.</a:t>
            </a:r>
          </a:p>
        </p:txBody>
      </p:sp>
      <p:sp>
        <p:nvSpPr>
          <p:cNvPr id="4" name="ZoneTexte 3">
            <a:extLst>
              <a:ext uri="{FF2B5EF4-FFF2-40B4-BE49-F238E27FC236}">
                <a16:creationId xmlns:a16="http://schemas.microsoft.com/office/drawing/2014/main" id="{4CFD5671-4D16-5CD3-4105-1C7563E50C4E}"/>
              </a:ext>
            </a:extLst>
          </p:cNvPr>
          <p:cNvSpPr txBox="1"/>
          <p:nvPr>
            <p:custDataLst>
              <p:tags r:id="rId5"/>
            </p:custDataLst>
          </p:nvPr>
        </p:nvSpPr>
        <p:spPr>
          <a:xfrm>
            <a:off x="9489057" y="27708"/>
            <a:ext cx="2632542" cy="1231106"/>
          </a:xfrm>
          <a:prstGeom prst="rect">
            <a:avLst/>
          </a:prstGeom>
          <a:solidFill>
            <a:schemeClr val="bg1"/>
          </a:solidFill>
          <a:ln w="12700">
            <a:solidFill>
              <a:schemeClr val="bg1"/>
            </a:solidFill>
          </a:ln>
        </p:spPr>
        <p:txBody>
          <a:bodyPr wrap="square" numCol="1">
            <a:spAutoFit/>
          </a:bodyPr>
          <a:lstStyle/>
          <a:p>
            <a:pPr indent="-342900">
              <a:buFont typeface="+mj-lt"/>
              <a:buAutoNum type="arabicPeriod"/>
            </a:pPr>
            <a:r>
              <a:rPr lang="fr-CA" sz="1200">
                <a:latin typeface="Aptos Display" panose="020B0004020202020204" pitchFamily="34" charset="0"/>
              </a:rPr>
              <a:t>DÉFINIR LE SUJET </a:t>
            </a:r>
          </a:p>
          <a:p>
            <a:pPr indent="-342900">
              <a:buFont typeface="+mj-lt"/>
              <a:buAutoNum type="arabicPeriod"/>
            </a:pPr>
            <a:r>
              <a:rPr lang="fr-CA" sz="1200">
                <a:latin typeface="Aptos Display" panose="020B0004020202020204" pitchFamily="34" charset="0"/>
              </a:rPr>
              <a:t>IDENTIFIER DES MOTS-CLÉS</a:t>
            </a:r>
          </a:p>
          <a:p>
            <a:pPr indent="-342900">
              <a:buFont typeface="+mj-lt"/>
              <a:buAutoNum type="arabicPeriod"/>
            </a:pPr>
            <a:r>
              <a:rPr lang="fr-CA" sz="1400">
                <a:solidFill>
                  <a:srgbClr val="FE06CF"/>
                </a:solidFill>
                <a:latin typeface="Aptos ExtraBold" panose="020B0004020202020204" pitchFamily="34" charset="0"/>
              </a:rPr>
              <a:t>CHOISIR LES SOURCES </a:t>
            </a:r>
            <a:endParaRPr lang="fr-CA" sz="1050">
              <a:latin typeface="Aptos ExtraBold" panose="020B0004020202020204" pitchFamily="34" charset="0"/>
            </a:endParaRPr>
          </a:p>
          <a:p>
            <a:pPr indent="-342900">
              <a:buFont typeface="+mj-lt"/>
              <a:buAutoNum type="arabicPeriod"/>
            </a:pPr>
            <a:r>
              <a:rPr lang="fr-CA" sz="1200">
                <a:latin typeface="Aptos Display" panose="020B0004020202020204" pitchFamily="34" charset="0"/>
              </a:rPr>
              <a:t>EFFECTUER LA RECHERCHE </a:t>
            </a:r>
          </a:p>
          <a:p>
            <a:pPr indent="-342900">
              <a:buFont typeface="+mj-lt"/>
              <a:buAutoNum type="arabicPeriod"/>
            </a:pPr>
            <a:r>
              <a:rPr lang="fr-CA" sz="1200">
                <a:latin typeface="Aptos Display" panose="020B0004020202020204" pitchFamily="34" charset="0"/>
              </a:rPr>
              <a:t>ÉVALUER LES SOURCES </a:t>
            </a:r>
          </a:p>
          <a:p>
            <a:pPr indent="-342900">
              <a:buFont typeface="+mj-lt"/>
              <a:buAutoNum type="arabicPeriod"/>
            </a:pPr>
            <a:r>
              <a:rPr lang="fr-CA" sz="1200">
                <a:latin typeface="Aptos Display" panose="020B0004020202020204" pitchFamily="34" charset="0"/>
              </a:rPr>
              <a:t>CITER </a:t>
            </a:r>
          </a:p>
        </p:txBody>
      </p:sp>
      <p:pic>
        <p:nvPicPr>
          <p:cNvPr id="3074" name="Picture 2">
            <a:extLst>
              <a:ext uri="{FF2B5EF4-FFF2-40B4-BE49-F238E27FC236}">
                <a16:creationId xmlns:a16="http://schemas.microsoft.com/office/drawing/2014/main" id="{E9207567-ADEA-557B-6CD2-A42188C79951}"/>
              </a:ext>
            </a:extLst>
          </p:cNvPr>
          <p:cNvPicPr>
            <a:picLocks noChangeAspect="1" noChangeArrowheads="1"/>
          </p:cNvPicPr>
          <p:nvPr>
            <p:custDataLst>
              <p:tags r:id="rId6"/>
            </p:custDataLst>
          </p:nvPr>
        </p:nvPicPr>
        <p:blipFill>
          <a:blip r:embed="rId11">
            <a:extLst>
              <a:ext uri="{28A0092B-C50C-407E-A947-70E740481C1C}">
                <a14:useLocalDpi xmlns:a14="http://schemas.microsoft.com/office/drawing/2010/main" val="0"/>
              </a:ext>
            </a:extLst>
          </a:blip>
          <a:srcRect/>
          <a:stretch>
            <a:fillRect/>
          </a:stretch>
        </p:blipFill>
        <p:spPr bwMode="auto">
          <a:xfrm>
            <a:off x="265751" y="1085338"/>
            <a:ext cx="5507781" cy="5507781"/>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41209974-46D9-4CFF-EAFA-F94218899799}"/>
              </a:ext>
            </a:extLst>
          </p:cNvPr>
          <p:cNvSpPr txBox="1"/>
          <p:nvPr>
            <p:custDataLst>
              <p:tags r:id="rId7"/>
            </p:custDataLst>
          </p:nvPr>
        </p:nvSpPr>
        <p:spPr>
          <a:xfrm>
            <a:off x="-17891" y="6520749"/>
            <a:ext cx="12192000" cy="276999"/>
          </a:xfrm>
          <a:prstGeom prst="rect">
            <a:avLst/>
          </a:prstGeom>
          <a:noFill/>
        </p:spPr>
        <p:txBody>
          <a:bodyPr wrap="square">
            <a:spAutoFit/>
          </a:bodyPr>
          <a:lstStyle/>
          <a:p>
            <a:r>
              <a:rPr lang="en-US" sz="1200">
                <a:solidFill>
                  <a:schemeClr val="bg1"/>
                </a:solidFill>
                <a:effectLst/>
              </a:rPr>
              <a:t>Greengard, Samuel. (2025). Deep web | Definition, Search Engines, &amp; Difference from Dark Web |. In </a:t>
            </a:r>
            <a:r>
              <a:rPr lang="en-US" sz="1200" i="1">
                <a:solidFill>
                  <a:schemeClr val="bg1"/>
                </a:solidFill>
                <a:effectLst/>
              </a:rPr>
              <a:t>Britannica</a:t>
            </a:r>
            <a:r>
              <a:rPr lang="en-US" sz="1200">
                <a:solidFill>
                  <a:schemeClr val="bg1"/>
                </a:solidFill>
                <a:effectLst/>
              </a:rPr>
              <a:t>. </a:t>
            </a:r>
            <a:r>
              <a:rPr lang="en-US" sz="1200">
                <a:solidFill>
                  <a:schemeClr val="bg1"/>
                </a:solidFill>
                <a:effectLst/>
                <a:hlinkClick r:id="rId12">
                  <a:extLst>
                    <a:ext uri="{A12FA001-AC4F-418D-AE19-62706E023703}">
                      <ahyp:hlinkClr xmlns:ahyp="http://schemas.microsoft.com/office/drawing/2018/hyperlinkcolor" val="tx"/>
                    </a:ext>
                  </a:extLst>
                </a:hlinkClick>
              </a:rPr>
              <a:t>https://www.britannica.com/technology/deep-web</a:t>
            </a:r>
            <a:endParaRPr lang="en-US" sz="1200">
              <a:solidFill>
                <a:schemeClr val="bg1"/>
              </a:solidFill>
              <a:effectLst/>
            </a:endParaRPr>
          </a:p>
        </p:txBody>
      </p:sp>
      <p:sp>
        <p:nvSpPr>
          <p:cNvPr id="6" name="Rectangle avec flèche vers la gauche 6">
            <a:extLst>
              <a:ext uri="{FF2B5EF4-FFF2-40B4-BE49-F238E27FC236}">
                <a16:creationId xmlns:a16="http://schemas.microsoft.com/office/drawing/2014/main" id="{0AB52ED6-45E1-03EB-1149-AC8165319BDF}"/>
              </a:ext>
            </a:extLst>
          </p:cNvPr>
          <p:cNvSpPr/>
          <p:nvPr>
            <p:custDataLst>
              <p:tags r:id="rId8"/>
            </p:custDataLst>
          </p:nvPr>
        </p:nvSpPr>
        <p:spPr>
          <a:xfrm>
            <a:off x="5950375" y="5335862"/>
            <a:ext cx="6118470" cy="1022561"/>
          </a:xfrm>
          <a:prstGeom prst="leftArrowCallout">
            <a:avLst>
              <a:gd name="adj1" fmla="val 5896"/>
              <a:gd name="adj2" fmla="val 10274"/>
              <a:gd name="adj3" fmla="val 7488"/>
              <a:gd name="adj4" fmla="val 9063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fr-CA" sz="2000" b="1" i="0">
                <a:solidFill>
                  <a:schemeClr val="bg1"/>
                </a:solidFill>
                <a:effectLst/>
                <a:latin typeface="Aptos ExtraBold" panose="020B0004020202020204" pitchFamily="34" charset="0"/>
              </a:rPr>
              <a:t>Moins de 1 % </a:t>
            </a:r>
            <a:endParaRPr lang="fr-CA" sz="2000" b="1">
              <a:solidFill>
                <a:schemeClr val="bg1"/>
              </a:solidFill>
              <a:latin typeface="Aptos SemiBold" panose="020B0004020202020204" pitchFamily="34" charset="0"/>
            </a:endParaRPr>
          </a:p>
          <a:p>
            <a:pPr>
              <a:defRPr/>
            </a:pPr>
            <a:r>
              <a:rPr lang="fr-CA" sz="2000"/>
              <a:t>Réseau crypté et anonyme : forums, marchés noirs et activités illicites. Tout n’est pas illégal. </a:t>
            </a:r>
            <a:endParaRPr lang="fr-CA" sz="2000">
              <a:solidFill>
                <a:schemeClr val="bg1"/>
              </a:solidFill>
              <a:latin typeface="Aptos Display" panose="020B0004020202020204" pitchFamily="34" charset="0"/>
              <a:cs typeface="Calibri" panose="020F0502020204030204" pitchFamily="34" charset="0"/>
            </a:endParaRPr>
          </a:p>
        </p:txBody>
      </p:sp>
    </p:spTree>
    <p:extLst>
      <p:ext uri="{BB962C8B-B14F-4D97-AF65-F5344CB8AC3E}">
        <p14:creationId xmlns:p14="http://schemas.microsoft.com/office/powerpoint/2010/main" val="1740593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3374169-CBA7-9F89-B6A3-642F3D01FB49}"/>
              </a:ext>
            </a:extLst>
          </p:cNvPr>
          <p:cNvSpPr txBox="1"/>
          <p:nvPr>
            <p:custDataLst>
              <p:tags r:id="rId1"/>
            </p:custDataLst>
          </p:nvPr>
        </p:nvSpPr>
        <p:spPr>
          <a:xfrm>
            <a:off x="7093789" y="0"/>
            <a:ext cx="5098211" cy="677108"/>
          </a:xfrm>
          <a:prstGeom prst="rect">
            <a:avLst/>
          </a:prstGeom>
          <a:solidFill>
            <a:schemeClr val="bg1"/>
          </a:solidFill>
          <a:ln w="12700">
            <a:solidFill>
              <a:schemeClr val="bg1"/>
            </a:solidFill>
          </a:ln>
        </p:spPr>
        <p:txBody>
          <a:bodyPr wrap="square" numCol="2">
            <a:spAutoFit/>
          </a:bodyPr>
          <a:lstStyle/>
          <a:p>
            <a:pPr indent="-342900">
              <a:buFont typeface="+mj-lt"/>
              <a:buAutoNum type="arabicPeriod"/>
            </a:pPr>
            <a:r>
              <a:rPr lang="fr-CA" sz="1200">
                <a:latin typeface="Aptos Display" panose="020B0004020202020204" pitchFamily="34" charset="0"/>
              </a:rPr>
              <a:t>DÉFINIR LE SUJET </a:t>
            </a:r>
          </a:p>
          <a:p>
            <a:pPr indent="-342900">
              <a:buFont typeface="+mj-lt"/>
              <a:buAutoNum type="arabicPeriod"/>
            </a:pPr>
            <a:r>
              <a:rPr lang="fr-CA" sz="1200">
                <a:latin typeface="Aptos Display" panose="020B0004020202020204" pitchFamily="34" charset="0"/>
              </a:rPr>
              <a:t>IDENTIFIER DES MOTS-CLÉS</a:t>
            </a:r>
          </a:p>
          <a:p>
            <a:pPr indent="-342900">
              <a:buFont typeface="+mj-lt"/>
              <a:buAutoNum type="arabicPeriod"/>
            </a:pPr>
            <a:r>
              <a:rPr lang="fr-CA" sz="1400">
                <a:solidFill>
                  <a:srgbClr val="FE06CF"/>
                </a:solidFill>
                <a:latin typeface="Aptos ExtraBold" panose="020B0004020202020204" pitchFamily="34" charset="0"/>
              </a:rPr>
              <a:t>CHOISIR LES SOURCES </a:t>
            </a:r>
            <a:endParaRPr lang="fr-CA" sz="1050">
              <a:latin typeface="Aptos ExtraBold" panose="020B0004020202020204" pitchFamily="34" charset="0"/>
            </a:endParaRPr>
          </a:p>
          <a:p>
            <a:pPr indent="-342900">
              <a:buFont typeface="+mj-lt"/>
              <a:buAutoNum type="arabicPeriod"/>
            </a:pPr>
            <a:r>
              <a:rPr lang="fr-CA" sz="1200">
                <a:latin typeface="Aptos Display" panose="020B0004020202020204" pitchFamily="34" charset="0"/>
              </a:rPr>
              <a:t>EFFECTUER LA RECHERCHE </a:t>
            </a:r>
          </a:p>
          <a:p>
            <a:pPr indent="-342900">
              <a:buFont typeface="+mj-lt"/>
              <a:buAutoNum type="arabicPeriod"/>
            </a:pPr>
            <a:r>
              <a:rPr lang="fr-CA" sz="1200">
                <a:latin typeface="Aptos Display" panose="020B0004020202020204" pitchFamily="34" charset="0"/>
              </a:rPr>
              <a:t>ÉVALUER LES SOURCES </a:t>
            </a:r>
          </a:p>
          <a:p>
            <a:pPr indent="-342900">
              <a:buFont typeface="+mj-lt"/>
              <a:buAutoNum type="arabicPeriod"/>
            </a:pPr>
            <a:r>
              <a:rPr lang="fr-CA" sz="1200">
                <a:latin typeface="Aptos Display" panose="020B0004020202020204" pitchFamily="34" charset="0"/>
              </a:rPr>
              <a:t>CITER</a:t>
            </a:r>
          </a:p>
        </p:txBody>
      </p:sp>
      <p:pic>
        <p:nvPicPr>
          <p:cNvPr id="7" name="Image 6" descr="Une image contenant texte, capture d’écran, Police&#10;&#10;Description générée automatiquement">
            <a:extLst>
              <a:ext uri="{FF2B5EF4-FFF2-40B4-BE49-F238E27FC236}">
                <a16:creationId xmlns:a16="http://schemas.microsoft.com/office/drawing/2014/main" id="{BB6D09D4-B73A-B768-C067-488CC77FDAA8}"/>
              </a:ext>
            </a:extLst>
          </p:cNvPr>
          <p:cNvPicPr>
            <a:picLocks noChangeAspect="1"/>
          </p:cNvPicPr>
          <p:nvPr>
            <p:custDataLst>
              <p:tags r:id="rId2"/>
            </p:custDataLst>
          </p:nvPr>
        </p:nvPicPr>
        <p:blipFill rotWithShape="1">
          <a:blip r:embed="rId5"/>
          <a:srcRect t="15398"/>
          <a:stretch/>
        </p:blipFill>
        <p:spPr>
          <a:xfrm>
            <a:off x="9525" y="1065509"/>
            <a:ext cx="12192001" cy="5802016"/>
          </a:xfrm>
          <a:prstGeom prst="rect">
            <a:avLst/>
          </a:prstGeom>
        </p:spPr>
      </p:pic>
    </p:spTree>
    <p:extLst>
      <p:ext uri="{BB962C8B-B14F-4D97-AF65-F5344CB8AC3E}">
        <p14:creationId xmlns:p14="http://schemas.microsoft.com/office/powerpoint/2010/main" val="39269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DC4E1-4711-7C58-9069-4131AD9C3635}"/>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4D06C748-D497-465D-74AB-1C9A0E9F3458}"/>
              </a:ext>
            </a:extLst>
          </p:cNvPr>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Book Antiqua" panose="02040602050305030304" pitchFamily="18" charset="0"/>
              </a:rPr>
              <a:pPr eaLnBrk="1" hangingPunct="1">
                <a:spcBef>
                  <a:spcPct val="0"/>
                </a:spcBef>
                <a:buFontTx/>
                <a:buNone/>
              </a:pPr>
              <a:t>23</a:t>
            </a:fld>
            <a:endParaRPr lang="fr-CA" altLang="fr-FR" sz="1200">
              <a:solidFill>
                <a:srgbClr val="898989"/>
              </a:solidFill>
              <a:latin typeface="Book Antiqua" panose="02040602050305030304" pitchFamily="18" charset="0"/>
            </a:endParaRPr>
          </a:p>
        </p:txBody>
      </p:sp>
      <p:sp>
        <p:nvSpPr>
          <p:cNvPr id="5" name="ZoneTexte 4">
            <a:extLst>
              <a:ext uri="{FF2B5EF4-FFF2-40B4-BE49-F238E27FC236}">
                <a16:creationId xmlns:a16="http://schemas.microsoft.com/office/drawing/2014/main" id="{D9279083-96EB-A3B9-5033-0C9F1E0E8805}"/>
              </a:ext>
            </a:extLst>
          </p:cNvPr>
          <p:cNvSpPr txBox="1"/>
          <p:nvPr>
            <p:custDataLst>
              <p:tags r:id="rId2"/>
            </p:custDataLst>
          </p:nvPr>
        </p:nvSpPr>
        <p:spPr>
          <a:xfrm>
            <a:off x="146552" y="997987"/>
            <a:ext cx="11942403" cy="5632311"/>
          </a:xfrm>
          <a:prstGeom prst="rect">
            <a:avLst/>
          </a:prstGeom>
          <a:noFill/>
          <a:ln>
            <a:solidFill>
              <a:schemeClr val="bg1"/>
            </a:solidFill>
          </a:ln>
        </p:spPr>
        <p:txBody>
          <a:bodyPr wrap="square" numCol="1">
            <a:spAutoFit/>
          </a:bodyPr>
          <a:lstStyle/>
          <a:p>
            <a:pPr>
              <a:spcBef>
                <a:spcPts val="600"/>
              </a:spcBef>
            </a:pPr>
            <a:r>
              <a:rPr lang="fr-CA" sz="2000" dirty="0">
                <a:solidFill>
                  <a:schemeClr val="bg1"/>
                </a:solidFill>
                <a:highlight>
                  <a:srgbClr val="000080"/>
                </a:highlight>
                <a:latin typeface="Aptos Display" panose="020B0004020202020204" pitchFamily="34" charset="0"/>
              </a:rPr>
              <a:t>***PROMPT 3 À DONNER À L’IA***</a:t>
            </a:r>
          </a:p>
          <a:p>
            <a:pPr>
              <a:spcBef>
                <a:spcPts val="600"/>
              </a:spcBef>
            </a:pPr>
            <a:endParaRPr lang="fr-CA" sz="2000" dirty="0">
              <a:solidFill>
                <a:schemeClr val="bg1"/>
              </a:solidFill>
              <a:highlight>
                <a:srgbClr val="000080"/>
              </a:highlight>
              <a:latin typeface="Aptos Display" panose="020B0004020202020204" pitchFamily="34" charset="0"/>
            </a:endParaRPr>
          </a:p>
          <a:p>
            <a:pPr>
              <a:spcBef>
                <a:spcPts val="600"/>
              </a:spcBef>
            </a:pPr>
            <a:r>
              <a:rPr lang="fr-CA" sz="2000" dirty="0">
                <a:solidFill>
                  <a:schemeClr val="bg1"/>
                </a:solidFill>
                <a:latin typeface="Aptos Display" panose="020B0004020202020204" pitchFamily="34" charset="0"/>
              </a:rPr>
              <a:t>Continue à agir comme un tuteur.</a:t>
            </a:r>
          </a:p>
          <a:p>
            <a:pPr>
              <a:spcBef>
                <a:spcPts val="600"/>
              </a:spcBef>
            </a:pPr>
            <a:r>
              <a:rPr lang="fr-CA" sz="2000" dirty="0">
                <a:solidFill>
                  <a:schemeClr val="bg1"/>
                </a:solidFill>
                <a:latin typeface="Aptos Display" panose="020B0004020202020204" pitchFamily="34" charset="0"/>
              </a:rPr>
              <a:t>ÉTAPE 1 : Teste ma compréhension réelle du vocabulaire retenu en me posant 2 questions, demande-moi ce que je souhaite plus concrètement chercher. Attends ma réponse avant de passer à la suivante. </a:t>
            </a:r>
          </a:p>
          <a:p>
            <a:pPr>
              <a:spcBef>
                <a:spcPts val="600"/>
              </a:spcBef>
            </a:pPr>
            <a:r>
              <a:rPr lang="fr-CA" sz="2000" dirty="0">
                <a:solidFill>
                  <a:schemeClr val="bg1"/>
                </a:solidFill>
                <a:latin typeface="Aptos Display" panose="020B0004020202020204" pitchFamily="34" charset="0"/>
              </a:rPr>
              <a:t>ÉTAPE 2 : Ensuite, aide-moi à créer une requête pour Google avec au minimum deux concepts. Utilise au moins deux mots par concept.</a:t>
            </a:r>
          </a:p>
          <a:p>
            <a:pPr>
              <a:spcBef>
                <a:spcPts val="600"/>
              </a:spcBef>
            </a:pPr>
            <a:r>
              <a:rPr lang="fr-CA" sz="2000" dirty="0">
                <a:solidFill>
                  <a:schemeClr val="bg1"/>
                </a:solidFill>
                <a:latin typeface="Aptos Display" panose="020B0004020202020204" pitchFamily="34" charset="0"/>
              </a:rPr>
              <a:t>ÉTAPE 3 : Demande-moi de tester la requête et de t’indiquer le nombre total de résultats et le nombre de résultats de moins de 5 ans. La cible idéale : entre 1 000 et 100 000 résultats totaux, et plus de 100 résultats récents. Si je suis hors cible, interroge-moi sur ce qui pourrait améliorer la requête et limiter le nombre de résultats, peut-être en ajoutant ou éliminant des filtres ou en ajoutant ou éliminant des synonymes ou des traductions.</a:t>
            </a:r>
          </a:p>
          <a:p>
            <a:pPr>
              <a:spcBef>
                <a:spcPts val="600"/>
              </a:spcBef>
            </a:pPr>
            <a:r>
              <a:rPr lang="fr-CA" sz="2000" dirty="0">
                <a:solidFill>
                  <a:schemeClr val="bg1"/>
                </a:solidFill>
                <a:latin typeface="Aptos Display" panose="020B0004020202020204" pitchFamily="34" charset="0"/>
              </a:rPr>
              <a:t>ÉTAPE 4 : Si et seulement si une nouvelle requête doit être formulée, explique pourquoi la nouvelle version fonctionne mieux. </a:t>
            </a:r>
          </a:p>
          <a:p>
            <a:pPr>
              <a:spcBef>
                <a:spcPts val="600"/>
              </a:spcBef>
            </a:pPr>
            <a:r>
              <a:rPr lang="fr-CA" sz="2000" dirty="0">
                <a:solidFill>
                  <a:schemeClr val="bg1"/>
                </a:solidFill>
                <a:latin typeface="Aptos Display" panose="020B0004020202020204" pitchFamily="34" charset="0"/>
              </a:rPr>
              <a:t>ÉTAPE 5 : Enfin, donne-moi une question de recherche en langage naturel, adaptée à une IA scientifique ou à une base de données académique. </a:t>
            </a:r>
          </a:p>
          <a:p>
            <a:pPr>
              <a:spcBef>
                <a:spcPts val="600"/>
              </a:spcBef>
            </a:pPr>
            <a:r>
              <a:rPr lang="fr-CA" sz="2000" dirty="0">
                <a:solidFill>
                  <a:schemeClr val="bg1"/>
                </a:solidFill>
                <a:latin typeface="Aptos Display" panose="020B0004020202020204" pitchFamily="34" charset="0"/>
              </a:rPr>
              <a:t>Réponds uniquement à ce qui est demandé, dans l’ordre indiqué.</a:t>
            </a:r>
          </a:p>
        </p:txBody>
      </p:sp>
      <p:sp>
        <p:nvSpPr>
          <p:cNvPr id="6" name="ZoneTexte 5">
            <a:extLst>
              <a:ext uri="{FF2B5EF4-FFF2-40B4-BE49-F238E27FC236}">
                <a16:creationId xmlns:a16="http://schemas.microsoft.com/office/drawing/2014/main" id="{F59E60C1-8F32-BE05-0255-0DFC4C8A5D24}"/>
              </a:ext>
            </a:extLst>
          </p:cNvPr>
          <p:cNvSpPr txBox="1"/>
          <p:nvPr>
            <p:custDataLst>
              <p:tags r:id="rId3"/>
            </p:custDataLst>
          </p:nvPr>
        </p:nvSpPr>
        <p:spPr>
          <a:xfrm>
            <a:off x="146552" y="474767"/>
            <a:ext cx="4572547" cy="523220"/>
          </a:xfrm>
          <a:prstGeom prst="rect">
            <a:avLst/>
          </a:prstGeom>
          <a:noFill/>
          <a:ln>
            <a:noFill/>
          </a:ln>
        </p:spPr>
        <p:txBody>
          <a:bodyPr wrap="square">
            <a:spAutoFit/>
          </a:bodyPr>
          <a:lstStyle/>
          <a:p>
            <a:r>
              <a:rPr lang="fr-CA" sz="2800" b="1" dirty="0">
                <a:solidFill>
                  <a:schemeClr val="bg1"/>
                </a:solidFill>
                <a:latin typeface="Aptos SemiBold" panose="020B0004020202020204" pitchFamily="34" charset="0"/>
              </a:rPr>
              <a:t>RECHERCHE WEB #1</a:t>
            </a:r>
          </a:p>
        </p:txBody>
      </p:sp>
      <p:sp>
        <p:nvSpPr>
          <p:cNvPr id="3" name="ZoneTexte 2">
            <a:extLst>
              <a:ext uri="{FF2B5EF4-FFF2-40B4-BE49-F238E27FC236}">
                <a16:creationId xmlns:a16="http://schemas.microsoft.com/office/drawing/2014/main" id="{D6504785-5791-48B2-8F6C-2ED23D440F6F}"/>
              </a:ext>
            </a:extLst>
          </p:cNvPr>
          <p:cNvSpPr txBox="1"/>
          <p:nvPr>
            <p:custDataLst>
              <p:tags r:id="rId4"/>
            </p:custDataLst>
          </p:nvPr>
        </p:nvSpPr>
        <p:spPr>
          <a:xfrm>
            <a:off x="9840686" y="191229"/>
            <a:ext cx="2351314" cy="1431161"/>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600" b="1" dirty="0">
                <a:solidFill>
                  <a:srgbClr val="0070C0"/>
                </a:solidFill>
                <a:latin typeface="Aptos Display" panose="020B0004020202020204" pitchFamily="34" charset="0"/>
              </a:rPr>
              <a:t>EFFECTUER LA RECHERCHE </a:t>
            </a:r>
          </a:p>
          <a:p>
            <a:pPr indent="-342900">
              <a:buFont typeface="+mj-lt"/>
              <a:buAutoNum type="arabicPeriod"/>
            </a:pPr>
            <a:r>
              <a:rPr lang="fr-CA" sz="1100" dirty="0">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7" name="Rectangle 6">
            <a:extLst>
              <a:ext uri="{FF2B5EF4-FFF2-40B4-BE49-F238E27FC236}">
                <a16:creationId xmlns:a16="http://schemas.microsoft.com/office/drawing/2014/main" id="{9C00D6BD-431E-ABEE-4769-D8F50A3F8371}"/>
              </a:ext>
            </a:extLst>
          </p:cNvPr>
          <p:cNvSpPr/>
          <p:nvPr>
            <p:custDataLst>
              <p:tags r:id="rId5"/>
            </p:custDataLst>
          </p:nvPr>
        </p:nvSpPr>
        <p:spPr>
          <a:xfrm>
            <a:off x="69850" y="88708"/>
            <a:ext cx="12052300" cy="6671321"/>
          </a:xfrm>
          <a:prstGeom prst="rect">
            <a:avLst/>
          </a:prstGeom>
          <a:noFill/>
          <a:ln w="190500">
            <a:solidFill>
              <a:srgbClr val="A5C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1275867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E95AE-1EEA-5247-B8C7-8F1D2378157C}"/>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68A92287-C8A9-DE0C-1405-DB3020E1D063}"/>
              </a:ext>
            </a:extLst>
          </p:cNvPr>
          <p:cNvSpPr txBox="1"/>
          <p:nvPr>
            <p:custDataLst>
              <p:tags r:id="rId1"/>
            </p:custDataLst>
          </p:nvPr>
        </p:nvSpPr>
        <p:spPr>
          <a:xfrm>
            <a:off x="9840686" y="191229"/>
            <a:ext cx="2351314" cy="1431161"/>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600" b="1" dirty="0">
                <a:solidFill>
                  <a:srgbClr val="0070C0"/>
                </a:solidFill>
                <a:latin typeface="Aptos Display" panose="020B0004020202020204" pitchFamily="34" charset="0"/>
              </a:rPr>
              <a:t>EFFECTUER LA RECHERCHE </a:t>
            </a:r>
          </a:p>
          <a:p>
            <a:pPr indent="-342900">
              <a:buFont typeface="+mj-lt"/>
              <a:buAutoNum type="arabicPeriod"/>
            </a:pPr>
            <a:r>
              <a:rPr lang="fr-CA" sz="1100" dirty="0">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23554" name="Espace réservé du numéro de diapositive 2">
            <a:extLst>
              <a:ext uri="{FF2B5EF4-FFF2-40B4-BE49-F238E27FC236}">
                <a16:creationId xmlns:a16="http://schemas.microsoft.com/office/drawing/2014/main" id="{4E13AC37-21A9-0537-2B9D-77B0E737B301}"/>
              </a:ext>
            </a:extLst>
          </p:cNvPr>
          <p:cNvSpPr>
            <a:spLocks noGrp="1"/>
          </p:cNvSpPr>
          <p:nvPr>
            <p:ph type="sldNum" sz="quarter" idx="12"/>
            <p:custDataLst>
              <p:tags r:id="rId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Book Antiqua" panose="02040602050305030304" pitchFamily="18" charset="0"/>
              </a:rPr>
              <a:pPr eaLnBrk="1" hangingPunct="1">
                <a:spcBef>
                  <a:spcPct val="0"/>
                </a:spcBef>
                <a:buFontTx/>
                <a:buNone/>
              </a:pPr>
              <a:t>24</a:t>
            </a:fld>
            <a:endParaRPr lang="fr-CA" altLang="fr-FR" sz="1200">
              <a:solidFill>
                <a:srgbClr val="898989"/>
              </a:solidFill>
              <a:latin typeface="Book Antiqua" panose="02040602050305030304" pitchFamily="18" charset="0"/>
            </a:endParaRPr>
          </a:p>
        </p:txBody>
      </p:sp>
      <p:graphicFrame>
        <p:nvGraphicFramePr>
          <p:cNvPr id="3" name="Tableau 2">
            <a:extLst>
              <a:ext uri="{FF2B5EF4-FFF2-40B4-BE49-F238E27FC236}">
                <a16:creationId xmlns:a16="http://schemas.microsoft.com/office/drawing/2014/main" id="{13DE8E35-8D7D-904D-1251-712867B49408}"/>
              </a:ext>
            </a:extLst>
          </p:cNvPr>
          <p:cNvGraphicFramePr>
            <a:graphicFrameLocks noGrp="1"/>
          </p:cNvGraphicFramePr>
          <p:nvPr>
            <p:custDataLst>
              <p:tags r:id="rId3"/>
            </p:custDataLst>
            <p:extLst>
              <p:ext uri="{D42A27DB-BD31-4B8C-83A1-F6EECF244321}">
                <p14:modId xmlns:p14="http://schemas.microsoft.com/office/powerpoint/2010/main" val="3613054831"/>
              </p:ext>
            </p:extLst>
          </p:nvPr>
        </p:nvGraphicFramePr>
        <p:xfrm>
          <a:off x="668110" y="2266055"/>
          <a:ext cx="10855779" cy="3277892"/>
        </p:xfrm>
        <a:graphic>
          <a:graphicData uri="http://schemas.openxmlformats.org/drawingml/2006/table">
            <a:tbl>
              <a:tblPr firstRow="1">
                <a:tableStyleId>{8799B23B-EC83-4686-B30A-512413B5E67A}</a:tableStyleId>
              </a:tblPr>
              <a:tblGrid>
                <a:gridCol w="8324819">
                  <a:extLst>
                    <a:ext uri="{9D8B030D-6E8A-4147-A177-3AD203B41FA5}">
                      <a16:colId xmlns:a16="http://schemas.microsoft.com/office/drawing/2014/main" val="20000"/>
                    </a:ext>
                  </a:extLst>
                </a:gridCol>
                <a:gridCol w="2530960">
                  <a:extLst>
                    <a:ext uri="{9D8B030D-6E8A-4147-A177-3AD203B41FA5}">
                      <a16:colId xmlns:a16="http://schemas.microsoft.com/office/drawing/2014/main" val="20001"/>
                    </a:ext>
                  </a:extLst>
                </a:gridCol>
              </a:tblGrid>
              <a:tr h="397408">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3200" b="0" dirty="0">
                          <a:solidFill>
                            <a:schemeClr val="bg1"/>
                          </a:solidFill>
                          <a:latin typeface="Aptos Display" panose="020B0004020202020204" pitchFamily="34" charset="0"/>
                        </a:rPr>
                        <a:t>RECHERCHE </a:t>
                      </a:r>
                      <a:r>
                        <a:rPr lang="fr-CA" sz="3200" b="0" dirty="0">
                          <a:solidFill>
                            <a:schemeClr val="bg1"/>
                          </a:solidFill>
                          <a:highlight>
                            <a:srgbClr val="FF0000"/>
                          </a:highlight>
                          <a:latin typeface="Aptos Display" panose="020B0004020202020204" pitchFamily="34" charset="0"/>
                        </a:rPr>
                        <a:t>GOOGLE</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fr-CA" sz="3200" b="0">
                          <a:solidFill>
                            <a:schemeClr val="bg1"/>
                          </a:solidFill>
                          <a:latin typeface="Aptos Display" panose="020B0004020202020204" pitchFamily="34" charset="0"/>
                        </a:rPr>
                        <a:t>RÉSULTATS</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32800049"/>
                  </a:ext>
                </a:extLst>
              </a:tr>
              <a:tr h="753574">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800" b="0" dirty="0">
                          <a:solidFill>
                            <a:schemeClr val="bg1"/>
                          </a:solidFill>
                          <a:latin typeface="Aptos Display" panose="020B0004020202020204" pitchFamily="34" charset="0"/>
                        </a:rPr>
                        <a:t>(aliment OR collation) AND enfant AND Canada</a:t>
                      </a:r>
                      <a:endParaRPr lang="fr-CA" sz="2800" b="0" dirty="0">
                        <a:solidFill>
                          <a:schemeClr val="bg1"/>
                        </a:solidFill>
                        <a:latin typeface="Aptos Display" panose="020B0004020202020204" pitchFamily="34" charset="0"/>
                      </a:endParaRP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r"/>
                      <a:r>
                        <a:rPr lang="fr-CA" sz="2800" b="0" dirty="0">
                          <a:solidFill>
                            <a:schemeClr val="bg1"/>
                          </a:solidFill>
                          <a:latin typeface="Aptos Display" panose="020B0004020202020204" pitchFamily="34" charset="0"/>
                        </a:rPr>
                        <a:t>17 800</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2064596700"/>
                  </a:ext>
                </a:extLst>
              </a:tr>
              <a:tr h="648388">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2800" b="0" dirty="0">
                          <a:solidFill>
                            <a:schemeClr val="bg1"/>
                          </a:solidFill>
                          <a:highlight>
                            <a:srgbClr val="FF0000"/>
                          </a:highlight>
                          <a:latin typeface="Aptos Display" panose="020B0004020202020204" pitchFamily="34" charset="0"/>
                        </a:rPr>
                        <a:t>OUTILS</a:t>
                      </a:r>
                      <a:r>
                        <a:rPr lang="fr-CA" sz="2800" b="0" dirty="0">
                          <a:solidFill>
                            <a:schemeClr val="bg1"/>
                          </a:solidFill>
                          <a:latin typeface="Aptos Display" panose="020B0004020202020204" pitchFamily="34" charset="0"/>
                        </a:rPr>
                        <a:t> : </a:t>
                      </a:r>
                      <a:r>
                        <a:rPr lang="fr-CA" sz="2800" b="1" u="sng" dirty="0">
                          <a:solidFill>
                            <a:schemeClr val="bg1"/>
                          </a:solidFill>
                          <a:latin typeface="Aptos Display" panose="020B0004020202020204" pitchFamily="34" charset="0"/>
                        </a:rPr>
                        <a:t>de moins 5 ans</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fr-CA" sz="2800" b="0" dirty="0">
                          <a:solidFill>
                            <a:schemeClr val="bg1"/>
                          </a:solidFill>
                          <a:latin typeface="Aptos Display" panose="020B0004020202020204" pitchFamily="34" charset="0"/>
                        </a:rPr>
                        <a:t>13 200</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648388">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2800" b="0" dirty="0">
                          <a:solidFill>
                            <a:schemeClr val="bg1"/>
                          </a:solidFill>
                          <a:highlight>
                            <a:srgbClr val="FF0000"/>
                          </a:highlight>
                          <a:latin typeface="Aptos Display" panose="020B0004020202020204" pitchFamily="34" charset="0"/>
                        </a:rPr>
                        <a:t>RECHERCHE AVANCÉE</a:t>
                      </a:r>
                      <a:r>
                        <a:rPr lang="fr-CA" sz="2800" b="0" dirty="0">
                          <a:solidFill>
                            <a:schemeClr val="bg1"/>
                          </a:solidFill>
                          <a:latin typeface="Aptos Display" panose="020B0004020202020204" pitchFamily="34" charset="0"/>
                        </a:rPr>
                        <a:t> : documents canadiens</a:t>
                      </a:r>
                      <a:endParaRPr lang="fr-CA" sz="2800" b="1" u="sng" dirty="0">
                        <a:solidFill>
                          <a:schemeClr val="bg1"/>
                        </a:solidFill>
                        <a:latin typeface="Aptos Display" panose="020B0004020202020204" pitchFamily="34" charset="0"/>
                      </a:endParaRP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fr-CA" sz="2800" b="0" dirty="0">
                          <a:solidFill>
                            <a:schemeClr val="bg1"/>
                          </a:solidFill>
                          <a:latin typeface="Aptos Display" panose="020B0004020202020204" pitchFamily="34" charset="0"/>
                        </a:rPr>
                        <a:t>1760</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29192124"/>
                  </a:ext>
                </a:extLst>
              </a:tr>
              <a:tr h="648388">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2800" b="0" dirty="0">
                          <a:solidFill>
                            <a:schemeClr val="bg1"/>
                          </a:solidFill>
                          <a:latin typeface="Aptos Display" panose="020B0004020202020204" pitchFamily="34" charset="0"/>
                        </a:rPr>
                        <a:t>Dans des documents canadiens </a:t>
                      </a:r>
                      <a:r>
                        <a:rPr lang="fr-CA" sz="2800" b="1" u="sng" dirty="0">
                          <a:solidFill>
                            <a:schemeClr val="bg1"/>
                          </a:solidFill>
                          <a:latin typeface="Aptos Display" panose="020B0004020202020204" pitchFamily="34" charset="0"/>
                        </a:rPr>
                        <a:t>de moins 5 ans</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fr-CA" sz="2800" b="0" dirty="0">
                          <a:solidFill>
                            <a:schemeClr val="bg1"/>
                          </a:solidFill>
                          <a:latin typeface="Aptos Display" panose="020B0004020202020204" pitchFamily="34" charset="0"/>
                        </a:rPr>
                        <a:t>31</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44783136"/>
                  </a:ext>
                </a:extLst>
              </a:tr>
            </a:tbl>
          </a:graphicData>
        </a:graphic>
      </p:graphicFrame>
      <p:sp>
        <p:nvSpPr>
          <p:cNvPr id="6" name="Rectangle 5">
            <a:extLst>
              <a:ext uri="{FF2B5EF4-FFF2-40B4-BE49-F238E27FC236}">
                <a16:creationId xmlns:a16="http://schemas.microsoft.com/office/drawing/2014/main" id="{18B845DB-8C2E-F168-4A80-21DA7757CE69}"/>
              </a:ext>
            </a:extLst>
          </p:cNvPr>
          <p:cNvSpPr/>
          <p:nvPr>
            <p:custDataLst>
              <p:tags r:id="rId4"/>
            </p:custDataLst>
          </p:nvPr>
        </p:nvSpPr>
        <p:spPr>
          <a:xfrm>
            <a:off x="69850" y="88708"/>
            <a:ext cx="12052300" cy="6671321"/>
          </a:xfrm>
          <a:prstGeom prst="rect">
            <a:avLst/>
          </a:prstGeom>
          <a:noFill/>
          <a:ln w="190500">
            <a:solidFill>
              <a:srgbClr val="A5C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8" name="ZoneTexte 7">
            <a:extLst>
              <a:ext uri="{FF2B5EF4-FFF2-40B4-BE49-F238E27FC236}">
                <a16:creationId xmlns:a16="http://schemas.microsoft.com/office/drawing/2014/main" id="{14741600-FED6-294F-AA0C-D1CB92586D63}"/>
              </a:ext>
            </a:extLst>
          </p:cNvPr>
          <p:cNvSpPr txBox="1"/>
          <p:nvPr>
            <p:custDataLst>
              <p:tags r:id="rId5"/>
            </p:custDataLst>
          </p:nvPr>
        </p:nvSpPr>
        <p:spPr>
          <a:xfrm>
            <a:off x="146552" y="474767"/>
            <a:ext cx="4572547" cy="523220"/>
          </a:xfrm>
          <a:prstGeom prst="rect">
            <a:avLst/>
          </a:prstGeom>
          <a:noFill/>
          <a:ln>
            <a:noFill/>
          </a:ln>
        </p:spPr>
        <p:txBody>
          <a:bodyPr wrap="square">
            <a:spAutoFit/>
          </a:bodyPr>
          <a:lstStyle/>
          <a:p>
            <a:r>
              <a:rPr lang="fr-CA" sz="2800" b="1" dirty="0">
                <a:solidFill>
                  <a:schemeClr val="bg1"/>
                </a:solidFill>
                <a:latin typeface="Aptos SemiBold" panose="020B0004020202020204" pitchFamily="34" charset="0"/>
              </a:rPr>
              <a:t>RECHERCHE WEB #1</a:t>
            </a:r>
          </a:p>
        </p:txBody>
      </p:sp>
      <p:sp>
        <p:nvSpPr>
          <p:cNvPr id="4" name="ZoneTexte 3">
            <a:extLst>
              <a:ext uri="{FF2B5EF4-FFF2-40B4-BE49-F238E27FC236}">
                <a16:creationId xmlns:a16="http://schemas.microsoft.com/office/drawing/2014/main" id="{88E39415-0220-5F5A-44ED-F88C00B326EC}"/>
              </a:ext>
            </a:extLst>
          </p:cNvPr>
          <p:cNvSpPr txBox="1"/>
          <p:nvPr/>
        </p:nvSpPr>
        <p:spPr>
          <a:xfrm>
            <a:off x="668110" y="5863590"/>
            <a:ext cx="1135379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3200" b="0" i="1" u="none" dirty="0">
                <a:solidFill>
                  <a:schemeClr val="bg1"/>
                </a:solidFill>
                <a:highlight>
                  <a:srgbClr val="FF0000"/>
                </a:highlight>
                <a:latin typeface="Aptos Display" panose="020B0004020202020204" pitchFamily="34" charset="0"/>
              </a:rPr>
              <a:t>Sauvegarder deux documents dans Zotero, vérifier et corriger.​</a:t>
            </a:r>
          </a:p>
        </p:txBody>
      </p:sp>
    </p:spTree>
    <p:extLst>
      <p:ext uri="{BB962C8B-B14F-4D97-AF65-F5344CB8AC3E}">
        <p14:creationId xmlns:p14="http://schemas.microsoft.com/office/powerpoint/2010/main" val="1454129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A209A3CD-B7C3-D900-809D-9764B718DE2B}"/>
              </a:ext>
            </a:extLst>
          </p:cNvPr>
          <p:cNvSpPr txBox="1"/>
          <p:nvPr>
            <p:custDataLst>
              <p:tags r:id="rId1"/>
            </p:custDataLst>
          </p:nvPr>
        </p:nvSpPr>
        <p:spPr>
          <a:xfrm>
            <a:off x="128282" y="5979557"/>
            <a:ext cx="11935436" cy="830997"/>
          </a:xfrm>
          <a:prstGeom prst="rect">
            <a:avLst/>
          </a:prstGeom>
          <a:noFill/>
        </p:spPr>
        <p:txBody>
          <a:bodyPr wrap="square">
            <a:spAutoFit/>
          </a:bodyPr>
          <a:lstStyle/>
          <a:p>
            <a:r>
              <a:rPr lang="fr-CA" sz="1600" b="0" i="0" dirty="0">
                <a:solidFill>
                  <a:schemeClr val="bg1"/>
                </a:solidFill>
                <a:effectLst/>
                <a:latin typeface="Aptos Display" panose="020B0004020202020204" pitchFamily="34" charset="0"/>
              </a:rPr>
              <a:t>C’est la conclusion alarmante d’un </a:t>
            </a:r>
            <a:r>
              <a:rPr lang="fr-CA" sz="1600" b="0" i="0" u="none" strike="noStrike" dirty="0">
                <a:solidFill>
                  <a:schemeClr val="bg1"/>
                </a:solidFill>
                <a:effectLst/>
                <a:latin typeface="Aptos Display" panose="020B0004020202020204" pitchFamily="34" charset="0"/>
                <a:hlinkClick r:id="rId4">
                  <a:extLst>
                    <a:ext uri="{A12FA001-AC4F-418D-AE19-62706E023703}">
                      <ahyp:hlinkClr xmlns:ahyp="http://schemas.microsoft.com/office/drawing/2018/hyperlinkcolor" val="tx"/>
                    </a:ext>
                  </a:extLst>
                </a:hlinkClick>
              </a:rPr>
              <a:t>audit</a:t>
            </a:r>
            <a:r>
              <a:rPr lang="fr-CA" sz="1600" b="0" i="0" dirty="0">
                <a:solidFill>
                  <a:schemeClr val="bg1"/>
                </a:solidFill>
                <a:effectLst/>
                <a:latin typeface="Aptos Display" panose="020B0004020202020204" pitchFamily="34" charset="0"/>
              </a:rPr>
              <a:t> mené en août 2025 auprès des dix outils d’IA générative les plus utilisés.</a:t>
            </a:r>
            <a:br>
              <a:rPr lang="fr-CA" sz="1600" b="0" i="0" dirty="0">
                <a:solidFill>
                  <a:schemeClr val="bg1"/>
                </a:solidFill>
                <a:effectLst/>
                <a:latin typeface="Aptos Display" panose="020B0004020202020204" pitchFamily="34" charset="0"/>
              </a:rPr>
            </a:br>
            <a:r>
              <a:rPr lang="fr-CA" sz="1600" b="0" i="0" dirty="0" err="1">
                <a:solidFill>
                  <a:schemeClr val="bg1"/>
                </a:solidFill>
                <a:effectLst/>
                <a:latin typeface="Aptos Display" panose="020B0004020202020204" pitchFamily="34" charset="0"/>
              </a:rPr>
              <a:t>NewsGuard</a:t>
            </a:r>
            <a:r>
              <a:rPr lang="fr-CA" sz="1600" b="0" i="0" dirty="0">
                <a:solidFill>
                  <a:schemeClr val="bg1"/>
                </a:solidFill>
                <a:effectLst/>
                <a:latin typeface="Aptos Display" panose="020B0004020202020204" pitchFamily="34" charset="0"/>
              </a:rPr>
              <a:t>. (s. d.). </a:t>
            </a:r>
            <a:r>
              <a:rPr lang="fr-CA" sz="1600" b="0" i="1" dirty="0">
                <a:solidFill>
                  <a:schemeClr val="bg1"/>
                </a:solidFill>
                <a:effectLst/>
                <a:latin typeface="Aptos Display" panose="020B0004020202020204" pitchFamily="34" charset="0"/>
              </a:rPr>
              <a:t>Le taux de fausses informations répétées par les </a:t>
            </a:r>
            <a:r>
              <a:rPr lang="fr-CA" sz="1600" b="0" i="1" dirty="0" err="1">
                <a:solidFill>
                  <a:schemeClr val="bg1"/>
                </a:solidFill>
                <a:effectLst/>
                <a:latin typeface="Aptos Display" panose="020B0004020202020204" pitchFamily="34" charset="0"/>
              </a:rPr>
              <a:t>chatbots</a:t>
            </a:r>
            <a:r>
              <a:rPr lang="fr-CA" sz="1600" b="0" i="1" dirty="0">
                <a:solidFill>
                  <a:schemeClr val="bg1"/>
                </a:solidFill>
                <a:effectLst/>
                <a:latin typeface="Aptos Display" panose="020B0004020202020204" pitchFamily="34" charset="0"/>
              </a:rPr>
              <a:t> d’IA a presque doublé en un an</a:t>
            </a:r>
            <a:r>
              <a:rPr lang="fr-CA" sz="1600" b="0" i="0" dirty="0">
                <a:solidFill>
                  <a:schemeClr val="bg1"/>
                </a:solidFill>
                <a:effectLst/>
                <a:latin typeface="Aptos Display" panose="020B0004020202020204" pitchFamily="34" charset="0"/>
              </a:rPr>
              <a:t>. </a:t>
            </a:r>
            <a:r>
              <a:rPr lang="fr-CA" sz="1600" b="0" i="0" dirty="0" err="1">
                <a:solidFill>
                  <a:schemeClr val="bg1"/>
                </a:solidFill>
                <a:effectLst/>
                <a:latin typeface="Aptos Display" panose="020B0004020202020204" pitchFamily="34" charset="0"/>
              </a:rPr>
              <a:t>NewsGuard</a:t>
            </a:r>
            <a:r>
              <a:rPr lang="fr-CA" sz="1600" b="0" i="0" dirty="0">
                <a:solidFill>
                  <a:schemeClr val="bg1"/>
                </a:solidFill>
                <a:effectLst/>
                <a:latin typeface="Aptos Display" panose="020B0004020202020204" pitchFamily="34" charset="0"/>
              </a:rPr>
              <a:t>. Consulté 10 septembre 2025, à l’adresse </a:t>
            </a:r>
            <a:r>
              <a:rPr lang="fr-CA" sz="1600" b="0" i="0" dirty="0">
                <a:solidFill>
                  <a:schemeClr val="bg1"/>
                </a:solidFill>
                <a:effectLst/>
                <a:latin typeface="Aptos Display" panose="020B0004020202020204" pitchFamily="34" charset="0"/>
                <a:hlinkClick r:id="rId5"/>
              </a:rPr>
              <a:t>https://www.newsguardtech.com/fr/special-reports/audit-chatbots-fausses-affirmations-double</a:t>
            </a:r>
            <a:r>
              <a:rPr lang="fr-CA" sz="1600" b="0" i="0" dirty="0">
                <a:solidFill>
                  <a:schemeClr val="bg1"/>
                </a:solidFill>
                <a:effectLst/>
                <a:latin typeface="Aptos Display" panose="020B0004020202020204" pitchFamily="34" charset="0"/>
              </a:rPr>
              <a:t> </a:t>
            </a:r>
            <a:endParaRPr lang="fr-CA" sz="1600" dirty="0">
              <a:solidFill>
                <a:schemeClr val="bg1"/>
              </a:solidFill>
              <a:latin typeface="Aptos Display" panose="020B0004020202020204" pitchFamily="34" charset="0"/>
            </a:endParaRPr>
          </a:p>
        </p:txBody>
      </p:sp>
      <p:pic>
        <p:nvPicPr>
          <p:cNvPr id="10" name="Image 9">
            <a:extLst>
              <a:ext uri="{FF2B5EF4-FFF2-40B4-BE49-F238E27FC236}">
                <a16:creationId xmlns:a16="http://schemas.microsoft.com/office/drawing/2014/main" id="{A3A9D8A8-6D4F-CD99-0D2F-BE6797FB5C2B}"/>
              </a:ext>
            </a:extLst>
          </p:cNvPr>
          <p:cNvPicPr>
            <a:picLocks noChangeAspect="1"/>
          </p:cNvPicPr>
          <p:nvPr/>
        </p:nvPicPr>
        <p:blipFill>
          <a:blip r:embed="rId6"/>
          <a:stretch>
            <a:fillRect/>
          </a:stretch>
        </p:blipFill>
        <p:spPr>
          <a:xfrm>
            <a:off x="38335" y="616303"/>
            <a:ext cx="6866430" cy="3549877"/>
          </a:xfrm>
          <a:prstGeom prst="rect">
            <a:avLst/>
          </a:prstGeom>
        </p:spPr>
      </p:pic>
      <p:pic>
        <p:nvPicPr>
          <p:cNvPr id="16" name="Image 15">
            <a:extLst>
              <a:ext uri="{FF2B5EF4-FFF2-40B4-BE49-F238E27FC236}">
                <a16:creationId xmlns:a16="http://schemas.microsoft.com/office/drawing/2014/main" id="{B4ED8300-AD2D-870E-6008-B027AD60E93A}"/>
              </a:ext>
            </a:extLst>
          </p:cNvPr>
          <p:cNvPicPr>
            <a:picLocks noChangeAspect="1"/>
          </p:cNvPicPr>
          <p:nvPr/>
        </p:nvPicPr>
        <p:blipFill>
          <a:blip r:embed="rId7"/>
          <a:stretch>
            <a:fillRect/>
          </a:stretch>
        </p:blipFill>
        <p:spPr>
          <a:xfrm>
            <a:off x="6957011" y="107722"/>
            <a:ext cx="5170776" cy="4058458"/>
          </a:xfrm>
          <a:prstGeom prst="rect">
            <a:avLst/>
          </a:prstGeom>
        </p:spPr>
      </p:pic>
      <p:pic>
        <p:nvPicPr>
          <p:cNvPr id="18" name="Image 17">
            <a:extLst>
              <a:ext uri="{FF2B5EF4-FFF2-40B4-BE49-F238E27FC236}">
                <a16:creationId xmlns:a16="http://schemas.microsoft.com/office/drawing/2014/main" id="{4EC9461D-53A5-B875-AD1C-9A7CED4A290A}"/>
              </a:ext>
            </a:extLst>
          </p:cNvPr>
          <p:cNvPicPr>
            <a:picLocks noChangeAspect="1"/>
          </p:cNvPicPr>
          <p:nvPr/>
        </p:nvPicPr>
        <p:blipFill>
          <a:blip r:embed="rId8"/>
          <a:stretch>
            <a:fillRect/>
          </a:stretch>
        </p:blipFill>
        <p:spPr>
          <a:xfrm>
            <a:off x="0" y="4218731"/>
            <a:ext cx="12192000" cy="1252245"/>
          </a:xfrm>
          <a:prstGeom prst="rect">
            <a:avLst/>
          </a:prstGeom>
        </p:spPr>
      </p:pic>
      <p:sp>
        <p:nvSpPr>
          <p:cNvPr id="2" name="Rectangle 1">
            <a:extLst>
              <a:ext uri="{FF2B5EF4-FFF2-40B4-BE49-F238E27FC236}">
                <a16:creationId xmlns:a16="http://schemas.microsoft.com/office/drawing/2014/main" id="{47FBBD11-311B-2E6A-0DC7-3EB81040D5DB}"/>
              </a:ext>
            </a:extLst>
          </p:cNvPr>
          <p:cNvSpPr/>
          <p:nvPr/>
        </p:nvSpPr>
        <p:spPr>
          <a:xfrm>
            <a:off x="5555226" y="3429000"/>
            <a:ext cx="639097" cy="281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64843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F864E3-91E5-474E-B10D-DF7A8E4E4CA8}"/>
              </a:ext>
            </a:extLst>
          </p:cNvPr>
          <p:cNvSpPr>
            <a:spLocks noGrp="1"/>
          </p:cNvSpPr>
          <p:nvPr>
            <p:ph type="title"/>
            <p:custDataLst>
              <p:tags r:id="rId1"/>
            </p:custDataLst>
          </p:nvPr>
        </p:nvSpPr>
        <p:spPr>
          <a:xfrm>
            <a:off x="2563368" y="4307"/>
            <a:ext cx="9628632" cy="900000"/>
          </a:xfrm>
          <a:noFill/>
        </p:spPr>
        <p:txBody>
          <a:bodyPr>
            <a:noAutofit/>
          </a:bodyPr>
          <a:lstStyle/>
          <a:p>
            <a:pPr algn="r"/>
            <a:r>
              <a:rPr lang="fr-CA" sz="4000" b="1">
                <a:solidFill>
                  <a:schemeClr val="bg1"/>
                </a:solidFill>
                <a:latin typeface="Aptos Display" panose="020B0004020202020204" pitchFamily="34" charset="0"/>
              </a:rPr>
              <a:t>Article scientifique</a:t>
            </a:r>
          </a:p>
        </p:txBody>
      </p:sp>
      <p:pic>
        <p:nvPicPr>
          <p:cNvPr id="5" name="Picture 5">
            <a:extLst>
              <a:ext uri="{FF2B5EF4-FFF2-40B4-BE49-F238E27FC236}">
                <a16:creationId xmlns:a16="http://schemas.microsoft.com/office/drawing/2014/main" id="{D10CFE1C-AF1A-4D9D-84D8-5B6791FF5A2D}"/>
              </a:ext>
            </a:extLst>
          </p:cNvPr>
          <p:cNvPicPr>
            <a:picLocks noChangeAspect="1" noChangeArrowheads="1"/>
          </p:cNvPicPr>
          <p:nvPr>
            <p:custDataLst>
              <p:tags r:id="rId2"/>
            </p:custDataLst>
          </p:nvPr>
        </p:nvPicPr>
        <p:blipFill rotWithShape="1">
          <a:blip r:embed="rId7"/>
          <a:srcRect l="2742" t="19048" r="35014" b="19048"/>
          <a:stretch/>
        </p:blipFill>
        <p:spPr bwMode="auto">
          <a:xfrm>
            <a:off x="457200" y="1366024"/>
            <a:ext cx="4931833" cy="2350953"/>
          </a:xfrm>
          <a:prstGeom prst="rect">
            <a:avLst/>
          </a:prstGeom>
          <a:noFill/>
          <a:ln>
            <a:noFill/>
          </a:ln>
          <a:effectLst>
            <a:outerShdw blurRad="292100" dist="139700" dir="2700000" algn="tl" rotWithShape="0">
              <a:srgbClr val="333333">
                <a:alpha val="65000"/>
              </a:srgbClr>
            </a:outerShdw>
          </a:effectLst>
        </p:spPr>
      </p:pic>
      <p:sp>
        <p:nvSpPr>
          <p:cNvPr id="7" name="ZoneTexte 6">
            <a:extLst>
              <a:ext uri="{FF2B5EF4-FFF2-40B4-BE49-F238E27FC236}">
                <a16:creationId xmlns:a16="http://schemas.microsoft.com/office/drawing/2014/main" id="{EF5B44B7-F7CC-4D2E-ACD0-B826CE6A8BD2}"/>
              </a:ext>
            </a:extLst>
          </p:cNvPr>
          <p:cNvSpPr txBox="1"/>
          <p:nvPr>
            <p:custDataLst>
              <p:tags r:id="rId3"/>
            </p:custDataLst>
          </p:nvPr>
        </p:nvSpPr>
        <p:spPr>
          <a:xfrm>
            <a:off x="457200" y="3747807"/>
            <a:ext cx="4360050" cy="430887"/>
          </a:xfrm>
          <a:prstGeom prst="rect">
            <a:avLst/>
          </a:prstGeom>
          <a:noFill/>
        </p:spPr>
        <p:txBody>
          <a:bodyPr wrap="square">
            <a:spAutoFit/>
          </a:bodyPr>
          <a:lstStyle/>
          <a:p>
            <a:r>
              <a:rPr lang="fr-CA" sz="1100" err="1">
                <a:solidFill>
                  <a:schemeClr val="bg1"/>
                </a:solidFill>
                <a:effectLst/>
                <a:latin typeface="Aptos Display" panose="020B0004020202020204" pitchFamily="34" charset="0"/>
              </a:rPr>
              <a:t>Biblioclimoilou</a:t>
            </a:r>
            <a:r>
              <a:rPr lang="fr-CA" sz="1100">
                <a:solidFill>
                  <a:schemeClr val="bg1"/>
                </a:solidFill>
                <a:effectLst/>
                <a:latin typeface="Aptos Display" panose="020B0004020202020204" pitchFamily="34" charset="0"/>
              </a:rPr>
              <a:t>. </a:t>
            </a:r>
            <a:r>
              <a:rPr lang="fr-CA" sz="1100" i="1">
                <a:solidFill>
                  <a:schemeClr val="bg1"/>
                </a:solidFill>
                <a:effectLst/>
                <a:latin typeface="Aptos Display" panose="020B0004020202020204" pitchFamily="34" charset="0"/>
              </a:rPr>
              <a:t>Les principaux critères d’un article de revue scientifique</a:t>
            </a:r>
            <a:r>
              <a:rPr lang="fr-CA" sz="1100">
                <a:solidFill>
                  <a:schemeClr val="bg1"/>
                </a:solidFill>
                <a:effectLst/>
                <a:latin typeface="Aptos Display" panose="020B0004020202020204" pitchFamily="34" charset="0"/>
              </a:rPr>
              <a:t>, 2010. </a:t>
            </a:r>
            <a:r>
              <a:rPr lang="fr-CA" sz="1100">
                <a:solidFill>
                  <a:schemeClr val="bg1"/>
                </a:solidFill>
                <a:effectLst/>
                <a:latin typeface="Aptos Display" panose="020B0004020202020204" pitchFamily="34" charset="0"/>
                <a:hlinkClick r:id="rId8">
                  <a:extLst>
                    <a:ext uri="{A12FA001-AC4F-418D-AE19-62706E023703}">
                      <ahyp:hlinkClr xmlns:ahyp="http://schemas.microsoft.com/office/drawing/2018/hyperlinkcolor" val="tx"/>
                    </a:ext>
                  </a:extLst>
                </a:hlinkClick>
              </a:rPr>
              <a:t>https://www.youtube.com/watch?v=XQ0MyPa-78g</a:t>
            </a:r>
            <a:r>
              <a:rPr lang="fr-CA" sz="1100">
                <a:solidFill>
                  <a:schemeClr val="bg1"/>
                </a:solidFill>
                <a:effectLst/>
                <a:latin typeface="Aptos Display" panose="020B0004020202020204" pitchFamily="34" charset="0"/>
              </a:rPr>
              <a:t>.</a:t>
            </a:r>
          </a:p>
        </p:txBody>
      </p:sp>
      <p:pic>
        <p:nvPicPr>
          <p:cNvPr id="6" name="Picture 6">
            <a:extLst>
              <a:ext uri="{FF2B5EF4-FFF2-40B4-BE49-F238E27FC236}">
                <a16:creationId xmlns:a16="http://schemas.microsoft.com/office/drawing/2014/main" id="{B0F2BFF3-5FFC-4F22-A8E3-7AF321DFC24A}"/>
              </a:ext>
            </a:extLst>
          </p:cNvPr>
          <p:cNvPicPr>
            <a:picLocks noChangeAspect="1" noChangeArrowheads="1"/>
          </p:cNvPicPr>
          <p:nvPr>
            <p:custDataLst>
              <p:tags r:id="rId4"/>
            </p:custDataLst>
          </p:nvPr>
        </p:nvPicPr>
        <p:blipFill>
          <a:blip r:embed="rId9">
            <a:extLst>
              <a:ext uri="{28A0092B-C50C-407E-A947-70E740481C1C}">
                <a14:useLocalDpi xmlns:a14="http://schemas.microsoft.com/office/drawing/2010/main" val="0"/>
              </a:ext>
            </a:extLst>
          </a:blip>
          <a:srcRect/>
          <a:stretch>
            <a:fillRect/>
          </a:stretch>
        </p:blipFill>
        <p:spPr bwMode="auto">
          <a:xfrm>
            <a:off x="0" y="6537960"/>
            <a:ext cx="914400" cy="320040"/>
          </a:xfrm>
          <a:prstGeom prst="rect">
            <a:avLst/>
          </a:prstGeom>
          <a:noFill/>
        </p:spPr>
      </p:pic>
      <p:sp>
        <p:nvSpPr>
          <p:cNvPr id="10" name="ZoneTexte 9">
            <a:extLst>
              <a:ext uri="{FF2B5EF4-FFF2-40B4-BE49-F238E27FC236}">
                <a16:creationId xmlns:a16="http://schemas.microsoft.com/office/drawing/2014/main" id="{E5EF0CEA-A032-0C82-F629-219039453B46}"/>
              </a:ext>
            </a:extLst>
          </p:cNvPr>
          <p:cNvSpPr txBox="1"/>
          <p:nvPr>
            <p:custDataLst>
              <p:tags r:id="rId5"/>
            </p:custDataLst>
          </p:nvPr>
        </p:nvSpPr>
        <p:spPr>
          <a:xfrm>
            <a:off x="5956300" y="2408979"/>
            <a:ext cx="5950545" cy="2677656"/>
          </a:xfrm>
          <a:prstGeom prst="rect">
            <a:avLst/>
          </a:prstGeom>
          <a:noFill/>
        </p:spPr>
        <p:txBody>
          <a:bodyPr wrap="square">
            <a:spAutoFit/>
          </a:bodyPr>
          <a:lstStyle/>
          <a:p>
            <a:r>
              <a:rPr lang="fr-CA" sz="2400" b="0" i="0">
                <a:solidFill>
                  <a:schemeClr val="bg1"/>
                </a:solidFill>
                <a:effectLst/>
                <a:latin typeface="Aptos Display" panose="020B0004020202020204" pitchFamily="34" charset="0"/>
              </a:rPr>
              <a:t>Les éléments qui caractérisent un article de revue scientifique : </a:t>
            </a:r>
            <a:endParaRPr lang="fr-CA" sz="2400">
              <a:solidFill>
                <a:schemeClr val="bg1"/>
              </a:solidFill>
              <a:effectLst/>
              <a:latin typeface="Aptos Display" panose="020B0004020202020204" pitchFamily="34" charset="0"/>
            </a:endParaRPr>
          </a:p>
          <a:p>
            <a:pPr marL="342900" indent="-342900">
              <a:buFont typeface="Wingdings" panose="05000000000000000000" pitchFamily="2" charset="2"/>
              <a:buChar char="Ø"/>
            </a:pPr>
            <a:r>
              <a:rPr lang="fr-CA" sz="2400" b="1" i="0">
                <a:solidFill>
                  <a:schemeClr val="bg1"/>
                </a:solidFill>
                <a:effectLst/>
                <a:latin typeface="Aptos Display" panose="020B0004020202020204" pitchFamily="34" charset="0"/>
              </a:rPr>
              <a:t>Résumé</a:t>
            </a:r>
            <a:endParaRPr lang="fr-CA" sz="2400">
              <a:solidFill>
                <a:schemeClr val="bg1"/>
              </a:solidFill>
              <a:latin typeface="Aptos Display" panose="020B0004020202020204" pitchFamily="34" charset="0"/>
            </a:endParaRPr>
          </a:p>
          <a:p>
            <a:pPr marL="342900" indent="-342900">
              <a:buFont typeface="Wingdings" panose="05000000000000000000" pitchFamily="2" charset="2"/>
              <a:buChar char="Ø"/>
            </a:pPr>
            <a:r>
              <a:rPr lang="fr-CA" sz="2400" b="1" i="0">
                <a:solidFill>
                  <a:schemeClr val="bg1"/>
                </a:solidFill>
                <a:effectLst/>
                <a:latin typeface="Aptos Display" panose="020B0004020202020204" pitchFamily="34" charset="0"/>
              </a:rPr>
              <a:t>Introduction</a:t>
            </a:r>
          </a:p>
          <a:p>
            <a:pPr marL="342900" indent="-342900">
              <a:buFont typeface="Wingdings" panose="05000000000000000000" pitchFamily="2" charset="2"/>
              <a:buChar char="Ø"/>
            </a:pPr>
            <a:r>
              <a:rPr lang="fr-CA" sz="2400" b="1" i="0">
                <a:solidFill>
                  <a:schemeClr val="bg1"/>
                </a:solidFill>
                <a:effectLst/>
                <a:latin typeface="Aptos Display" panose="020B0004020202020204" pitchFamily="34" charset="0"/>
              </a:rPr>
              <a:t>Méthodologie</a:t>
            </a:r>
            <a:r>
              <a:rPr lang="fr-CA" sz="2400" b="0" i="0">
                <a:solidFill>
                  <a:schemeClr val="bg1"/>
                </a:solidFill>
                <a:effectLst/>
                <a:latin typeface="Aptos Display" panose="020B0004020202020204" pitchFamily="34" charset="0"/>
              </a:rPr>
              <a:t> </a:t>
            </a:r>
            <a:r>
              <a:rPr lang="fr-CA" sz="2400">
                <a:solidFill>
                  <a:schemeClr val="bg1"/>
                </a:solidFill>
                <a:latin typeface="Aptos Display" panose="020B0004020202020204" pitchFamily="34" charset="0"/>
              </a:rPr>
              <a:t>et </a:t>
            </a:r>
            <a:r>
              <a:rPr lang="fr-CA" sz="2400" b="1" i="0">
                <a:solidFill>
                  <a:schemeClr val="bg1"/>
                </a:solidFill>
                <a:effectLst/>
                <a:latin typeface="Aptos Display" panose="020B0004020202020204" pitchFamily="34" charset="0"/>
              </a:rPr>
              <a:t>discussion </a:t>
            </a:r>
          </a:p>
          <a:p>
            <a:pPr marL="342900" indent="-342900">
              <a:buFont typeface="Wingdings" panose="05000000000000000000" pitchFamily="2" charset="2"/>
              <a:buChar char="Ø"/>
            </a:pPr>
            <a:r>
              <a:rPr lang="fr-CA" sz="2400" b="1" i="0">
                <a:solidFill>
                  <a:schemeClr val="bg1"/>
                </a:solidFill>
                <a:effectLst/>
                <a:latin typeface="Aptos Display" panose="020B0004020202020204" pitchFamily="34" charset="0"/>
              </a:rPr>
              <a:t>Conclusion</a:t>
            </a:r>
          </a:p>
          <a:p>
            <a:pPr marL="342900" indent="-342900">
              <a:buFont typeface="Wingdings" panose="05000000000000000000" pitchFamily="2" charset="2"/>
              <a:buChar char="Ø"/>
            </a:pPr>
            <a:r>
              <a:rPr lang="fr-CA" sz="2400" b="1" i="0">
                <a:solidFill>
                  <a:schemeClr val="bg1"/>
                </a:solidFill>
                <a:effectLst/>
                <a:latin typeface="Aptos Display" panose="020B0004020202020204" pitchFamily="34" charset="0"/>
              </a:rPr>
              <a:t>Bibliographie</a:t>
            </a:r>
            <a:endParaRPr lang="fr-CA" sz="2400">
              <a:solidFill>
                <a:schemeClr val="bg1"/>
              </a:solidFill>
              <a:latin typeface="Aptos Display" panose="020B0004020202020204" pitchFamily="34" charset="0"/>
            </a:endParaRPr>
          </a:p>
        </p:txBody>
      </p:sp>
    </p:spTree>
    <p:extLst>
      <p:ext uri="{BB962C8B-B14F-4D97-AF65-F5344CB8AC3E}">
        <p14:creationId xmlns:p14="http://schemas.microsoft.com/office/powerpoint/2010/main" val="3187680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89577-E64E-3124-E14D-0910670A373C}"/>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043CC78C-DDEB-3E7B-27BC-CE612E2A0EE5}"/>
              </a:ext>
            </a:extLst>
          </p:cNvPr>
          <p:cNvSpPr txBox="1"/>
          <p:nvPr>
            <p:custDataLst>
              <p:tags r:id="rId1"/>
            </p:custDataLst>
          </p:nvPr>
        </p:nvSpPr>
        <p:spPr>
          <a:xfrm>
            <a:off x="9840686" y="191229"/>
            <a:ext cx="2351314" cy="1431161"/>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600" b="1" dirty="0">
                <a:solidFill>
                  <a:srgbClr val="0070C0"/>
                </a:solidFill>
                <a:latin typeface="Aptos Display" panose="020B0004020202020204" pitchFamily="34" charset="0"/>
              </a:rPr>
              <a:t>EFFECTUER LA RECHERCHE </a:t>
            </a:r>
          </a:p>
          <a:p>
            <a:pPr indent="-342900">
              <a:buFont typeface="+mj-lt"/>
              <a:buAutoNum type="arabicPeriod"/>
            </a:pPr>
            <a:r>
              <a:rPr lang="fr-CA" sz="1100" dirty="0">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23554" name="Espace réservé du numéro de diapositive 2">
            <a:extLst>
              <a:ext uri="{FF2B5EF4-FFF2-40B4-BE49-F238E27FC236}">
                <a16:creationId xmlns:a16="http://schemas.microsoft.com/office/drawing/2014/main" id="{7FC56E5E-1171-4855-6DE0-9E32BB7DEAA8}"/>
              </a:ext>
            </a:extLst>
          </p:cNvPr>
          <p:cNvSpPr>
            <a:spLocks noGrp="1"/>
          </p:cNvSpPr>
          <p:nvPr>
            <p:ph type="sldNum" sz="quarter" idx="12"/>
            <p:custDataLst>
              <p:tags r:id="rId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Aptos Display" panose="020B0004020202020204" pitchFamily="34" charset="0"/>
              </a:rPr>
              <a:pPr eaLnBrk="1" hangingPunct="1">
                <a:spcBef>
                  <a:spcPct val="0"/>
                </a:spcBef>
                <a:buFontTx/>
                <a:buNone/>
              </a:pPr>
              <a:t>27</a:t>
            </a:fld>
            <a:endParaRPr lang="fr-CA" altLang="fr-FR" sz="1200">
              <a:solidFill>
                <a:srgbClr val="898989"/>
              </a:solidFill>
              <a:latin typeface="Aptos Display" panose="020B0004020202020204" pitchFamily="34" charset="0"/>
            </a:endParaRPr>
          </a:p>
        </p:txBody>
      </p:sp>
      <p:sp>
        <p:nvSpPr>
          <p:cNvPr id="5" name="ZoneTexte 4">
            <a:extLst>
              <a:ext uri="{FF2B5EF4-FFF2-40B4-BE49-F238E27FC236}">
                <a16:creationId xmlns:a16="http://schemas.microsoft.com/office/drawing/2014/main" id="{0BC8A763-D013-A61C-AB99-1DDD196490C3}"/>
              </a:ext>
            </a:extLst>
          </p:cNvPr>
          <p:cNvSpPr txBox="1"/>
          <p:nvPr>
            <p:custDataLst>
              <p:tags r:id="rId3"/>
            </p:custDataLst>
          </p:nvPr>
        </p:nvSpPr>
        <p:spPr>
          <a:xfrm>
            <a:off x="241400" y="1031479"/>
            <a:ext cx="9184686" cy="461665"/>
          </a:xfrm>
          <a:prstGeom prst="rect">
            <a:avLst/>
          </a:prstGeom>
          <a:solidFill>
            <a:srgbClr val="FF4242"/>
          </a:solidFill>
          <a:ln>
            <a:solidFill>
              <a:schemeClr val="bg1"/>
            </a:solidFill>
          </a:ln>
        </p:spPr>
        <p:txBody>
          <a:bodyPr wrap="square" numCol="1">
            <a:spAutoFit/>
          </a:bodyPr>
          <a:lstStyle/>
          <a:p>
            <a:pPr>
              <a:spcBef>
                <a:spcPts val="600"/>
              </a:spcBef>
            </a:pPr>
            <a:r>
              <a:rPr lang="fr-CA" sz="2400" dirty="0">
                <a:solidFill>
                  <a:schemeClr val="bg1"/>
                </a:solidFill>
                <a:latin typeface="Aptos Display" panose="020B0004020202020204" pitchFamily="34" charset="0"/>
              </a:rPr>
              <a:t>*** 2 articles scientifiques de moins de 10 ans, dont un article québécois.</a:t>
            </a:r>
          </a:p>
        </p:txBody>
      </p:sp>
      <p:graphicFrame>
        <p:nvGraphicFramePr>
          <p:cNvPr id="3" name="Tableau 2">
            <a:extLst>
              <a:ext uri="{FF2B5EF4-FFF2-40B4-BE49-F238E27FC236}">
                <a16:creationId xmlns:a16="http://schemas.microsoft.com/office/drawing/2014/main" id="{80136073-FC3B-E1DE-15A4-F8EA10B5DB7A}"/>
              </a:ext>
            </a:extLst>
          </p:cNvPr>
          <p:cNvGraphicFramePr>
            <a:graphicFrameLocks noGrp="1"/>
          </p:cNvGraphicFramePr>
          <p:nvPr>
            <p:custDataLst>
              <p:tags r:id="rId4"/>
            </p:custDataLst>
          </p:nvPr>
        </p:nvGraphicFramePr>
        <p:xfrm>
          <a:off x="1973225" y="1775834"/>
          <a:ext cx="8245549" cy="1320162"/>
        </p:xfrm>
        <a:graphic>
          <a:graphicData uri="http://schemas.openxmlformats.org/drawingml/2006/table">
            <a:tbl>
              <a:tblPr>
                <a:tableStyleId>{7DF18680-E054-41AD-8BC1-D1AEF772440D}</a:tableStyleId>
              </a:tblPr>
              <a:tblGrid>
                <a:gridCol w="8245549">
                  <a:extLst>
                    <a:ext uri="{9D8B030D-6E8A-4147-A177-3AD203B41FA5}">
                      <a16:colId xmlns:a16="http://schemas.microsoft.com/office/drawing/2014/main" val="3015564920"/>
                    </a:ext>
                  </a:extLst>
                </a:gridCol>
              </a:tblGrid>
              <a:tr h="1320162">
                <a:tc>
                  <a:txBody>
                    <a:bodyPr/>
                    <a:lstStyle/>
                    <a:p>
                      <a:pPr algn="ctr"/>
                      <a:r>
                        <a:rPr lang="fr-CA" sz="2800" b="1" dirty="0">
                          <a:solidFill>
                            <a:srgbClr val="FF4242"/>
                          </a:solidFill>
                        </a:rPr>
                        <a:t>ÉRUDIT</a:t>
                      </a:r>
                    </a:p>
                    <a:p>
                      <a:pPr algn="ctr"/>
                      <a:r>
                        <a:rPr lang="fr-CA" sz="2400" b="0" dirty="0"/>
                        <a:t>(BASE DE DONNÉES QUÉBÉCOISE : </a:t>
                      </a:r>
                      <a:r>
                        <a:rPr lang="fr-CA" sz="2400" b="0" kern="1200" dirty="0">
                          <a:solidFill>
                            <a:schemeClr val="dk1"/>
                          </a:solidFill>
                          <a:effectLst/>
                        </a:rPr>
                        <a:t>articles de revues scientifiques et culturelles, livres, actes, thèses en texte intégral)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5899280"/>
                  </a:ext>
                </a:extLst>
              </a:tr>
            </a:tbl>
          </a:graphicData>
        </a:graphic>
      </p:graphicFrame>
      <p:pic>
        <p:nvPicPr>
          <p:cNvPr id="7" name="Image 6">
            <a:extLst>
              <a:ext uri="{FF2B5EF4-FFF2-40B4-BE49-F238E27FC236}">
                <a16:creationId xmlns:a16="http://schemas.microsoft.com/office/drawing/2014/main" id="{E11EACB4-98C2-3C74-29CF-1FD8FA7867BB}"/>
              </a:ext>
            </a:extLst>
          </p:cNvPr>
          <p:cNvPicPr>
            <a:picLocks noChangeAspect="1"/>
          </p:cNvPicPr>
          <p:nvPr>
            <p:custDataLst>
              <p:tags r:id="rId5"/>
            </p:custDataLst>
          </p:nvPr>
        </p:nvPicPr>
        <p:blipFill>
          <a:blip r:embed="rId10"/>
          <a:stretch>
            <a:fillRect/>
          </a:stretch>
        </p:blipFill>
        <p:spPr>
          <a:xfrm>
            <a:off x="1192665" y="3132389"/>
            <a:ext cx="9806668" cy="3359866"/>
          </a:xfrm>
          <a:prstGeom prst="rect">
            <a:avLst/>
          </a:prstGeom>
        </p:spPr>
      </p:pic>
      <p:sp>
        <p:nvSpPr>
          <p:cNvPr id="9" name="Rectangle 8">
            <a:extLst>
              <a:ext uri="{FF2B5EF4-FFF2-40B4-BE49-F238E27FC236}">
                <a16:creationId xmlns:a16="http://schemas.microsoft.com/office/drawing/2014/main" id="{2CA11E95-9099-6351-7435-4BD66AA2B9B8}"/>
              </a:ext>
            </a:extLst>
          </p:cNvPr>
          <p:cNvSpPr/>
          <p:nvPr>
            <p:custDataLst>
              <p:tags r:id="rId6"/>
            </p:custDataLst>
          </p:nvPr>
        </p:nvSpPr>
        <p:spPr>
          <a:xfrm>
            <a:off x="69850" y="88708"/>
            <a:ext cx="12052300" cy="6671321"/>
          </a:xfrm>
          <a:prstGeom prst="rect">
            <a:avLst/>
          </a:prstGeom>
          <a:noFill/>
          <a:ln w="190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11" name="ZoneTexte 10">
            <a:extLst>
              <a:ext uri="{FF2B5EF4-FFF2-40B4-BE49-F238E27FC236}">
                <a16:creationId xmlns:a16="http://schemas.microsoft.com/office/drawing/2014/main" id="{6085A8ED-9D66-134D-0419-4CECDF27A38A}"/>
              </a:ext>
            </a:extLst>
          </p:cNvPr>
          <p:cNvSpPr txBox="1"/>
          <p:nvPr>
            <p:custDataLst>
              <p:tags r:id="rId7"/>
            </p:custDataLst>
          </p:nvPr>
        </p:nvSpPr>
        <p:spPr>
          <a:xfrm>
            <a:off x="146552" y="474767"/>
            <a:ext cx="6649664" cy="523220"/>
          </a:xfrm>
          <a:prstGeom prst="rect">
            <a:avLst/>
          </a:prstGeom>
          <a:noFill/>
          <a:ln>
            <a:noFill/>
          </a:ln>
        </p:spPr>
        <p:txBody>
          <a:bodyPr wrap="square">
            <a:spAutoFit/>
          </a:bodyPr>
          <a:lstStyle/>
          <a:p>
            <a:r>
              <a:rPr lang="fr-CA" sz="2800" b="1" dirty="0">
                <a:solidFill>
                  <a:schemeClr val="bg1"/>
                </a:solidFill>
                <a:latin typeface="Aptos SemiBold" panose="020B0004020202020204" pitchFamily="34" charset="0"/>
              </a:rPr>
              <a:t>RECHERCHE BASE DE DONNÉES #3</a:t>
            </a:r>
          </a:p>
        </p:txBody>
      </p:sp>
      <p:sp>
        <p:nvSpPr>
          <p:cNvPr id="4" name="ZoneTexte 3">
            <a:extLst>
              <a:ext uri="{FF2B5EF4-FFF2-40B4-BE49-F238E27FC236}">
                <a16:creationId xmlns:a16="http://schemas.microsoft.com/office/drawing/2014/main" id="{0BBBC787-54BF-5AF6-C3F2-9032BEFDDB7D}"/>
              </a:ext>
            </a:extLst>
          </p:cNvPr>
          <p:cNvSpPr txBox="1"/>
          <p:nvPr/>
        </p:nvSpPr>
        <p:spPr>
          <a:xfrm>
            <a:off x="503518" y="6309141"/>
            <a:ext cx="1135379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3200" b="0" i="1" u="none" dirty="0">
                <a:solidFill>
                  <a:schemeClr val="bg1"/>
                </a:solidFill>
                <a:highlight>
                  <a:srgbClr val="FF0000"/>
                </a:highlight>
                <a:latin typeface="Aptos Display" panose="020B0004020202020204" pitchFamily="34" charset="0"/>
              </a:rPr>
              <a:t>Sauvegarder deux documents dans Zotero, vérifier et corriger.​</a:t>
            </a:r>
          </a:p>
        </p:txBody>
      </p:sp>
    </p:spTree>
    <p:extLst>
      <p:ext uri="{BB962C8B-B14F-4D97-AF65-F5344CB8AC3E}">
        <p14:creationId xmlns:p14="http://schemas.microsoft.com/office/powerpoint/2010/main" val="71017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8AB90-CCB9-1882-96E9-03553EAD0D86}"/>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2655DB03-9BF8-1C3C-ED00-F43410BFCB90}"/>
              </a:ext>
            </a:extLst>
          </p:cNvPr>
          <p:cNvSpPr txBox="1"/>
          <p:nvPr>
            <p:custDataLst>
              <p:tags r:id="rId1"/>
            </p:custDataLst>
          </p:nvPr>
        </p:nvSpPr>
        <p:spPr>
          <a:xfrm>
            <a:off x="9840686" y="191229"/>
            <a:ext cx="2351314" cy="1431161"/>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600" b="1" dirty="0">
                <a:solidFill>
                  <a:srgbClr val="0070C0"/>
                </a:solidFill>
                <a:latin typeface="Aptos Display" panose="020B0004020202020204" pitchFamily="34" charset="0"/>
              </a:rPr>
              <a:t>EFFECTUER LA RECHERCHE </a:t>
            </a:r>
          </a:p>
          <a:p>
            <a:pPr indent="-342900">
              <a:buFont typeface="+mj-lt"/>
              <a:buAutoNum type="arabicPeriod"/>
            </a:pPr>
            <a:r>
              <a:rPr lang="fr-CA" sz="1100" dirty="0">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23554" name="Espace réservé du numéro de diapositive 2">
            <a:extLst>
              <a:ext uri="{FF2B5EF4-FFF2-40B4-BE49-F238E27FC236}">
                <a16:creationId xmlns:a16="http://schemas.microsoft.com/office/drawing/2014/main" id="{68520337-1CA0-7917-0FC5-25AAB088AC84}"/>
              </a:ext>
            </a:extLst>
          </p:cNvPr>
          <p:cNvSpPr>
            <a:spLocks noGrp="1"/>
          </p:cNvSpPr>
          <p:nvPr>
            <p:ph type="sldNum" sz="quarter" idx="12"/>
            <p:custDataLst>
              <p:tags r:id="rId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Aptos Display" panose="020B0004020202020204" pitchFamily="34" charset="0"/>
              </a:rPr>
              <a:pPr eaLnBrk="1" hangingPunct="1">
                <a:spcBef>
                  <a:spcPct val="0"/>
                </a:spcBef>
                <a:buFontTx/>
                <a:buNone/>
              </a:pPr>
              <a:t>28</a:t>
            </a:fld>
            <a:endParaRPr lang="fr-CA" altLang="fr-FR" sz="1200">
              <a:solidFill>
                <a:srgbClr val="898989"/>
              </a:solidFill>
              <a:latin typeface="Aptos Display" panose="020B0004020202020204" pitchFamily="34" charset="0"/>
            </a:endParaRPr>
          </a:p>
        </p:txBody>
      </p:sp>
      <p:sp>
        <p:nvSpPr>
          <p:cNvPr id="5" name="ZoneTexte 4">
            <a:extLst>
              <a:ext uri="{FF2B5EF4-FFF2-40B4-BE49-F238E27FC236}">
                <a16:creationId xmlns:a16="http://schemas.microsoft.com/office/drawing/2014/main" id="{EBEA81C8-B03B-DBF7-91E6-60E318051024}"/>
              </a:ext>
            </a:extLst>
          </p:cNvPr>
          <p:cNvSpPr txBox="1"/>
          <p:nvPr>
            <p:custDataLst>
              <p:tags r:id="rId3"/>
            </p:custDataLst>
          </p:nvPr>
        </p:nvSpPr>
        <p:spPr>
          <a:xfrm>
            <a:off x="241399" y="1031479"/>
            <a:ext cx="9433941" cy="461665"/>
          </a:xfrm>
          <a:prstGeom prst="rect">
            <a:avLst/>
          </a:prstGeom>
          <a:solidFill>
            <a:srgbClr val="7030A0"/>
          </a:solidFill>
          <a:ln>
            <a:solidFill>
              <a:schemeClr val="bg1"/>
            </a:solidFill>
          </a:ln>
        </p:spPr>
        <p:txBody>
          <a:bodyPr wrap="square" numCol="1">
            <a:spAutoFit/>
          </a:bodyPr>
          <a:lstStyle/>
          <a:p>
            <a:pPr>
              <a:spcBef>
                <a:spcPts val="600"/>
              </a:spcBef>
            </a:pPr>
            <a:r>
              <a:rPr lang="fr-CA" sz="2400" dirty="0">
                <a:solidFill>
                  <a:schemeClr val="bg1"/>
                </a:solidFill>
                <a:latin typeface="Aptos Display" panose="020B0004020202020204" pitchFamily="34" charset="0"/>
              </a:rPr>
              <a:t>***Un livre encyclopédique, en lien avec le concept principal</a:t>
            </a:r>
          </a:p>
        </p:txBody>
      </p:sp>
      <p:sp>
        <p:nvSpPr>
          <p:cNvPr id="9" name="Rectangle 8">
            <a:extLst>
              <a:ext uri="{FF2B5EF4-FFF2-40B4-BE49-F238E27FC236}">
                <a16:creationId xmlns:a16="http://schemas.microsoft.com/office/drawing/2014/main" id="{595899C3-6149-EFB9-23D4-0143AB615394}"/>
              </a:ext>
            </a:extLst>
          </p:cNvPr>
          <p:cNvSpPr/>
          <p:nvPr>
            <p:custDataLst>
              <p:tags r:id="rId4"/>
            </p:custDataLst>
          </p:nvPr>
        </p:nvSpPr>
        <p:spPr>
          <a:xfrm>
            <a:off x="69850" y="97852"/>
            <a:ext cx="12052300" cy="6671321"/>
          </a:xfrm>
          <a:prstGeom prst="rect">
            <a:avLst/>
          </a:prstGeom>
          <a:noFill/>
          <a:ln w="1905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11" name="ZoneTexte 10">
            <a:extLst>
              <a:ext uri="{FF2B5EF4-FFF2-40B4-BE49-F238E27FC236}">
                <a16:creationId xmlns:a16="http://schemas.microsoft.com/office/drawing/2014/main" id="{B38DEB94-F312-EC97-832F-462ACDD5D0F9}"/>
              </a:ext>
            </a:extLst>
          </p:cNvPr>
          <p:cNvSpPr txBox="1"/>
          <p:nvPr>
            <p:custDataLst>
              <p:tags r:id="rId5"/>
            </p:custDataLst>
          </p:nvPr>
        </p:nvSpPr>
        <p:spPr>
          <a:xfrm>
            <a:off x="146552" y="474767"/>
            <a:ext cx="7786486" cy="523220"/>
          </a:xfrm>
          <a:prstGeom prst="rect">
            <a:avLst/>
          </a:prstGeom>
          <a:noFill/>
          <a:ln>
            <a:noFill/>
          </a:ln>
        </p:spPr>
        <p:txBody>
          <a:bodyPr wrap="square">
            <a:spAutoFit/>
          </a:bodyPr>
          <a:lstStyle/>
          <a:p>
            <a:r>
              <a:rPr lang="fr-CA" sz="2800" b="1" dirty="0">
                <a:solidFill>
                  <a:schemeClr val="bg1"/>
                </a:solidFill>
                <a:latin typeface="Aptos SemiBold" panose="020B0004020202020204" pitchFamily="34" charset="0"/>
              </a:rPr>
              <a:t>RECHERCHE BASE DE DONNÉES avec IA #4</a:t>
            </a:r>
          </a:p>
        </p:txBody>
      </p:sp>
      <p:graphicFrame>
        <p:nvGraphicFramePr>
          <p:cNvPr id="6" name="Tableau 5">
            <a:extLst>
              <a:ext uri="{FF2B5EF4-FFF2-40B4-BE49-F238E27FC236}">
                <a16:creationId xmlns:a16="http://schemas.microsoft.com/office/drawing/2014/main" id="{D3830686-AFB2-2232-5878-CF0E5550C7F1}"/>
              </a:ext>
            </a:extLst>
          </p:cNvPr>
          <p:cNvGraphicFramePr>
            <a:graphicFrameLocks noGrp="1"/>
          </p:cNvGraphicFramePr>
          <p:nvPr>
            <p:custDataLst>
              <p:tags r:id="rId6"/>
            </p:custDataLst>
            <p:extLst>
              <p:ext uri="{D42A27DB-BD31-4B8C-83A1-F6EECF244321}">
                <p14:modId xmlns:p14="http://schemas.microsoft.com/office/powerpoint/2010/main" val="1998826967"/>
              </p:ext>
            </p:extLst>
          </p:nvPr>
        </p:nvGraphicFramePr>
        <p:xfrm>
          <a:off x="1607287" y="1717887"/>
          <a:ext cx="8245549" cy="1320162"/>
        </p:xfrm>
        <a:graphic>
          <a:graphicData uri="http://schemas.openxmlformats.org/drawingml/2006/table">
            <a:tbl>
              <a:tblPr>
                <a:tableStyleId>{7DF18680-E054-41AD-8BC1-D1AEF772440D}</a:tableStyleId>
              </a:tblPr>
              <a:tblGrid>
                <a:gridCol w="8245549">
                  <a:extLst>
                    <a:ext uri="{9D8B030D-6E8A-4147-A177-3AD203B41FA5}">
                      <a16:colId xmlns:a16="http://schemas.microsoft.com/office/drawing/2014/main" val="3015564920"/>
                    </a:ext>
                  </a:extLst>
                </a:gridCol>
              </a:tblGrid>
              <a:tr h="1320162">
                <a:tc>
                  <a:txBody>
                    <a:bodyPr/>
                    <a:lstStyle/>
                    <a:p>
                      <a:pPr algn="ctr"/>
                      <a:r>
                        <a:rPr lang="fr-CA" sz="2800" b="1" dirty="0">
                          <a:solidFill>
                            <a:srgbClr val="7030A0"/>
                          </a:solidFill>
                        </a:rPr>
                        <a:t>CAIRN</a:t>
                      </a:r>
                    </a:p>
                    <a:p>
                      <a:pPr algn="ctr"/>
                      <a:r>
                        <a:rPr lang="fr-CA" sz="2400" b="0" dirty="0"/>
                        <a:t>(BASE DE DONNÉES FRANCOPHONE : </a:t>
                      </a:r>
                      <a:r>
                        <a:rPr lang="fr-CA" sz="2400" b="0" kern="1200" dirty="0">
                          <a:solidFill>
                            <a:schemeClr val="dk1"/>
                          </a:solidFill>
                          <a:effectLst/>
                        </a:rPr>
                        <a:t>articles de revues, d’ouvrages professionnels et encyclopédiques)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5899280"/>
                  </a:ext>
                </a:extLst>
              </a:tr>
            </a:tbl>
          </a:graphicData>
        </a:graphic>
      </p:graphicFrame>
      <p:sp>
        <p:nvSpPr>
          <p:cNvPr id="4" name="ZoneTexte 3">
            <a:extLst>
              <a:ext uri="{FF2B5EF4-FFF2-40B4-BE49-F238E27FC236}">
                <a16:creationId xmlns:a16="http://schemas.microsoft.com/office/drawing/2014/main" id="{6B47F13E-FA74-7D8D-A107-A2C475440223}"/>
              </a:ext>
            </a:extLst>
          </p:cNvPr>
          <p:cNvSpPr txBox="1"/>
          <p:nvPr/>
        </p:nvSpPr>
        <p:spPr>
          <a:xfrm>
            <a:off x="1763268" y="5615743"/>
            <a:ext cx="1135379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3200" b="0" i="1" u="none" dirty="0">
                <a:solidFill>
                  <a:schemeClr val="bg1"/>
                </a:solidFill>
                <a:highlight>
                  <a:srgbClr val="FF0000"/>
                </a:highlight>
                <a:latin typeface="Aptos Display" panose="020B0004020202020204" pitchFamily="34" charset="0"/>
              </a:rPr>
              <a:t>Sauvegarder dans Zotero, vérifier et corriger.​</a:t>
            </a:r>
          </a:p>
        </p:txBody>
      </p:sp>
      <p:pic>
        <p:nvPicPr>
          <p:cNvPr id="7" name="Image 6">
            <a:extLst>
              <a:ext uri="{FF2B5EF4-FFF2-40B4-BE49-F238E27FC236}">
                <a16:creationId xmlns:a16="http://schemas.microsoft.com/office/drawing/2014/main" id="{87E6C3FA-FE31-0994-7AAB-18E2176CA813}"/>
              </a:ext>
            </a:extLst>
          </p:cNvPr>
          <p:cNvPicPr>
            <a:picLocks noChangeAspect="1"/>
          </p:cNvPicPr>
          <p:nvPr/>
        </p:nvPicPr>
        <p:blipFill>
          <a:blip r:embed="rId9"/>
          <a:stretch>
            <a:fillRect/>
          </a:stretch>
        </p:blipFill>
        <p:spPr>
          <a:xfrm>
            <a:off x="241399" y="3085760"/>
            <a:ext cx="8558536" cy="2362467"/>
          </a:xfrm>
          <a:prstGeom prst="rect">
            <a:avLst/>
          </a:prstGeom>
        </p:spPr>
      </p:pic>
      <p:pic>
        <p:nvPicPr>
          <p:cNvPr id="12" name="Image 11">
            <a:extLst>
              <a:ext uri="{FF2B5EF4-FFF2-40B4-BE49-F238E27FC236}">
                <a16:creationId xmlns:a16="http://schemas.microsoft.com/office/drawing/2014/main" id="{61C913E2-C97E-8F3D-3B5F-879A83CDD9A9}"/>
              </a:ext>
            </a:extLst>
          </p:cNvPr>
          <p:cNvPicPr>
            <a:picLocks noChangeAspect="1"/>
          </p:cNvPicPr>
          <p:nvPr/>
        </p:nvPicPr>
        <p:blipFill>
          <a:blip r:embed="rId10"/>
          <a:stretch>
            <a:fillRect/>
          </a:stretch>
        </p:blipFill>
        <p:spPr>
          <a:xfrm>
            <a:off x="8846643" y="3368991"/>
            <a:ext cx="3028950" cy="1733550"/>
          </a:xfrm>
          <a:prstGeom prst="rect">
            <a:avLst/>
          </a:prstGeom>
        </p:spPr>
      </p:pic>
      <p:cxnSp>
        <p:nvCxnSpPr>
          <p:cNvPr id="15" name="Connecteur droit avec flèche 14">
            <a:extLst>
              <a:ext uri="{FF2B5EF4-FFF2-40B4-BE49-F238E27FC236}">
                <a16:creationId xmlns:a16="http://schemas.microsoft.com/office/drawing/2014/main" id="{AAD96271-516F-CD96-89A0-C168540ED5A2}"/>
              </a:ext>
            </a:extLst>
          </p:cNvPr>
          <p:cNvCxnSpPr>
            <a:cxnSpLocks/>
          </p:cNvCxnSpPr>
          <p:nvPr/>
        </p:nvCxnSpPr>
        <p:spPr>
          <a:xfrm flipV="1">
            <a:off x="7607808" y="4205079"/>
            <a:ext cx="1472184" cy="6191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660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F6D17-DBC3-859B-44E6-6D97EA2265F0}"/>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36C5FCAE-D931-BB9B-1F05-ED5D62206BA9}"/>
              </a:ext>
            </a:extLst>
          </p:cNvPr>
          <p:cNvSpPr txBox="1"/>
          <p:nvPr>
            <p:custDataLst>
              <p:tags r:id="rId1"/>
            </p:custDataLst>
          </p:nvPr>
        </p:nvSpPr>
        <p:spPr>
          <a:xfrm>
            <a:off x="9840686" y="191229"/>
            <a:ext cx="2351314" cy="1431161"/>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600" b="1" dirty="0">
                <a:solidFill>
                  <a:srgbClr val="0070C0"/>
                </a:solidFill>
                <a:latin typeface="Aptos Display" panose="020B0004020202020204" pitchFamily="34" charset="0"/>
              </a:rPr>
              <a:t>EFFECTUER LA RECHERCHE </a:t>
            </a:r>
          </a:p>
          <a:p>
            <a:pPr indent="-342900">
              <a:buFont typeface="+mj-lt"/>
              <a:buAutoNum type="arabicPeriod"/>
            </a:pPr>
            <a:r>
              <a:rPr lang="fr-CA" sz="1100" dirty="0">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23554" name="Espace réservé du numéro de diapositive 2">
            <a:extLst>
              <a:ext uri="{FF2B5EF4-FFF2-40B4-BE49-F238E27FC236}">
                <a16:creationId xmlns:a16="http://schemas.microsoft.com/office/drawing/2014/main" id="{313662D5-25BF-B077-C8EB-FD992D4F6421}"/>
              </a:ext>
            </a:extLst>
          </p:cNvPr>
          <p:cNvSpPr>
            <a:spLocks noGrp="1"/>
          </p:cNvSpPr>
          <p:nvPr>
            <p:ph type="sldNum" sz="quarter" idx="12"/>
            <p:custDataLst>
              <p:tags r:id="rId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Aptos Display" panose="020B0004020202020204" pitchFamily="34" charset="0"/>
              </a:rPr>
              <a:pPr eaLnBrk="1" hangingPunct="1">
                <a:spcBef>
                  <a:spcPct val="0"/>
                </a:spcBef>
                <a:buFontTx/>
                <a:buNone/>
              </a:pPr>
              <a:t>29</a:t>
            </a:fld>
            <a:endParaRPr lang="fr-CA" altLang="fr-FR" sz="1200">
              <a:solidFill>
                <a:srgbClr val="898989"/>
              </a:solidFill>
              <a:latin typeface="Aptos Display" panose="020B0004020202020204" pitchFamily="34" charset="0"/>
            </a:endParaRPr>
          </a:p>
        </p:txBody>
      </p:sp>
      <p:sp>
        <p:nvSpPr>
          <p:cNvPr id="5" name="ZoneTexte 4">
            <a:extLst>
              <a:ext uri="{FF2B5EF4-FFF2-40B4-BE49-F238E27FC236}">
                <a16:creationId xmlns:a16="http://schemas.microsoft.com/office/drawing/2014/main" id="{8B5A3D6B-96A1-4A05-08B8-0B4E7FDD5461}"/>
              </a:ext>
            </a:extLst>
          </p:cNvPr>
          <p:cNvSpPr txBox="1"/>
          <p:nvPr>
            <p:custDataLst>
              <p:tags r:id="rId3"/>
            </p:custDataLst>
          </p:nvPr>
        </p:nvSpPr>
        <p:spPr>
          <a:xfrm>
            <a:off x="241399" y="1031479"/>
            <a:ext cx="9433941" cy="461665"/>
          </a:xfrm>
          <a:prstGeom prst="rect">
            <a:avLst/>
          </a:prstGeom>
          <a:solidFill>
            <a:srgbClr val="7030A0"/>
          </a:solidFill>
          <a:ln>
            <a:solidFill>
              <a:schemeClr val="bg1"/>
            </a:solidFill>
          </a:ln>
        </p:spPr>
        <p:txBody>
          <a:bodyPr wrap="square" numCol="1">
            <a:spAutoFit/>
          </a:bodyPr>
          <a:lstStyle/>
          <a:p>
            <a:pPr>
              <a:spcBef>
                <a:spcPts val="600"/>
              </a:spcBef>
            </a:pPr>
            <a:r>
              <a:rPr lang="fr-CA" sz="2400" dirty="0">
                <a:solidFill>
                  <a:schemeClr val="bg1"/>
                </a:solidFill>
                <a:latin typeface="Aptos Display" panose="020B0004020202020204" pitchFamily="34" charset="0"/>
              </a:rPr>
              <a:t>***2 articles de moins de 10 ans, dont si possible un article nord-américain.</a:t>
            </a:r>
          </a:p>
        </p:txBody>
      </p:sp>
      <p:sp>
        <p:nvSpPr>
          <p:cNvPr id="9" name="Rectangle 8">
            <a:extLst>
              <a:ext uri="{FF2B5EF4-FFF2-40B4-BE49-F238E27FC236}">
                <a16:creationId xmlns:a16="http://schemas.microsoft.com/office/drawing/2014/main" id="{4D4B3487-44D9-FE82-8D47-345E9BE7F2B0}"/>
              </a:ext>
            </a:extLst>
          </p:cNvPr>
          <p:cNvSpPr/>
          <p:nvPr>
            <p:custDataLst>
              <p:tags r:id="rId4"/>
            </p:custDataLst>
          </p:nvPr>
        </p:nvSpPr>
        <p:spPr>
          <a:xfrm>
            <a:off x="69850" y="88708"/>
            <a:ext cx="12052300" cy="6671321"/>
          </a:xfrm>
          <a:prstGeom prst="rect">
            <a:avLst/>
          </a:prstGeom>
          <a:noFill/>
          <a:ln w="1905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11" name="ZoneTexte 10">
            <a:extLst>
              <a:ext uri="{FF2B5EF4-FFF2-40B4-BE49-F238E27FC236}">
                <a16:creationId xmlns:a16="http://schemas.microsoft.com/office/drawing/2014/main" id="{8062988D-0125-942D-E626-DAF2C970F5BC}"/>
              </a:ext>
            </a:extLst>
          </p:cNvPr>
          <p:cNvSpPr txBox="1"/>
          <p:nvPr>
            <p:custDataLst>
              <p:tags r:id="rId5"/>
            </p:custDataLst>
          </p:nvPr>
        </p:nvSpPr>
        <p:spPr>
          <a:xfrm>
            <a:off x="146552" y="474767"/>
            <a:ext cx="7786486" cy="523220"/>
          </a:xfrm>
          <a:prstGeom prst="rect">
            <a:avLst/>
          </a:prstGeom>
          <a:noFill/>
          <a:ln>
            <a:noFill/>
          </a:ln>
        </p:spPr>
        <p:txBody>
          <a:bodyPr wrap="square">
            <a:spAutoFit/>
          </a:bodyPr>
          <a:lstStyle/>
          <a:p>
            <a:r>
              <a:rPr lang="fr-CA" sz="2800" b="1" dirty="0">
                <a:solidFill>
                  <a:schemeClr val="bg1"/>
                </a:solidFill>
                <a:latin typeface="Aptos SemiBold" panose="020B0004020202020204" pitchFamily="34" charset="0"/>
              </a:rPr>
              <a:t>RECHERCHE BASE DE DONNÉES avec IA #4</a:t>
            </a:r>
          </a:p>
        </p:txBody>
      </p:sp>
      <p:graphicFrame>
        <p:nvGraphicFramePr>
          <p:cNvPr id="6" name="Tableau 5">
            <a:extLst>
              <a:ext uri="{FF2B5EF4-FFF2-40B4-BE49-F238E27FC236}">
                <a16:creationId xmlns:a16="http://schemas.microsoft.com/office/drawing/2014/main" id="{C4BF031B-47D0-ACE1-A5EC-3A9F62256B3A}"/>
              </a:ext>
            </a:extLst>
          </p:cNvPr>
          <p:cNvGraphicFramePr>
            <a:graphicFrameLocks noGrp="1"/>
          </p:cNvGraphicFramePr>
          <p:nvPr>
            <p:custDataLst>
              <p:tags r:id="rId6"/>
            </p:custDataLst>
            <p:extLst>
              <p:ext uri="{D42A27DB-BD31-4B8C-83A1-F6EECF244321}">
                <p14:modId xmlns:p14="http://schemas.microsoft.com/office/powerpoint/2010/main" val="1252835629"/>
              </p:ext>
            </p:extLst>
          </p:nvPr>
        </p:nvGraphicFramePr>
        <p:xfrm>
          <a:off x="1607287" y="1717887"/>
          <a:ext cx="8245549" cy="518160"/>
        </p:xfrm>
        <a:graphic>
          <a:graphicData uri="http://schemas.openxmlformats.org/drawingml/2006/table">
            <a:tbl>
              <a:tblPr>
                <a:tableStyleId>{7DF18680-E054-41AD-8BC1-D1AEF772440D}</a:tableStyleId>
              </a:tblPr>
              <a:tblGrid>
                <a:gridCol w="8245549">
                  <a:extLst>
                    <a:ext uri="{9D8B030D-6E8A-4147-A177-3AD203B41FA5}">
                      <a16:colId xmlns:a16="http://schemas.microsoft.com/office/drawing/2014/main" val="3015564920"/>
                    </a:ext>
                  </a:extLst>
                </a:gridCol>
              </a:tblGrid>
              <a:tr h="411679">
                <a:tc>
                  <a:txBody>
                    <a:bodyPr/>
                    <a:lstStyle/>
                    <a:p>
                      <a:pPr algn="ctr"/>
                      <a:r>
                        <a:rPr lang="fr-CA" sz="2800" b="1" dirty="0">
                          <a:solidFill>
                            <a:srgbClr val="7030A0"/>
                          </a:solidFill>
                        </a:rPr>
                        <a:t>CAIRN avec 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5899280"/>
                  </a:ext>
                </a:extLst>
              </a:tr>
            </a:tbl>
          </a:graphicData>
        </a:graphic>
      </p:graphicFrame>
      <p:pic>
        <p:nvPicPr>
          <p:cNvPr id="10" name="Image 9">
            <a:extLst>
              <a:ext uri="{FF2B5EF4-FFF2-40B4-BE49-F238E27FC236}">
                <a16:creationId xmlns:a16="http://schemas.microsoft.com/office/drawing/2014/main" id="{761D1FEC-AA2D-7130-BE14-957A658A186D}"/>
              </a:ext>
            </a:extLst>
          </p:cNvPr>
          <p:cNvPicPr>
            <a:picLocks noChangeAspect="1"/>
          </p:cNvPicPr>
          <p:nvPr>
            <p:custDataLst>
              <p:tags r:id="rId7"/>
            </p:custDataLst>
          </p:nvPr>
        </p:nvPicPr>
        <p:blipFill>
          <a:blip r:embed="rId11"/>
          <a:stretch>
            <a:fillRect/>
          </a:stretch>
        </p:blipFill>
        <p:spPr>
          <a:xfrm>
            <a:off x="2014372" y="2392546"/>
            <a:ext cx="7742276" cy="3521570"/>
          </a:xfrm>
          <a:prstGeom prst="rect">
            <a:avLst/>
          </a:prstGeom>
        </p:spPr>
      </p:pic>
      <p:sp>
        <p:nvSpPr>
          <p:cNvPr id="3" name="ZoneTexte 2">
            <a:extLst>
              <a:ext uri="{FF2B5EF4-FFF2-40B4-BE49-F238E27FC236}">
                <a16:creationId xmlns:a16="http://schemas.microsoft.com/office/drawing/2014/main" id="{3F7E8CD1-0C64-CE41-4C15-4201AAB4BBE5}"/>
              </a:ext>
            </a:extLst>
          </p:cNvPr>
          <p:cNvSpPr txBox="1"/>
          <p:nvPr>
            <p:custDataLst>
              <p:tags r:id="rId8"/>
            </p:custDataLst>
          </p:nvPr>
        </p:nvSpPr>
        <p:spPr>
          <a:xfrm>
            <a:off x="9002486" y="2753969"/>
            <a:ext cx="3021640" cy="1200329"/>
          </a:xfrm>
          <a:prstGeom prst="rect">
            <a:avLst/>
          </a:prstGeom>
          <a:solidFill>
            <a:srgbClr val="FFFF00"/>
          </a:solidFill>
          <a:ln>
            <a:solidFill>
              <a:schemeClr val="bg1"/>
            </a:solidFill>
          </a:ln>
        </p:spPr>
        <p:txBody>
          <a:bodyPr wrap="square" numCol="1">
            <a:spAutoFit/>
          </a:bodyPr>
          <a:lstStyle/>
          <a:p>
            <a:pPr algn="ctr">
              <a:spcBef>
                <a:spcPts val="600"/>
              </a:spcBef>
            </a:pPr>
            <a:r>
              <a:rPr lang="fr-CA" sz="2400" b="1" i="1" dirty="0">
                <a:latin typeface="Aptos Display" panose="020B0004020202020204" pitchFamily="34" charset="0"/>
              </a:rPr>
              <a:t>CRÉATION DE COMPTE OBLIGATOIRE !!!</a:t>
            </a:r>
          </a:p>
        </p:txBody>
      </p:sp>
      <p:sp>
        <p:nvSpPr>
          <p:cNvPr id="4" name="ZoneTexte 3">
            <a:extLst>
              <a:ext uri="{FF2B5EF4-FFF2-40B4-BE49-F238E27FC236}">
                <a16:creationId xmlns:a16="http://schemas.microsoft.com/office/drawing/2014/main" id="{2B36C599-C35A-F5EC-FCD8-61631072DC65}"/>
              </a:ext>
            </a:extLst>
          </p:cNvPr>
          <p:cNvSpPr txBox="1"/>
          <p:nvPr/>
        </p:nvSpPr>
        <p:spPr>
          <a:xfrm>
            <a:off x="419100" y="6025408"/>
            <a:ext cx="1135379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3200" b="0" i="1" u="none" dirty="0">
                <a:solidFill>
                  <a:schemeClr val="bg1"/>
                </a:solidFill>
                <a:highlight>
                  <a:srgbClr val="FF0000"/>
                </a:highlight>
                <a:latin typeface="Aptos Display" panose="020B0004020202020204" pitchFamily="34" charset="0"/>
              </a:rPr>
              <a:t>Sauvegarder deux documents dans Zotero, vérifier et corriger.​</a:t>
            </a:r>
          </a:p>
        </p:txBody>
      </p:sp>
    </p:spTree>
    <p:extLst>
      <p:ext uri="{BB962C8B-B14F-4D97-AF65-F5344CB8AC3E}">
        <p14:creationId xmlns:p14="http://schemas.microsoft.com/office/powerpoint/2010/main" val="4287234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44202-C54E-F63B-5F11-A2591A3EE8B7}"/>
            </a:ext>
          </a:extLst>
        </p:cNvPr>
        <p:cNvGrpSpPr/>
        <p:nvPr/>
      </p:nvGrpSpPr>
      <p:grpSpPr>
        <a:xfrm>
          <a:off x="0" y="0"/>
          <a:ext cx="0" cy="0"/>
          <a:chOff x="0" y="0"/>
          <a:chExt cx="0" cy="0"/>
        </a:xfrm>
      </p:grpSpPr>
      <p:sp>
        <p:nvSpPr>
          <p:cNvPr id="15" name="ZoneTexte 14">
            <a:extLst>
              <a:ext uri="{FF2B5EF4-FFF2-40B4-BE49-F238E27FC236}">
                <a16:creationId xmlns:a16="http://schemas.microsoft.com/office/drawing/2014/main" id="{726D35D4-B998-7FCA-34E6-4B0991420E4B}"/>
              </a:ext>
            </a:extLst>
          </p:cNvPr>
          <p:cNvSpPr txBox="1"/>
          <p:nvPr>
            <p:custDataLst>
              <p:tags r:id="rId1"/>
            </p:custDataLst>
          </p:nvPr>
        </p:nvSpPr>
        <p:spPr>
          <a:xfrm>
            <a:off x="9840686" y="191229"/>
            <a:ext cx="2351314" cy="1431161"/>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600" b="1" dirty="0">
                <a:solidFill>
                  <a:srgbClr val="0070C0"/>
                </a:solidFill>
                <a:latin typeface="Aptos Display" panose="020B0004020202020204" pitchFamily="34" charset="0"/>
              </a:rPr>
              <a:t>EFFECTUER LA RECHERCHE </a:t>
            </a:r>
          </a:p>
          <a:p>
            <a:pPr indent="-342900">
              <a:buFont typeface="+mj-lt"/>
              <a:buAutoNum type="arabicPeriod"/>
            </a:pPr>
            <a:r>
              <a:rPr lang="fr-CA" sz="1100" dirty="0">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23554" name="Espace réservé du numéro de diapositive 2">
            <a:extLst>
              <a:ext uri="{FF2B5EF4-FFF2-40B4-BE49-F238E27FC236}">
                <a16:creationId xmlns:a16="http://schemas.microsoft.com/office/drawing/2014/main" id="{00850227-AC42-0567-3D85-A5DEA12C27E4}"/>
              </a:ext>
            </a:extLst>
          </p:cNvPr>
          <p:cNvSpPr>
            <a:spLocks noGrp="1"/>
          </p:cNvSpPr>
          <p:nvPr>
            <p:ph type="sldNum" sz="quarter" idx="12"/>
            <p:custDataLst>
              <p:tags r:id="rId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Aptos Display" panose="020B0004020202020204" pitchFamily="34" charset="0"/>
              </a:rPr>
              <a:pPr eaLnBrk="1" hangingPunct="1">
                <a:spcBef>
                  <a:spcPct val="0"/>
                </a:spcBef>
                <a:buFontTx/>
                <a:buNone/>
              </a:pPr>
              <a:t>30</a:t>
            </a:fld>
            <a:endParaRPr lang="fr-CA" altLang="fr-FR" sz="1200">
              <a:solidFill>
                <a:srgbClr val="898989"/>
              </a:solidFill>
              <a:latin typeface="Aptos Display" panose="020B0004020202020204" pitchFamily="34" charset="0"/>
            </a:endParaRPr>
          </a:p>
        </p:txBody>
      </p:sp>
      <p:graphicFrame>
        <p:nvGraphicFramePr>
          <p:cNvPr id="3" name="Tableau 2">
            <a:extLst>
              <a:ext uri="{FF2B5EF4-FFF2-40B4-BE49-F238E27FC236}">
                <a16:creationId xmlns:a16="http://schemas.microsoft.com/office/drawing/2014/main" id="{74A0FAF3-4853-2411-E576-28FB67F230D8}"/>
              </a:ext>
            </a:extLst>
          </p:cNvPr>
          <p:cNvGraphicFramePr>
            <a:graphicFrameLocks noGrp="1"/>
          </p:cNvGraphicFramePr>
          <p:nvPr>
            <p:custDataLst>
              <p:tags r:id="rId3"/>
            </p:custDataLst>
          </p:nvPr>
        </p:nvGraphicFramePr>
        <p:xfrm>
          <a:off x="1502229" y="2015320"/>
          <a:ext cx="9655682" cy="1320162"/>
        </p:xfrm>
        <a:graphic>
          <a:graphicData uri="http://schemas.openxmlformats.org/drawingml/2006/table">
            <a:tbl>
              <a:tblPr>
                <a:tableStyleId>{7DF18680-E054-41AD-8BC1-D1AEF772440D}</a:tableStyleId>
              </a:tblPr>
              <a:tblGrid>
                <a:gridCol w="9655682">
                  <a:extLst>
                    <a:ext uri="{9D8B030D-6E8A-4147-A177-3AD203B41FA5}">
                      <a16:colId xmlns:a16="http://schemas.microsoft.com/office/drawing/2014/main" val="3015564920"/>
                    </a:ext>
                  </a:extLst>
                </a:gridCol>
              </a:tblGrid>
              <a:tr h="1320162">
                <a:tc>
                  <a:txBody>
                    <a:bodyPr/>
                    <a:lstStyle/>
                    <a:p>
                      <a:pPr algn="ctr"/>
                      <a:r>
                        <a:rPr lang="fr-CA" sz="2800" b="1" dirty="0">
                          <a:solidFill>
                            <a:srgbClr val="005393"/>
                          </a:solidFill>
                        </a:rPr>
                        <a:t>CONSENSUS</a:t>
                      </a:r>
                    </a:p>
                    <a:p>
                      <a:pPr algn="ctr"/>
                      <a:r>
                        <a:rPr lang="fr-CA" sz="2400" b="0" dirty="0"/>
                        <a:t>(Moteur de recherche scientifique assisté par IA, conçu pour extraire et synthétiser des résultats issus de la littérature académique</a:t>
                      </a:r>
                      <a:r>
                        <a:rPr lang="fr-CA" sz="2400" b="0" kern="1200" dirty="0">
                          <a:solidFill>
                            <a:schemeClr val="dk1"/>
                          </a:solidFill>
                          <a:effectLst/>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5899280"/>
                  </a:ext>
                </a:extLst>
              </a:tr>
            </a:tbl>
          </a:graphicData>
        </a:graphic>
      </p:graphicFrame>
      <p:pic>
        <p:nvPicPr>
          <p:cNvPr id="11" name="Image 10">
            <a:extLst>
              <a:ext uri="{FF2B5EF4-FFF2-40B4-BE49-F238E27FC236}">
                <a16:creationId xmlns:a16="http://schemas.microsoft.com/office/drawing/2014/main" id="{1A70420E-6D90-BCC1-9916-7F68FCB6FDDD}"/>
              </a:ext>
            </a:extLst>
          </p:cNvPr>
          <p:cNvPicPr>
            <a:picLocks noChangeAspect="1"/>
          </p:cNvPicPr>
          <p:nvPr>
            <p:custDataLst>
              <p:tags r:id="rId4"/>
            </p:custDataLst>
          </p:nvPr>
        </p:nvPicPr>
        <p:blipFill>
          <a:blip r:embed="rId11"/>
          <a:stretch>
            <a:fillRect/>
          </a:stretch>
        </p:blipFill>
        <p:spPr>
          <a:xfrm>
            <a:off x="3093611" y="3715883"/>
            <a:ext cx="7800975" cy="2790825"/>
          </a:xfrm>
          <a:prstGeom prst="rect">
            <a:avLst/>
          </a:prstGeom>
        </p:spPr>
      </p:pic>
      <p:pic>
        <p:nvPicPr>
          <p:cNvPr id="2050" name="Picture 2" descr="Consensus - ChatGPT for Science - TrainerRoad">
            <a:extLst>
              <a:ext uri="{FF2B5EF4-FFF2-40B4-BE49-F238E27FC236}">
                <a16:creationId xmlns:a16="http://schemas.microsoft.com/office/drawing/2014/main" id="{0C97A0F5-1F69-9FE2-4C97-D6DBE2C72B9B}"/>
              </a:ext>
            </a:extLst>
          </p:cNvPr>
          <p:cNvPicPr>
            <a:picLocks noChangeAspect="1" noChangeArrowheads="1"/>
          </p:cNvPicPr>
          <p:nvPr>
            <p:custDataLst>
              <p:tags r:id="rId5"/>
            </p:custDataLst>
          </p:nvPr>
        </p:nvPicPr>
        <p:blipFill rotWithShape="1">
          <a:blip r:embed="rId12">
            <a:extLst>
              <a:ext uri="{28A0092B-C50C-407E-A947-70E740481C1C}">
                <a14:useLocalDpi xmlns:a14="http://schemas.microsoft.com/office/drawing/2010/main" val="0"/>
              </a:ext>
            </a:extLst>
          </a:blip>
          <a:srcRect l="22815" t="18297" r="20963" b="19380"/>
          <a:stretch>
            <a:fillRect/>
          </a:stretch>
        </p:blipFill>
        <p:spPr bwMode="auto">
          <a:xfrm>
            <a:off x="315541" y="3565523"/>
            <a:ext cx="2656115" cy="154577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01998EB-AFBE-D4AD-5276-D790359F2127}"/>
              </a:ext>
            </a:extLst>
          </p:cNvPr>
          <p:cNvSpPr/>
          <p:nvPr>
            <p:custDataLst>
              <p:tags r:id="rId6"/>
            </p:custDataLst>
          </p:nvPr>
        </p:nvSpPr>
        <p:spPr>
          <a:xfrm>
            <a:off x="69850" y="88708"/>
            <a:ext cx="12052300" cy="6671321"/>
          </a:xfrm>
          <a:prstGeom prst="rect">
            <a:avLst/>
          </a:prstGeom>
          <a:noFill/>
          <a:ln w="190500">
            <a:solidFill>
              <a:srgbClr val="0053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10" name="ZoneTexte 9">
            <a:extLst>
              <a:ext uri="{FF2B5EF4-FFF2-40B4-BE49-F238E27FC236}">
                <a16:creationId xmlns:a16="http://schemas.microsoft.com/office/drawing/2014/main" id="{EA8C773E-3774-FF07-9F26-C84677CF254D}"/>
              </a:ext>
            </a:extLst>
          </p:cNvPr>
          <p:cNvSpPr txBox="1"/>
          <p:nvPr>
            <p:custDataLst>
              <p:tags r:id="rId7"/>
            </p:custDataLst>
          </p:nvPr>
        </p:nvSpPr>
        <p:spPr>
          <a:xfrm>
            <a:off x="241399" y="1043836"/>
            <a:ext cx="9433941" cy="830997"/>
          </a:xfrm>
          <a:prstGeom prst="rect">
            <a:avLst/>
          </a:prstGeom>
          <a:solidFill>
            <a:srgbClr val="005393"/>
          </a:solidFill>
          <a:ln>
            <a:solidFill>
              <a:schemeClr val="bg1"/>
            </a:solidFill>
          </a:ln>
        </p:spPr>
        <p:txBody>
          <a:bodyPr wrap="square" numCol="1">
            <a:spAutoFit/>
          </a:bodyPr>
          <a:lstStyle/>
          <a:p>
            <a:pPr>
              <a:spcBef>
                <a:spcPts val="600"/>
              </a:spcBef>
            </a:pPr>
            <a:r>
              <a:rPr lang="fr-CA" sz="2400" dirty="0">
                <a:solidFill>
                  <a:schemeClr val="bg1"/>
                </a:solidFill>
                <a:latin typeface="Aptos Display" panose="020B0004020202020204" pitchFamily="34" charset="0"/>
              </a:rPr>
              <a:t>*** 2 articles scientifiques de moins de 10 ans, dont un article si possible canadien.</a:t>
            </a:r>
          </a:p>
        </p:txBody>
      </p:sp>
      <p:sp>
        <p:nvSpPr>
          <p:cNvPr id="13" name="ZoneTexte 12">
            <a:extLst>
              <a:ext uri="{FF2B5EF4-FFF2-40B4-BE49-F238E27FC236}">
                <a16:creationId xmlns:a16="http://schemas.microsoft.com/office/drawing/2014/main" id="{17260854-BF07-41B3-5CDC-C645105D75A6}"/>
              </a:ext>
            </a:extLst>
          </p:cNvPr>
          <p:cNvSpPr txBox="1"/>
          <p:nvPr>
            <p:custDataLst>
              <p:tags r:id="rId8"/>
            </p:custDataLst>
          </p:nvPr>
        </p:nvSpPr>
        <p:spPr>
          <a:xfrm>
            <a:off x="146552" y="474767"/>
            <a:ext cx="7786486" cy="523220"/>
          </a:xfrm>
          <a:prstGeom prst="rect">
            <a:avLst/>
          </a:prstGeom>
          <a:noFill/>
          <a:ln>
            <a:noFill/>
          </a:ln>
        </p:spPr>
        <p:txBody>
          <a:bodyPr wrap="square">
            <a:spAutoFit/>
          </a:bodyPr>
          <a:lstStyle/>
          <a:p>
            <a:r>
              <a:rPr lang="fr-CA" sz="2800" b="1" dirty="0">
                <a:solidFill>
                  <a:schemeClr val="bg1"/>
                </a:solidFill>
                <a:latin typeface="Aptos SemiBold" panose="020B0004020202020204" pitchFamily="34" charset="0"/>
              </a:rPr>
              <a:t>RECHERCHE IA SPÉCIALISÉE #5</a:t>
            </a:r>
          </a:p>
        </p:txBody>
      </p:sp>
      <p:sp>
        <p:nvSpPr>
          <p:cNvPr id="4" name="ZoneTexte 3">
            <a:extLst>
              <a:ext uri="{FF2B5EF4-FFF2-40B4-BE49-F238E27FC236}">
                <a16:creationId xmlns:a16="http://schemas.microsoft.com/office/drawing/2014/main" id="{878D1074-1FCE-E170-CE99-64DFCBA90274}"/>
              </a:ext>
            </a:extLst>
          </p:cNvPr>
          <p:cNvSpPr txBox="1"/>
          <p:nvPr/>
        </p:nvSpPr>
        <p:spPr>
          <a:xfrm>
            <a:off x="419100" y="5953110"/>
            <a:ext cx="1135379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3200" b="0" i="1" u="none" dirty="0">
                <a:solidFill>
                  <a:schemeClr val="bg1"/>
                </a:solidFill>
                <a:highlight>
                  <a:srgbClr val="FF0000"/>
                </a:highlight>
                <a:latin typeface="Aptos Display" panose="020B0004020202020204" pitchFamily="34" charset="0"/>
              </a:rPr>
              <a:t>Sauvegarder deux documents dans Zotero, vérifier et corriger.​</a:t>
            </a:r>
          </a:p>
        </p:txBody>
      </p:sp>
    </p:spTree>
    <p:extLst>
      <p:ext uri="{BB962C8B-B14F-4D97-AF65-F5344CB8AC3E}">
        <p14:creationId xmlns:p14="http://schemas.microsoft.com/office/powerpoint/2010/main" val="252590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C93AEABE-4443-EBD5-9707-203E58DC3C45}"/>
              </a:ext>
            </a:extLst>
          </p:cNvPr>
          <p:cNvGraphicFramePr>
            <a:graphicFrameLocks noGrp="1"/>
          </p:cNvGraphicFramePr>
          <p:nvPr>
            <p:custDataLst>
              <p:tags r:id="rId1"/>
            </p:custDataLst>
          </p:nvPr>
        </p:nvGraphicFramePr>
        <p:xfrm>
          <a:off x="130968" y="653285"/>
          <a:ext cx="11930063" cy="6155032"/>
        </p:xfrm>
        <a:graphic>
          <a:graphicData uri="http://schemas.openxmlformats.org/drawingml/2006/table">
            <a:tbl>
              <a:tblPr>
                <a:tableStyleId>{8799B23B-EC83-4686-B30A-512413B5E67A}</a:tableStyleId>
              </a:tblPr>
              <a:tblGrid>
                <a:gridCol w="1877478">
                  <a:extLst>
                    <a:ext uri="{9D8B030D-6E8A-4147-A177-3AD203B41FA5}">
                      <a16:colId xmlns:a16="http://schemas.microsoft.com/office/drawing/2014/main" val="2025446398"/>
                    </a:ext>
                  </a:extLst>
                </a:gridCol>
                <a:gridCol w="2399652">
                  <a:extLst>
                    <a:ext uri="{9D8B030D-6E8A-4147-A177-3AD203B41FA5}">
                      <a16:colId xmlns:a16="http://schemas.microsoft.com/office/drawing/2014/main" val="370327874"/>
                    </a:ext>
                  </a:extLst>
                </a:gridCol>
                <a:gridCol w="2355011">
                  <a:extLst>
                    <a:ext uri="{9D8B030D-6E8A-4147-A177-3AD203B41FA5}">
                      <a16:colId xmlns:a16="http://schemas.microsoft.com/office/drawing/2014/main" val="3449795058"/>
                    </a:ext>
                  </a:extLst>
                </a:gridCol>
                <a:gridCol w="2484408">
                  <a:extLst>
                    <a:ext uri="{9D8B030D-6E8A-4147-A177-3AD203B41FA5}">
                      <a16:colId xmlns:a16="http://schemas.microsoft.com/office/drawing/2014/main" val="1083123258"/>
                    </a:ext>
                  </a:extLst>
                </a:gridCol>
                <a:gridCol w="2813514">
                  <a:extLst>
                    <a:ext uri="{9D8B030D-6E8A-4147-A177-3AD203B41FA5}">
                      <a16:colId xmlns:a16="http://schemas.microsoft.com/office/drawing/2014/main" val="3823544665"/>
                    </a:ext>
                  </a:extLst>
                </a:gridCol>
              </a:tblGrid>
              <a:tr h="536926">
                <a:tc>
                  <a:txBody>
                    <a:bodyPr/>
                    <a:lstStyle/>
                    <a:p>
                      <a:pPr algn="ctr" fontAlgn="ctr"/>
                      <a:r>
                        <a:rPr lang="fr-CA" sz="1600" b="1" u="none" strike="noStrike" dirty="0">
                          <a:solidFill>
                            <a:schemeClr val="bg1"/>
                          </a:solidFill>
                          <a:effectLst/>
                        </a:rPr>
                        <a:t>CRITÈRE</a:t>
                      </a:r>
                      <a:endParaRPr lang="fr-CA" sz="1600" b="1"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CA" sz="1600" b="1" u="none" strike="noStrike">
                          <a:solidFill>
                            <a:schemeClr val="bg1"/>
                          </a:solidFill>
                          <a:effectLst/>
                        </a:rPr>
                        <a:t>GOOGLE</a:t>
                      </a:r>
                      <a:endParaRPr lang="fr-CA" sz="1600" b="1"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b="1" u="none" strike="noStrike">
                          <a:solidFill>
                            <a:schemeClr val="bg1"/>
                          </a:solidFill>
                          <a:effectLst/>
                        </a:rPr>
                        <a:t>COPILOT</a:t>
                      </a:r>
                    </a:p>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b="1" u="none" strike="noStrike">
                          <a:solidFill>
                            <a:schemeClr val="bg1"/>
                          </a:solidFill>
                          <a:effectLst/>
                        </a:rPr>
                        <a:t>CHATGPT</a:t>
                      </a:r>
                      <a:endParaRPr lang="fr-CA" sz="1600" b="1"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CA" sz="1600" b="1" u="none" strike="noStrike" dirty="0">
                          <a:solidFill>
                            <a:schemeClr val="bg1"/>
                          </a:solidFill>
                          <a:effectLst/>
                        </a:rPr>
                        <a:t>PERPLEXITY WEB</a:t>
                      </a:r>
                      <a:endParaRPr lang="fr-CA" sz="1600" b="1"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CA" sz="1600" b="1" u="none" strike="noStrike" dirty="0">
                          <a:solidFill>
                            <a:schemeClr val="bg1"/>
                          </a:solidFill>
                          <a:effectLst/>
                        </a:rPr>
                        <a:t>PERPLEXITY ACADÉMIQUE/ELICIT/</a:t>
                      </a:r>
                    </a:p>
                    <a:p>
                      <a:pPr algn="ctr" fontAlgn="ctr"/>
                      <a:r>
                        <a:rPr lang="fr-CA" sz="1600" b="1" u="none" strike="noStrike" dirty="0">
                          <a:solidFill>
                            <a:schemeClr val="bg1"/>
                          </a:solidFill>
                          <a:effectLst/>
                        </a:rPr>
                        <a:t>EPSILON/CONSENSUS</a:t>
                      </a:r>
                      <a:endParaRPr lang="fr-CA" sz="1600" b="1"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46838338"/>
                  </a:ext>
                </a:extLst>
              </a:tr>
              <a:tr h="788858">
                <a:tc>
                  <a:txBody>
                    <a:bodyPr/>
                    <a:lstStyle/>
                    <a:p>
                      <a:pPr algn="ctr" fontAlgn="ctr"/>
                      <a:r>
                        <a:rPr lang="fr-CA" sz="1600" b="1" u="none" strike="noStrike" dirty="0">
                          <a:solidFill>
                            <a:schemeClr val="bg1"/>
                          </a:solidFill>
                          <a:effectLst/>
                        </a:rPr>
                        <a:t>Fiabilité des références</a:t>
                      </a:r>
                      <a:endParaRPr lang="fr-CA" sz="1600" b="1"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dirty="0"/>
                        <a:t>⚠️</a:t>
                      </a:r>
                      <a:r>
                        <a:rPr lang="fr-CA" sz="1600" b="0" u="none" strike="noStrike" dirty="0">
                          <a:solidFill>
                            <a:schemeClr val="bg1"/>
                          </a:solidFill>
                          <a:effectLst/>
                        </a:rPr>
                        <a:t>Variable, dépend des filtres, des compétences de recherche et de la qualité des sites.</a:t>
                      </a:r>
                      <a:endParaRPr lang="fr-CA" sz="1600" b="0"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CA" sz="1600" b="0" u="none" strike="noStrike" dirty="0">
                          <a:solidFill>
                            <a:schemeClr val="bg1"/>
                          </a:solidFill>
                          <a:effectLst/>
                        </a:rPr>
                        <a:t>❌ Non fiable par défaut, en mode conversation.</a:t>
                      </a:r>
                      <a:endParaRPr lang="fr-CA" sz="1600" b="0"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a:t>✅ </a:t>
                      </a:r>
                      <a:r>
                        <a:rPr lang="fr-CA" sz="1600" b="0" u="none" strike="noStrike">
                          <a:solidFill>
                            <a:schemeClr val="bg1"/>
                          </a:solidFill>
                          <a:effectLst/>
                        </a:rPr>
                        <a:t>Sources diversifiées et fiables, souvent citées.</a:t>
                      </a:r>
                      <a:endParaRPr lang="fr-CA" sz="1600" b="0"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dirty="0"/>
                        <a:t>✅ </a:t>
                      </a:r>
                      <a:r>
                        <a:rPr lang="fr-CA" sz="1600" b="0" u="none" strike="noStrike" dirty="0">
                          <a:solidFill>
                            <a:schemeClr val="bg1"/>
                          </a:solidFill>
                          <a:effectLst/>
                        </a:rPr>
                        <a:t>Fiabilité relativement élevée, basée sur des sources validées et vérifiables.</a:t>
                      </a:r>
                      <a:endParaRPr lang="fr-CA" sz="1600" b="0"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292363750"/>
                  </a:ext>
                </a:extLst>
              </a:tr>
              <a:tr h="788858">
                <a:tc>
                  <a:txBody>
                    <a:bodyPr/>
                    <a:lstStyle/>
                    <a:p>
                      <a:pPr algn="ctr" fontAlgn="ctr"/>
                      <a:r>
                        <a:rPr lang="fr-CA" sz="1600" b="1" u="none" strike="noStrike">
                          <a:solidFill>
                            <a:schemeClr val="bg1"/>
                          </a:solidFill>
                          <a:effectLst/>
                        </a:rPr>
                        <a:t>Date des références</a:t>
                      </a:r>
                      <a:endParaRPr lang="fr-CA" sz="1600" b="1"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CA" sz="1600"/>
                        <a:t>⚠️</a:t>
                      </a:r>
                      <a:r>
                        <a:rPr lang="fr-CA" sz="1600" b="0" u="none" strike="noStrike">
                          <a:solidFill>
                            <a:schemeClr val="bg1"/>
                          </a:solidFill>
                          <a:effectLst/>
                        </a:rPr>
                        <a:t>Variable, parfois obsolète.</a:t>
                      </a: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dirty="0"/>
                        <a:t>⚠️</a:t>
                      </a:r>
                      <a:r>
                        <a:rPr lang="fr-CA" sz="1600" b="0" u="none" strike="noStrike" dirty="0">
                          <a:solidFill>
                            <a:schemeClr val="bg1"/>
                          </a:solidFill>
                          <a:effectLst/>
                        </a:rPr>
                        <a:t>Dépend des données d’entraînement.</a:t>
                      </a:r>
                      <a:endParaRPr lang="fr-CA" sz="1600" b="0"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CA" sz="1600"/>
                        <a:t>⚠️</a:t>
                      </a:r>
                      <a:r>
                        <a:rPr lang="fr-CA" sz="1600" b="0" u="none" strike="noStrike">
                          <a:solidFill>
                            <a:schemeClr val="bg1"/>
                          </a:solidFill>
                          <a:effectLst/>
                        </a:rPr>
                        <a:t>À vérifier, mais généralement récentes.</a:t>
                      </a:r>
                      <a:endParaRPr lang="fr-CA" sz="1600" b="0"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dirty="0"/>
                        <a:t>✅ </a:t>
                      </a:r>
                      <a:r>
                        <a:rPr lang="fr-CA" sz="1600" b="0" u="none" strike="noStrike" dirty="0">
                          <a:solidFill>
                            <a:schemeClr val="bg1"/>
                          </a:solidFill>
                          <a:effectLst/>
                        </a:rPr>
                        <a:t>Recherches à jour, avec dates de publication indiquées.</a:t>
                      </a:r>
                      <a:endParaRPr lang="fr-CA" sz="1600" b="0"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46284723"/>
                  </a:ext>
                </a:extLst>
              </a:tr>
              <a:tr h="788858">
                <a:tc>
                  <a:txBody>
                    <a:bodyPr/>
                    <a:lstStyle/>
                    <a:p>
                      <a:pPr algn="ctr" fontAlgn="ctr"/>
                      <a:r>
                        <a:rPr lang="fr-CA" sz="1600" b="1" u="none" strike="noStrike">
                          <a:solidFill>
                            <a:schemeClr val="bg1"/>
                          </a:solidFill>
                          <a:effectLst/>
                        </a:rPr>
                        <a:t>Variété des références</a:t>
                      </a:r>
                      <a:endParaRPr lang="fr-CA" sz="1600" b="1"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a:t>✅ </a:t>
                      </a:r>
                      <a:r>
                        <a:rPr lang="fr-CA" sz="1600" b="0" u="none" strike="noStrike">
                          <a:solidFill>
                            <a:schemeClr val="bg1"/>
                          </a:solidFill>
                          <a:effectLst/>
                        </a:rPr>
                        <a:t>Très variée.</a:t>
                      </a:r>
                      <a:endParaRPr lang="fr-CA" sz="1600" b="0"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CA" sz="1600" dirty="0">
                          <a:solidFill>
                            <a:schemeClr val="bg1"/>
                          </a:solidFill>
                        </a:rPr>
                        <a:t>❌Variété limitée et opaque, </a:t>
                      </a:r>
                      <a:r>
                        <a:rPr lang="fr-CA" sz="1600" b="0" u="none" strike="noStrike" dirty="0">
                          <a:solidFill>
                            <a:schemeClr val="bg1"/>
                          </a:solidFill>
                          <a:effectLst/>
                        </a:rPr>
                        <a:t>sources rarement citées.</a:t>
                      </a:r>
                      <a:endParaRPr lang="fr-CA" sz="1600" b="0"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a:t>✅ </a:t>
                      </a:r>
                      <a:r>
                        <a:rPr lang="fr-CA" sz="1600" b="0" u="none" strike="noStrike">
                          <a:solidFill>
                            <a:schemeClr val="bg1"/>
                          </a:solidFill>
                          <a:effectLst/>
                        </a:rPr>
                        <a:t>Diversifiée : presse, études, blogues spécialisés…</a:t>
                      </a:r>
                      <a:endParaRPr lang="fr-CA" sz="1600" b="0"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dirty="0">
                          <a:solidFill>
                            <a:schemeClr val="bg1"/>
                          </a:solidFill>
                        </a:rPr>
                        <a:t>✅ Axé sur articles scientifiques, rapports et études vérifiées.</a:t>
                      </a:r>
                      <a:endParaRPr lang="fr-CA" sz="1600" b="0"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671542"/>
                  </a:ext>
                </a:extLst>
              </a:tr>
              <a:tr h="1040789">
                <a:tc>
                  <a:txBody>
                    <a:bodyPr/>
                    <a:lstStyle/>
                    <a:p>
                      <a:pPr algn="ctr" fontAlgn="ctr"/>
                      <a:r>
                        <a:rPr lang="fr-CA" sz="1600" b="1" u="none" strike="noStrike">
                          <a:solidFill>
                            <a:schemeClr val="bg1"/>
                          </a:solidFill>
                          <a:effectLst/>
                        </a:rPr>
                        <a:t>Profondeur du texte</a:t>
                      </a:r>
                      <a:endParaRPr lang="fr-CA" sz="1600" b="1"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dirty="0"/>
                        <a:t>⚠️</a:t>
                      </a:r>
                      <a:r>
                        <a:rPr lang="fr-CA" sz="1600" b="0" u="none" strike="noStrike" dirty="0">
                          <a:solidFill>
                            <a:schemeClr val="bg1"/>
                          </a:solidFill>
                          <a:effectLst/>
                        </a:rPr>
                        <a:t>Peut être très superficiel ou très approfondi.</a:t>
                      </a:r>
                      <a:endParaRPr lang="fr-CA" sz="1600" b="0"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CA" sz="1600" dirty="0"/>
                        <a:t>⚠️</a:t>
                      </a:r>
                      <a:r>
                        <a:rPr lang="fr-CA" sz="1600" b="0" u="none" strike="noStrike" dirty="0">
                          <a:solidFill>
                            <a:schemeClr val="bg1"/>
                          </a:solidFill>
                          <a:effectLst/>
                        </a:rPr>
                        <a:t>Capable de synthèses structurées, mais parfois approximatives ou inexactes</a:t>
                      </a:r>
                      <a:endParaRPr lang="fr-CA" sz="1600" b="0"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dirty="0"/>
                        <a:t>✅ </a:t>
                      </a:r>
                      <a:r>
                        <a:rPr lang="fr-CA" sz="1600" b="0" u="none" strike="noStrike" dirty="0">
                          <a:solidFill>
                            <a:schemeClr val="bg1"/>
                          </a:solidFill>
                          <a:effectLst/>
                        </a:rPr>
                        <a:t>Souvent détaillées, mais variables selon le sujet.</a:t>
                      </a:r>
                      <a:endParaRPr lang="fr-CA" sz="1600" b="0"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a:t>✅ </a:t>
                      </a:r>
                      <a:r>
                        <a:rPr lang="fr-CA" sz="1600" b="0" u="none" strike="noStrike">
                          <a:solidFill>
                            <a:schemeClr val="bg1"/>
                          </a:solidFill>
                          <a:effectLst/>
                        </a:rPr>
                        <a:t>Très détaillées et complètes, tirées de sources académiques.</a:t>
                      </a:r>
                      <a:endParaRPr lang="fr-CA" sz="1600" b="0"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71954315"/>
                  </a:ext>
                </a:extLst>
              </a:tr>
              <a:tr h="788858">
                <a:tc>
                  <a:txBody>
                    <a:bodyPr/>
                    <a:lstStyle/>
                    <a:p>
                      <a:pPr algn="ctr" fontAlgn="ctr"/>
                      <a:r>
                        <a:rPr lang="fr-CA" sz="1600" b="1" u="none" strike="noStrike">
                          <a:solidFill>
                            <a:schemeClr val="bg1"/>
                          </a:solidFill>
                          <a:effectLst/>
                        </a:rPr>
                        <a:t>Spécialistes identifiés</a:t>
                      </a:r>
                      <a:endParaRPr lang="fr-CA" sz="1600" b="1"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dirty="0"/>
                        <a:t>❌</a:t>
                      </a:r>
                      <a:r>
                        <a:rPr lang="fr-CA" sz="1600" b="0" u="none" strike="noStrike" dirty="0">
                          <a:solidFill>
                            <a:schemeClr val="bg1"/>
                          </a:solidFill>
                          <a:effectLst/>
                        </a:rPr>
                        <a:t>Rarement cités automatiquement.</a:t>
                      </a:r>
                      <a:endParaRPr lang="fr-CA" sz="1600" b="0"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a:t>❌</a:t>
                      </a:r>
                      <a:r>
                        <a:rPr lang="fr-CA" sz="1600" b="0" u="none" strike="noStrike">
                          <a:solidFill>
                            <a:schemeClr val="bg1"/>
                          </a:solidFill>
                          <a:effectLst/>
                        </a:rPr>
                        <a:t>Généralement non mentionnés.</a:t>
                      </a:r>
                      <a:endParaRPr lang="fr-CA" sz="1600" b="0"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a:t>✅ </a:t>
                      </a:r>
                      <a:r>
                        <a:rPr lang="fr-CA" sz="1600" b="0" u="none" strike="noStrike">
                          <a:solidFill>
                            <a:schemeClr val="bg1"/>
                          </a:solidFill>
                          <a:effectLst/>
                        </a:rPr>
                        <a:t>Souvent cités, favorisant la transparence.</a:t>
                      </a:r>
                      <a:endParaRPr lang="fr-CA" sz="1600" b="0" i="0" u="none" strike="noStrike">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dirty="0"/>
                        <a:t>✅ </a:t>
                      </a:r>
                      <a:r>
                        <a:rPr lang="fr-CA" sz="1600" b="0" u="none" strike="noStrike" dirty="0">
                          <a:solidFill>
                            <a:schemeClr val="bg1"/>
                          </a:solidFill>
                          <a:effectLst/>
                        </a:rPr>
                        <a:t>Cités lorsque disponibles, avec affiliation institutionnelle.</a:t>
                      </a:r>
                      <a:endParaRPr lang="fr-CA" sz="1600" b="0" i="0" u="none" strike="noStrike" dirty="0">
                        <a:solidFill>
                          <a:schemeClr val="bg1"/>
                        </a:solidFill>
                        <a:effectLst/>
                        <a:latin typeface="Aptos Display" panose="020B0004020202020204" pitchFamily="34" charset="0"/>
                      </a:endParaRP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52200322"/>
                  </a:ext>
                </a:extLst>
              </a:tr>
              <a:tr h="1040789">
                <a:tc>
                  <a:txBody>
                    <a:bodyPr/>
                    <a:lstStyle/>
                    <a:p>
                      <a:pPr algn="ctr" fontAlgn="ctr"/>
                      <a:r>
                        <a:rPr lang="fr-CA" sz="1600" b="1" i="0" u="none" strike="noStrike">
                          <a:solidFill>
                            <a:schemeClr val="bg1"/>
                          </a:solidFill>
                          <a:effectLst/>
                          <a:latin typeface="Aptos Display" panose="020B0004020202020204" pitchFamily="34" charset="0"/>
                        </a:rPr>
                        <a:t>Facilité d’utilisation</a:t>
                      </a: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b="0" i="0" u="none" strike="noStrike" dirty="0">
                          <a:solidFill>
                            <a:schemeClr val="bg1"/>
                          </a:solidFill>
                          <a:effectLst/>
                          <a:latin typeface="Aptos Display" panose="020B0004020202020204" pitchFamily="34" charset="0"/>
                        </a:rPr>
                        <a:t>Accessible à tout public, mais demande un tri de critique.</a:t>
                      </a: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b="0" i="0" u="none" strike="noStrike" dirty="0">
                          <a:solidFill>
                            <a:schemeClr val="bg1"/>
                          </a:solidFill>
                          <a:effectLst/>
                          <a:latin typeface="Aptos Display" panose="020B0004020202020204" pitchFamily="34" charset="0"/>
                        </a:rPr>
                        <a:t>Simple pour des résumés ou idées générales.</a:t>
                      </a: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b="0" i="0" u="none" strike="noStrike">
                          <a:solidFill>
                            <a:schemeClr val="bg1"/>
                          </a:solidFill>
                          <a:effectLst/>
                          <a:latin typeface="Aptos Display" panose="020B0004020202020204" pitchFamily="34" charset="0"/>
                        </a:rPr>
                        <a:t>Interface claire, usage mixte adapté au grand public et aux professionnels.</a:t>
                      </a: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r>
                        <a:rPr lang="fr-CA" sz="1600" b="0" i="0" u="none" strike="noStrike" dirty="0">
                          <a:solidFill>
                            <a:schemeClr val="bg1"/>
                          </a:solidFill>
                          <a:effectLst/>
                          <a:latin typeface="Aptos Display" panose="020B0004020202020204" pitchFamily="34" charset="0"/>
                        </a:rPr>
                        <a:t>Plus technique, adapté aux recherches scientifiques.</a:t>
                      </a:r>
                    </a:p>
                  </a:txBody>
                  <a:tcPr marL="36000" marR="36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72769283"/>
                  </a:ext>
                </a:extLst>
              </a:tr>
            </a:tbl>
          </a:graphicData>
        </a:graphic>
      </p:graphicFrame>
      <p:sp>
        <p:nvSpPr>
          <p:cNvPr id="2" name="ZoneTexte 1">
            <a:extLst>
              <a:ext uri="{FF2B5EF4-FFF2-40B4-BE49-F238E27FC236}">
                <a16:creationId xmlns:a16="http://schemas.microsoft.com/office/drawing/2014/main" id="{1594E799-6A3E-D2B7-9200-9689989ECC3A}"/>
              </a:ext>
            </a:extLst>
          </p:cNvPr>
          <p:cNvSpPr txBox="1"/>
          <p:nvPr>
            <p:custDataLst>
              <p:tags r:id="rId2"/>
            </p:custDataLst>
          </p:nvPr>
        </p:nvSpPr>
        <p:spPr>
          <a:xfrm>
            <a:off x="1941095" y="113253"/>
            <a:ext cx="9139726" cy="461665"/>
          </a:xfrm>
          <a:prstGeom prst="rect">
            <a:avLst/>
          </a:prstGeom>
          <a:solidFill>
            <a:schemeClr val="bg1"/>
          </a:solidFill>
        </p:spPr>
        <p:txBody>
          <a:bodyPr wrap="square">
            <a:spAutoFit/>
          </a:bodyPr>
          <a:lstStyle/>
          <a:p>
            <a:pPr algn="ctr"/>
            <a:r>
              <a:rPr lang="fr-CA" sz="2400" b="1" dirty="0">
                <a:latin typeface="Aptos Display" panose="020B0004020202020204" pitchFamily="34" charset="0"/>
              </a:rPr>
              <a:t>Comparaison de Google, Copilot/ChatGPT, </a:t>
            </a:r>
            <a:r>
              <a:rPr lang="fr-CA" sz="2400" b="1" dirty="0" err="1">
                <a:latin typeface="Aptos Display" panose="020B0004020202020204" pitchFamily="34" charset="0"/>
              </a:rPr>
              <a:t>Perplexity</a:t>
            </a:r>
            <a:r>
              <a:rPr lang="fr-CA" sz="2400" b="1" dirty="0">
                <a:latin typeface="Aptos Display" panose="020B0004020202020204" pitchFamily="34" charset="0"/>
              </a:rPr>
              <a:t> et Consensus</a:t>
            </a:r>
          </a:p>
        </p:txBody>
      </p:sp>
    </p:spTree>
    <p:extLst>
      <p:ext uri="{BB962C8B-B14F-4D97-AF65-F5344CB8AC3E}">
        <p14:creationId xmlns:p14="http://schemas.microsoft.com/office/powerpoint/2010/main" val="23025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940CBE3-3F91-419A-A649-32AB388ECA8B}"/>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8">
            <a:extLst>
              <a:ext uri="{28A0092B-C50C-407E-A947-70E740481C1C}">
                <a14:useLocalDpi xmlns:a14="http://schemas.microsoft.com/office/drawing/2010/main" val="0"/>
              </a:ext>
            </a:extLst>
          </a:blip>
          <a:srcRect/>
          <a:stretch/>
        </p:blipFill>
        <p:spPr>
          <a:xfrm>
            <a:off x="0" y="10058"/>
            <a:ext cx="12192000" cy="6857990"/>
          </a:xfrm>
          <a:prstGeom prst="rect">
            <a:avLst/>
          </a:prstGeom>
          <a:ln>
            <a:solidFill>
              <a:schemeClr val="tx1"/>
            </a:solidFill>
          </a:ln>
        </p:spPr>
      </p:pic>
      <p:pic>
        <p:nvPicPr>
          <p:cNvPr id="12" name="Image 11" descr="Une image contenant texte, Police, Graphique, graphisme&#10;&#10;Description générée automatiquement">
            <a:extLst>
              <a:ext uri="{FF2B5EF4-FFF2-40B4-BE49-F238E27FC236}">
                <a16:creationId xmlns:a16="http://schemas.microsoft.com/office/drawing/2014/main" id="{C3581A51-73FF-2A44-D5F7-D90985AE2D06}"/>
              </a:ext>
            </a:extLst>
          </p:cNvPr>
          <p:cNvPicPr>
            <a:picLocks noChangeAspect="1"/>
          </p:cNvPicPr>
          <p:nvPr>
            <p:custDataLst>
              <p:tags r:id="rId2"/>
            </p:custDataLst>
          </p:nvPr>
        </p:nvPicPr>
        <p:blipFill>
          <a:blip r:embed="rId9"/>
          <a:stretch>
            <a:fillRect/>
          </a:stretch>
        </p:blipFill>
        <p:spPr>
          <a:xfrm>
            <a:off x="10680750" y="80950"/>
            <a:ext cx="1440000" cy="228084"/>
          </a:xfrm>
          <a:prstGeom prst="rect">
            <a:avLst/>
          </a:prstGeom>
        </p:spPr>
      </p:pic>
      <p:sp>
        <p:nvSpPr>
          <p:cNvPr id="7" name="Titre 1">
            <a:extLst>
              <a:ext uri="{FF2B5EF4-FFF2-40B4-BE49-F238E27FC236}">
                <a16:creationId xmlns:a16="http://schemas.microsoft.com/office/drawing/2014/main" id="{719947D2-2EEC-049F-4970-54CDE9FB77F3}"/>
              </a:ext>
            </a:extLst>
          </p:cNvPr>
          <p:cNvSpPr txBox="1">
            <a:spLocks/>
          </p:cNvSpPr>
          <p:nvPr>
            <p:custDataLst>
              <p:tags r:id="rId3"/>
            </p:custDataLst>
          </p:nvPr>
        </p:nvSpPr>
        <p:spPr>
          <a:xfrm>
            <a:off x="452176" y="589160"/>
            <a:ext cx="11287648" cy="2455668"/>
          </a:xfrm>
          <a:prstGeom prst="rect">
            <a:avLst/>
          </a:prstGeom>
          <a:solidFill>
            <a:schemeClr val="tx1">
              <a:lumMod val="85000"/>
              <a:lumOff val="15000"/>
            </a:scheme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5400" b="1" dirty="0">
                <a:solidFill>
                  <a:schemeClr val="bg1"/>
                </a:solidFill>
                <a:latin typeface="Aptos Display" panose="020B0004020202020204" pitchFamily="34" charset="0"/>
              </a:rPr>
              <a:t>Évaluation des résultats</a:t>
            </a:r>
            <a:endParaRPr lang="fr-FR" altLang="fr-FR" sz="5400" b="1" u="sng" dirty="0">
              <a:solidFill>
                <a:schemeClr val="bg1"/>
              </a:solidFill>
              <a:latin typeface="Aptos Display" panose="020B0004020202020204" pitchFamily="34" charset="0"/>
            </a:endParaRPr>
          </a:p>
        </p:txBody>
      </p:sp>
      <p:sp>
        <p:nvSpPr>
          <p:cNvPr id="3" name="Titre 1">
            <a:extLst>
              <a:ext uri="{FF2B5EF4-FFF2-40B4-BE49-F238E27FC236}">
                <a16:creationId xmlns:a16="http://schemas.microsoft.com/office/drawing/2014/main" id="{A834AF19-659C-CB5F-8A87-D13A3F6DE1B2}"/>
              </a:ext>
            </a:extLst>
          </p:cNvPr>
          <p:cNvSpPr txBox="1">
            <a:spLocks/>
          </p:cNvSpPr>
          <p:nvPr>
            <p:custDataLst>
              <p:tags r:id="rId4"/>
            </p:custDataLst>
          </p:nvPr>
        </p:nvSpPr>
        <p:spPr>
          <a:xfrm>
            <a:off x="6654102" y="3303145"/>
            <a:ext cx="4435510" cy="2455668"/>
          </a:xfrm>
          <a:prstGeom prst="rect">
            <a:avLst/>
          </a:prstGeom>
          <a:solidFill>
            <a:schemeClr val="bg1"/>
          </a:solidFill>
          <a:ln w="76200">
            <a:solidFill>
              <a:schemeClr val="tx1"/>
            </a:solidFill>
          </a:ln>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5400" b="1" dirty="0">
                <a:latin typeface="Aptos Display" panose="020B0004020202020204" pitchFamily="34" charset="0"/>
              </a:rPr>
              <a:t>Évaluation de la qualité des articles</a:t>
            </a:r>
            <a:endParaRPr lang="fr-FR" altLang="fr-FR" sz="5400" b="1" u="sng" dirty="0">
              <a:latin typeface="Aptos Display" panose="020B0004020202020204" pitchFamily="34" charset="0"/>
            </a:endParaRPr>
          </a:p>
        </p:txBody>
      </p:sp>
      <p:sp>
        <p:nvSpPr>
          <p:cNvPr id="5" name="Titre 1">
            <a:extLst>
              <a:ext uri="{FF2B5EF4-FFF2-40B4-BE49-F238E27FC236}">
                <a16:creationId xmlns:a16="http://schemas.microsoft.com/office/drawing/2014/main" id="{C2EA0861-5C98-0DF7-D42E-43A36CE2C022}"/>
              </a:ext>
            </a:extLst>
          </p:cNvPr>
          <p:cNvSpPr txBox="1">
            <a:spLocks/>
          </p:cNvSpPr>
          <p:nvPr>
            <p:custDataLst>
              <p:tags r:id="rId5"/>
            </p:custDataLst>
          </p:nvPr>
        </p:nvSpPr>
        <p:spPr>
          <a:xfrm>
            <a:off x="1116204" y="3303145"/>
            <a:ext cx="4435510" cy="2455668"/>
          </a:xfrm>
          <a:prstGeom prst="rect">
            <a:avLst/>
          </a:prstGeom>
          <a:solidFill>
            <a:schemeClr val="bg1"/>
          </a:solidFill>
          <a:ln w="76200">
            <a:solidFill>
              <a:schemeClr val="tx1"/>
            </a:solidFill>
          </a:ln>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5400" b="1" dirty="0">
                <a:latin typeface="Aptos Display" panose="020B0004020202020204" pitchFamily="34" charset="0"/>
              </a:rPr>
              <a:t>Évaluation des informations générées par IA</a:t>
            </a:r>
            <a:endParaRPr lang="fr-FR" altLang="fr-FR" sz="5400" b="1" u="sng" dirty="0">
              <a:latin typeface="Aptos Display" panose="020B0004020202020204" pitchFamily="34" charset="0"/>
            </a:endParaRPr>
          </a:p>
        </p:txBody>
      </p:sp>
    </p:spTree>
    <p:extLst>
      <p:ext uri="{BB962C8B-B14F-4D97-AF65-F5344CB8AC3E}">
        <p14:creationId xmlns:p14="http://schemas.microsoft.com/office/powerpoint/2010/main" val="310260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8D6B441C-C6C5-434E-A45A-B28C0AF5FFFF}"/>
              </a:ext>
            </a:extLst>
          </p:cNvPr>
          <p:cNvSpPr>
            <a:spLocks noGrp="1"/>
          </p:cNvSpPr>
          <p:nvPr>
            <p:ph idx="1"/>
            <p:custDataLst>
              <p:tags r:id="rId1"/>
            </p:custDataLst>
          </p:nvPr>
        </p:nvSpPr>
        <p:spPr>
          <a:xfrm>
            <a:off x="268738" y="1531502"/>
            <a:ext cx="4183520" cy="3365601"/>
          </a:xfrm>
          <a:noFill/>
        </p:spPr>
        <p:txBody>
          <a:bodyPr>
            <a:normAutofit/>
          </a:bodyPr>
          <a:lstStyle/>
          <a:p>
            <a:pPr marL="72000" indent="0">
              <a:lnSpc>
                <a:spcPct val="100000"/>
              </a:lnSpc>
              <a:spcBef>
                <a:spcPts val="1200"/>
              </a:spcBef>
              <a:buClr>
                <a:schemeClr val="bg1"/>
              </a:buClr>
              <a:buNone/>
            </a:pPr>
            <a:r>
              <a:rPr lang="fr-CA" sz="2000" b="1" i="1" dirty="0">
                <a:solidFill>
                  <a:schemeClr val="bg1"/>
                </a:solidFill>
                <a:latin typeface="Aptos Display" panose="020B0004020202020204" pitchFamily="34" charset="0"/>
              </a:rPr>
              <a:t>V. VÉRIFIABLE : </a:t>
            </a:r>
            <a:r>
              <a:rPr lang="fr-CA" sz="2000" i="1" dirty="0">
                <a:solidFill>
                  <a:schemeClr val="bg1"/>
                </a:solidFill>
                <a:latin typeface="Aptos Display" panose="020B0004020202020204" pitchFamily="34" charset="0"/>
              </a:rPr>
              <a:t>confirmer l’information dans une source fiable et indépendante de l’IA (manuels, articles scientifiques, sites officiels).</a:t>
            </a:r>
          </a:p>
          <a:p>
            <a:pPr marL="72000" indent="0">
              <a:lnSpc>
                <a:spcPct val="100000"/>
              </a:lnSpc>
              <a:spcBef>
                <a:spcPts val="1200"/>
              </a:spcBef>
              <a:buClr>
                <a:schemeClr val="bg1"/>
              </a:buClr>
              <a:buNone/>
            </a:pPr>
            <a:endParaRPr lang="fr-CA" sz="2000" i="1" dirty="0">
              <a:solidFill>
                <a:schemeClr val="bg1"/>
              </a:solidFill>
              <a:latin typeface="Aptos Display" panose="020B0004020202020204" pitchFamily="34" charset="0"/>
            </a:endParaRPr>
          </a:p>
          <a:p>
            <a:pPr marL="72000" indent="0">
              <a:lnSpc>
                <a:spcPct val="100000"/>
              </a:lnSpc>
              <a:spcBef>
                <a:spcPts val="1200"/>
              </a:spcBef>
              <a:buClr>
                <a:schemeClr val="bg1"/>
              </a:buClr>
              <a:buNone/>
            </a:pPr>
            <a:r>
              <a:rPr lang="fr-CA" sz="2000" b="1" i="1" dirty="0">
                <a:solidFill>
                  <a:schemeClr val="bg1"/>
                </a:solidFill>
                <a:latin typeface="Aptos Display" panose="020B0004020202020204" pitchFamily="34" charset="0"/>
              </a:rPr>
              <a:t>R. RÉFÉRENCES</a:t>
            </a:r>
            <a:r>
              <a:rPr lang="fr-CA" sz="2000" i="1" dirty="0">
                <a:solidFill>
                  <a:schemeClr val="bg1"/>
                </a:solidFill>
                <a:latin typeface="Aptos Display" panose="020B0004020202020204" pitchFamily="34" charset="0"/>
              </a:rPr>
              <a:t> : consulter ce document (en ouvrant le lien ou le fichier) afin de confirmer que le titre, l’auteur et le contenu.</a:t>
            </a:r>
          </a:p>
        </p:txBody>
      </p:sp>
      <p:sp>
        <p:nvSpPr>
          <p:cNvPr id="5" name="Espace réservé du contenu 5">
            <a:extLst>
              <a:ext uri="{FF2B5EF4-FFF2-40B4-BE49-F238E27FC236}">
                <a16:creationId xmlns:a16="http://schemas.microsoft.com/office/drawing/2014/main" id="{8E713961-2694-B35B-53C1-F226E76B2E24}"/>
              </a:ext>
            </a:extLst>
          </p:cNvPr>
          <p:cNvSpPr txBox="1">
            <a:spLocks/>
          </p:cNvSpPr>
          <p:nvPr>
            <p:custDataLst>
              <p:tags r:id="rId2"/>
            </p:custDataLst>
          </p:nvPr>
        </p:nvSpPr>
        <p:spPr>
          <a:xfrm>
            <a:off x="4860693" y="1544723"/>
            <a:ext cx="3639275" cy="3083214"/>
          </a:xfrm>
          <a:prstGeom prst="rect">
            <a:avLst/>
          </a:prstGeom>
          <a:noFill/>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2000" indent="0">
              <a:lnSpc>
                <a:spcPct val="100000"/>
              </a:lnSpc>
              <a:spcAft>
                <a:spcPts val="0"/>
              </a:spcAft>
              <a:buClr>
                <a:schemeClr val="bg1"/>
              </a:buClr>
              <a:buNone/>
            </a:pPr>
            <a:r>
              <a:rPr lang="fr-CA" b="1" i="1" dirty="0">
                <a:solidFill>
                  <a:schemeClr val="bg1"/>
                </a:solidFill>
                <a:latin typeface="Aptos Display" panose="020B0004020202020204" pitchFamily="34" charset="0"/>
              </a:rPr>
              <a:t>A. ACTUALITÉ : </a:t>
            </a:r>
            <a:r>
              <a:rPr lang="fr-CA" i="1" dirty="0">
                <a:solidFill>
                  <a:schemeClr val="bg1"/>
                </a:solidFill>
                <a:latin typeface="Aptos Display" panose="020B0004020202020204" pitchFamily="34" charset="0"/>
              </a:rPr>
              <a:t>vérifier que l’information est pertinente et à jour.</a:t>
            </a:r>
          </a:p>
          <a:p>
            <a:pPr marL="72000" indent="0">
              <a:lnSpc>
                <a:spcPct val="100000"/>
              </a:lnSpc>
              <a:spcAft>
                <a:spcPts val="0"/>
              </a:spcAft>
              <a:buClr>
                <a:schemeClr val="bg1"/>
              </a:buClr>
              <a:buNone/>
            </a:pPr>
            <a:endParaRPr lang="fr-CA" i="1" dirty="0">
              <a:solidFill>
                <a:schemeClr val="bg1"/>
              </a:solidFill>
              <a:latin typeface="Aptos Display" panose="020B0004020202020204" pitchFamily="34" charset="0"/>
            </a:endParaRPr>
          </a:p>
          <a:p>
            <a:pPr marL="72000" indent="0">
              <a:lnSpc>
                <a:spcPct val="100000"/>
              </a:lnSpc>
              <a:spcAft>
                <a:spcPts val="0"/>
              </a:spcAft>
              <a:buClr>
                <a:schemeClr val="bg1"/>
              </a:buClr>
              <a:buNone/>
            </a:pPr>
            <a:r>
              <a:rPr lang="fr-CA" b="1" i="1" dirty="0">
                <a:solidFill>
                  <a:schemeClr val="bg1"/>
                </a:solidFill>
                <a:latin typeface="Aptos Display" panose="020B0004020202020204" pitchFamily="34" charset="0"/>
              </a:rPr>
              <a:t>I. INTÉGRITÉ : </a:t>
            </a:r>
            <a:r>
              <a:rPr lang="fr-CA" i="1" dirty="0">
                <a:solidFill>
                  <a:schemeClr val="bg1"/>
                </a:solidFill>
                <a:latin typeface="Aptos Display" panose="020B0004020202020204" pitchFamily="34" charset="0"/>
              </a:rPr>
              <a:t>valider chaque fait, chiffre, statistique ou citation.</a:t>
            </a:r>
          </a:p>
        </p:txBody>
      </p:sp>
      <p:sp>
        <p:nvSpPr>
          <p:cNvPr id="3" name="ZoneTexte 2">
            <a:extLst>
              <a:ext uri="{FF2B5EF4-FFF2-40B4-BE49-F238E27FC236}">
                <a16:creationId xmlns:a16="http://schemas.microsoft.com/office/drawing/2014/main" id="{1B6F792B-75EB-EB6F-A8BC-1ABB78B1603F}"/>
              </a:ext>
            </a:extLst>
          </p:cNvPr>
          <p:cNvSpPr txBox="1"/>
          <p:nvPr>
            <p:custDataLst>
              <p:tags r:id="rId3"/>
            </p:custDataLst>
          </p:nvPr>
        </p:nvSpPr>
        <p:spPr>
          <a:xfrm>
            <a:off x="161964" y="155854"/>
            <a:ext cx="2680529" cy="1184940"/>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100" dirty="0">
                <a:latin typeface="Aptos Display" panose="020B0004020202020204" pitchFamily="34" charset="0"/>
              </a:rPr>
              <a:t>EFFECTUER LA RECHERCHE </a:t>
            </a:r>
          </a:p>
          <a:p>
            <a:pPr indent="-342900">
              <a:buFont typeface="+mj-lt"/>
              <a:buAutoNum type="arabicPeriod"/>
            </a:pPr>
            <a:r>
              <a:rPr lang="fr-CA" sz="1600" b="1" dirty="0">
                <a:solidFill>
                  <a:srgbClr val="00B050"/>
                </a:solidFill>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15" name="Rectangle 7">
            <a:extLst>
              <a:ext uri="{FF2B5EF4-FFF2-40B4-BE49-F238E27FC236}">
                <a16:creationId xmlns:a16="http://schemas.microsoft.com/office/drawing/2014/main" id="{ED8B50C3-A59E-1B7D-975F-DB6AA7947EE1}"/>
              </a:ext>
            </a:extLst>
          </p:cNvPr>
          <p:cNvSpPr txBox="1">
            <a:spLocks/>
          </p:cNvSpPr>
          <p:nvPr>
            <p:custDataLst>
              <p:tags r:id="rId4"/>
            </p:custDataLst>
          </p:nvPr>
        </p:nvSpPr>
        <p:spPr bwMode="auto">
          <a:xfrm>
            <a:off x="1427351" y="278096"/>
            <a:ext cx="10602685"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3600" b="1" i="1" dirty="0">
                <a:solidFill>
                  <a:schemeClr val="bg1"/>
                </a:solidFill>
                <a:latin typeface="Aptos Display" panose="020B0004020202020204" pitchFamily="34" charset="0"/>
              </a:rPr>
              <a:t>Évaluation des informations générées par IA</a:t>
            </a:r>
          </a:p>
        </p:txBody>
      </p:sp>
      <p:sp>
        <p:nvSpPr>
          <p:cNvPr id="4" name="Rectangle 3">
            <a:extLst>
              <a:ext uri="{FF2B5EF4-FFF2-40B4-BE49-F238E27FC236}">
                <a16:creationId xmlns:a16="http://schemas.microsoft.com/office/drawing/2014/main" id="{CDEA1F82-9795-31BD-12E3-C7444AF83691}"/>
              </a:ext>
            </a:extLst>
          </p:cNvPr>
          <p:cNvSpPr/>
          <p:nvPr>
            <p:custDataLst>
              <p:tags r:id="rId5"/>
            </p:custDataLst>
          </p:nvPr>
        </p:nvSpPr>
        <p:spPr>
          <a:xfrm>
            <a:off x="69850" y="78876"/>
            <a:ext cx="12052300" cy="6671321"/>
          </a:xfrm>
          <a:prstGeom prst="rect">
            <a:avLst/>
          </a:prstGeom>
          <a:noFill/>
          <a:ln w="1905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2" name="Espace réservé du contenu 5">
            <a:extLst>
              <a:ext uri="{FF2B5EF4-FFF2-40B4-BE49-F238E27FC236}">
                <a16:creationId xmlns:a16="http://schemas.microsoft.com/office/drawing/2014/main" id="{E93D3488-E3FC-6669-2965-AFE793DF7038}"/>
              </a:ext>
            </a:extLst>
          </p:cNvPr>
          <p:cNvSpPr txBox="1">
            <a:spLocks/>
          </p:cNvSpPr>
          <p:nvPr>
            <p:custDataLst>
              <p:tags r:id="rId6"/>
            </p:custDataLst>
          </p:nvPr>
        </p:nvSpPr>
        <p:spPr>
          <a:xfrm>
            <a:off x="268738" y="5019346"/>
            <a:ext cx="11444292" cy="1476346"/>
          </a:xfrm>
          <a:prstGeom prst="rect">
            <a:avLst/>
          </a:prstGeom>
          <a:noFill/>
          <a:ln>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2000" indent="0" algn="just">
              <a:lnSpc>
                <a:spcPct val="100000"/>
              </a:lnSpc>
              <a:spcBef>
                <a:spcPts val="1200"/>
              </a:spcBef>
              <a:buClr>
                <a:schemeClr val="bg1"/>
              </a:buClr>
              <a:buFont typeface="Arial" panose="020B0604020202020204" pitchFamily="34" charset="0"/>
              <a:buNone/>
            </a:pPr>
            <a:r>
              <a:rPr lang="fr-CA" dirty="0">
                <a:solidFill>
                  <a:schemeClr val="bg1"/>
                </a:solidFill>
                <a:hlinkClick r:id="rId10">
                  <a:extLst>
                    <a:ext uri="{A12FA001-AC4F-418D-AE19-62706E023703}">
                      <ahyp:hlinkClr xmlns:ahyp="http://schemas.microsoft.com/office/drawing/2018/hyperlinkcolor" val="tx"/>
                    </a:ext>
                  </a:extLst>
                </a:hlinkClick>
              </a:rPr>
              <a:t>VRAI-IA : Outil de validation des informations générées par l’IA</a:t>
            </a:r>
            <a:endParaRPr lang="fr-CA" dirty="0">
              <a:solidFill>
                <a:schemeClr val="bg1"/>
              </a:solidFill>
              <a:latin typeface="Aptos Display" panose="020B0004020202020204" pitchFamily="34" charset="0"/>
            </a:endParaRPr>
          </a:p>
          <a:p>
            <a:pPr marL="72000" indent="0" algn="just">
              <a:lnSpc>
                <a:spcPct val="100000"/>
              </a:lnSpc>
              <a:spcBef>
                <a:spcPts val="1200"/>
              </a:spcBef>
              <a:buClr>
                <a:schemeClr val="bg1"/>
              </a:buClr>
              <a:buFont typeface="Arial" panose="020B0604020202020204" pitchFamily="34" charset="0"/>
              <a:buNone/>
            </a:pPr>
            <a:r>
              <a:rPr lang="fr-CA" b="1" dirty="0">
                <a:solidFill>
                  <a:schemeClr val="bg1"/>
                </a:solidFill>
                <a:latin typeface="Aptos Display" panose="020B0004020202020204" pitchFamily="34" charset="0"/>
                <a:hlinkClick r:id="rId11"/>
              </a:rPr>
              <a:t>https://forms.cloud.microsoft/r/0eNd4CTt0L</a:t>
            </a:r>
            <a:r>
              <a:rPr lang="fr-CA" b="1" dirty="0">
                <a:solidFill>
                  <a:schemeClr val="bg1"/>
                </a:solidFill>
                <a:latin typeface="Aptos Display" panose="020B0004020202020204" pitchFamily="34" charset="0"/>
              </a:rPr>
              <a:t> </a:t>
            </a:r>
          </a:p>
        </p:txBody>
      </p:sp>
      <p:pic>
        <p:nvPicPr>
          <p:cNvPr id="8" name="Image 7">
            <a:extLst>
              <a:ext uri="{FF2B5EF4-FFF2-40B4-BE49-F238E27FC236}">
                <a16:creationId xmlns:a16="http://schemas.microsoft.com/office/drawing/2014/main" id="{2D27D7C4-3941-0940-9555-C5E406C1BCDE}"/>
              </a:ext>
            </a:extLst>
          </p:cNvPr>
          <p:cNvPicPr>
            <a:picLocks noChangeAspect="1"/>
          </p:cNvPicPr>
          <p:nvPr>
            <p:custDataLst>
              <p:tags r:id="rId7"/>
            </p:custDataLst>
          </p:nvPr>
        </p:nvPicPr>
        <p:blipFill>
          <a:blip r:embed="rId12"/>
          <a:stretch>
            <a:fillRect/>
          </a:stretch>
        </p:blipFill>
        <p:spPr>
          <a:xfrm>
            <a:off x="8698855" y="1531502"/>
            <a:ext cx="3224408" cy="3224408"/>
          </a:xfrm>
          <a:prstGeom prst="rect">
            <a:avLst/>
          </a:prstGeom>
        </p:spPr>
      </p:pic>
    </p:spTree>
    <p:extLst>
      <p:ext uri="{BB962C8B-B14F-4D97-AF65-F5344CB8AC3E}">
        <p14:creationId xmlns:p14="http://schemas.microsoft.com/office/powerpoint/2010/main" val="3575371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266D8-9A2E-BA54-56BA-8B8356F18DF5}"/>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46B39E24-ADFC-836D-CF57-8D656986973A}"/>
              </a:ext>
            </a:extLst>
          </p:cNvPr>
          <p:cNvSpPr>
            <a:spLocks noGrp="1"/>
          </p:cNvSpPr>
          <p:nvPr>
            <p:ph idx="1"/>
            <p:custDataLst>
              <p:tags r:id="rId1"/>
            </p:custDataLst>
          </p:nvPr>
        </p:nvSpPr>
        <p:spPr>
          <a:xfrm>
            <a:off x="457200" y="1926771"/>
            <a:ext cx="4821010" cy="3543837"/>
          </a:xfrm>
          <a:noFill/>
        </p:spPr>
        <p:txBody>
          <a:bodyPr>
            <a:normAutofit lnSpcReduction="10000"/>
          </a:bodyPr>
          <a:lstStyle/>
          <a:p>
            <a:pPr marL="72000" indent="0">
              <a:lnSpc>
                <a:spcPct val="100000"/>
              </a:lnSpc>
              <a:spcBef>
                <a:spcPts val="1200"/>
              </a:spcBef>
              <a:buClr>
                <a:schemeClr val="bg1"/>
              </a:buClr>
              <a:buNone/>
            </a:pPr>
            <a:r>
              <a:rPr lang="fr-CA" sz="2400" b="1" dirty="0">
                <a:solidFill>
                  <a:schemeClr val="bg1"/>
                </a:solidFill>
                <a:latin typeface="Aptos Display" panose="020B0004020202020204" pitchFamily="34" charset="0"/>
              </a:rPr>
              <a:t>IDENTIFIER LA PERSONNE RESPONSABLE DE LA CRÉATION OU DE LA DIFFUSION DU CONTENU : </a:t>
            </a:r>
            <a:r>
              <a:rPr lang="fr-CA" sz="2400" dirty="0">
                <a:solidFill>
                  <a:schemeClr val="bg1"/>
                </a:solidFill>
                <a:latin typeface="Aptos Display" panose="020B0004020202020204" pitchFamily="34" charset="0"/>
              </a:rPr>
              <a:t>qualifications, expertise, affiliations professionnelles. </a:t>
            </a:r>
          </a:p>
          <a:p>
            <a:pPr marL="72000" indent="0">
              <a:lnSpc>
                <a:spcPct val="100000"/>
              </a:lnSpc>
              <a:spcBef>
                <a:spcPts val="1200"/>
              </a:spcBef>
              <a:buClr>
                <a:schemeClr val="bg1"/>
              </a:buClr>
              <a:buNone/>
            </a:pPr>
            <a:endParaRPr lang="fr-CA" sz="2400" b="1" dirty="0">
              <a:solidFill>
                <a:schemeClr val="bg1"/>
              </a:solidFill>
              <a:latin typeface="Aptos Display" panose="020B0004020202020204" pitchFamily="34" charset="0"/>
            </a:endParaRPr>
          </a:p>
          <a:p>
            <a:pPr marL="72000" indent="0">
              <a:lnSpc>
                <a:spcPct val="100000"/>
              </a:lnSpc>
              <a:spcBef>
                <a:spcPts val="1200"/>
              </a:spcBef>
              <a:buClr>
                <a:schemeClr val="bg1"/>
              </a:buClr>
              <a:buNone/>
            </a:pPr>
            <a:r>
              <a:rPr lang="fr-CA" sz="2400" b="1" dirty="0">
                <a:solidFill>
                  <a:schemeClr val="bg1"/>
                </a:solidFill>
                <a:latin typeface="Aptos Display" panose="020B0004020202020204" pitchFamily="34" charset="0"/>
              </a:rPr>
              <a:t>VALIDER LES CITATIONS ET LES RÉFÉRENCES : </a:t>
            </a:r>
            <a:r>
              <a:rPr lang="fr-CA" sz="2400" dirty="0">
                <a:solidFill>
                  <a:schemeClr val="bg1"/>
                </a:solidFill>
                <a:latin typeface="Aptos Display" panose="020B0004020202020204" pitchFamily="34" charset="0"/>
              </a:rPr>
              <a:t>exactitude et fiabilité de l’information</a:t>
            </a:r>
          </a:p>
        </p:txBody>
      </p:sp>
      <p:sp>
        <p:nvSpPr>
          <p:cNvPr id="5" name="Espace réservé du contenu 5">
            <a:extLst>
              <a:ext uri="{FF2B5EF4-FFF2-40B4-BE49-F238E27FC236}">
                <a16:creationId xmlns:a16="http://schemas.microsoft.com/office/drawing/2014/main" id="{9688EC18-D7E3-0604-F155-CA85F84430EE}"/>
              </a:ext>
            </a:extLst>
          </p:cNvPr>
          <p:cNvSpPr txBox="1">
            <a:spLocks/>
          </p:cNvSpPr>
          <p:nvPr>
            <p:custDataLst>
              <p:tags r:id="rId2"/>
            </p:custDataLst>
          </p:nvPr>
        </p:nvSpPr>
        <p:spPr>
          <a:xfrm>
            <a:off x="6096000" y="1636072"/>
            <a:ext cx="5195390" cy="3083214"/>
          </a:xfrm>
          <a:prstGeom prst="rect">
            <a:avLst/>
          </a:prstGeom>
          <a:noFill/>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2000" indent="0">
              <a:lnSpc>
                <a:spcPct val="100000"/>
              </a:lnSpc>
              <a:spcAft>
                <a:spcPts val="0"/>
              </a:spcAft>
              <a:buClr>
                <a:schemeClr val="bg1"/>
              </a:buClr>
              <a:buNone/>
            </a:pPr>
            <a:r>
              <a:rPr lang="fr-CA" sz="2400" b="1" dirty="0">
                <a:solidFill>
                  <a:schemeClr val="bg1"/>
                </a:solidFill>
                <a:latin typeface="Aptos Display" panose="020B0004020202020204" pitchFamily="34" charset="0"/>
              </a:rPr>
              <a:t>COMPRENDRE LE BUT : </a:t>
            </a:r>
            <a:r>
              <a:rPr lang="fr-CA" sz="2400" dirty="0">
                <a:solidFill>
                  <a:schemeClr val="bg1"/>
                </a:solidFill>
                <a:latin typeface="Aptos Display" panose="020B0004020202020204" pitchFamily="34" charset="0"/>
              </a:rPr>
              <a:t>informer, vendre, persuader, ou divertir.</a:t>
            </a:r>
          </a:p>
          <a:p>
            <a:pPr marL="72000" indent="0">
              <a:lnSpc>
                <a:spcPct val="100000"/>
              </a:lnSpc>
              <a:spcAft>
                <a:spcPts val="0"/>
              </a:spcAft>
              <a:buClr>
                <a:schemeClr val="bg1"/>
              </a:buClr>
              <a:buNone/>
            </a:pPr>
            <a:endParaRPr lang="fr-CA" sz="2400" b="1" dirty="0">
              <a:solidFill>
                <a:schemeClr val="bg1"/>
              </a:solidFill>
              <a:latin typeface="Aptos Display" panose="020B0004020202020204" pitchFamily="34" charset="0"/>
            </a:endParaRPr>
          </a:p>
          <a:p>
            <a:pPr marL="72000" indent="0">
              <a:lnSpc>
                <a:spcPct val="100000"/>
              </a:lnSpc>
              <a:spcAft>
                <a:spcPts val="0"/>
              </a:spcAft>
              <a:buClr>
                <a:schemeClr val="bg1"/>
              </a:buClr>
              <a:buNone/>
            </a:pPr>
            <a:r>
              <a:rPr lang="fr-CA" sz="2400" b="1" dirty="0">
                <a:solidFill>
                  <a:schemeClr val="bg1"/>
                </a:solidFill>
                <a:latin typeface="Aptos Display" panose="020B0004020202020204" pitchFamily="34" charset="0"/>
              </a:rPr>
              <a:t>VÉRIFIER LA DATE DE PUBLICATION</a:t>
            </a:r>
            <a:endParaRPr lang="fr-CA" sz="2400" dirty="0">
              <a:solidFill>
                <a:schemeClr val="bg1"/>
              </a:solidFill>
              <a:latin typeface="Aptos Display" panose="020B0004020202020204" pitchFamily="34" charset="0"/>
            </a:endParaRPr>
          </a:p>
          <a:p>
            <a:pPr marL="72000" indent="0">
              <a:lnSpc>
                <a:spcPct val="100000"/>
              </a:lnSpc>
              <a:spcAft>
                <a:spcPts val="0"/>
              </a:spcAft>
              <a:buClr>
                <a:schemeClr val="bg1"/>
              </a:buClr>
              <a:buNone/>
            </a:pPr>
            <a:endParaRPr lang="fr-CA" sz="2400" b="1" dirty="0">
              <a:solidFill>
                <a:schemeClr val="bg1"/>
              </a:solidFill>
              <a:latin typeface="Aptos Display" panose="020B0004020202020204" pitchFamily="34" charset="0"/>
            </a:endParaRPr>
          </a:p>
          <a:p>
            <a:pPr marL="72000" indent="0">
              <a:lnSpc>
                <a:spcPct val="100000"/>
              </a:lnSpc>
              <a:spcAft>
                <a:spcPts val="0"/>
              </a:spcAft>
              <a:buClr>
                <a:schemeClr val="bg1"/>
              </a:buClr>
              <a:buNone/>
            </a:pPr>
            <a:r>
              <a:rPr lang="fr-CA" sz="2400" b="1" dirty="0">
                <a:solidFill>
                  <a:schemeClr val="bg1"/>
                </a:solidFill>
                <a:latin typeface="Aptos Display" panose="020B0004020202020204" pitchFamily="34" charset="0"/>
              </a:rPr>
              <a:t>EXAMINER LES SOURCES POUR CONTRER LA DÉSINFORMATION ET LES ERREURS : </a:t>
            </a:r>
            <a:r>
              <a:rPr lang="fr-CA" sz="2400" dirty="0">
                <a:solidFill>
                  <a:schemeClr val="bg1"/>
                </a:solidFill>
                <a:latin typeface="Aptos Display" panose="020B0004020202020204" pitchFamily="34" charset="0"/>
              </a:rPr>
              <a:t>comparaison des sources et des perspectives.</a:t>
            </a:r>
          </a:p>
        </p:txBody>
      </p:sp>
      <p:sp>
        <p:nvSpPr>
          <p:cNvPr id="4" name="Rectangle 7">
            <a:extLst>
              <a:ext uri="{FF2B5EF4-FFF2-40B4-BE49-F238E27FC236}">
                <a16:creationId xmlns:a16="http://schemas.microsoft.com/office/drawing/2014/main" id="{59E9B356-9DB0-3ABC-2868-045E663BFA46}"/>
              </a:ext>
            </a:extLst>
          </p:cNvPr>
          <p:cNvSpPr txBox="1">
            <a:spLocks/>
          </p:cNvSpPr>
          <p:nvPr>
            <p:custDataLst>
              <p:tags r:id="rId3"/>
            </p:custDataLst>
          </p:nvPr>
        </p:nvSpPr>
        <p:spPr bwMode="auto">
          <a:xfrm>
            <a:off x="4200525" y="0"/>
            <a:ext cx="7991475"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endParaRPr lang="fr-CA" altLang="fr-FR" sz="4000" b="1" dirty="0">
              <a:solidFill>
                <a:schemeClr val="bg1"/>
              </a:solidFill>
              <a:latin typeface="Aptos Display" panose="020B0004020202020204" pitchFamily="34" charset="0"/>
            </a:endParaRPr>
          </a:p>
        </p:txBody>
      </p:sp>
      <p:sp>
        <p:nvSpPr>
          <p:cNvPr id="7" name="ZoneTexte 6">
            <a:extLst>
              <a:ext uri="{FF2B5EF4-FFF2-40B4-BE49-F238E27FC236}">
                <a16:creationId xmlns:a16="http://schemas.microsoft.com/office/drawing/2014/main" id="{8E3760E8-B165-7389-3BFC-BC0374411475}"/>
              </a:ext>
            </a:extLst>
          </p:cNvPr>
          <p:cNvSpPr txBox="1"/>
          <p:nvPr>
            <p:custDataLst>
              <p:tags r:id="rId4"/>
            </p:custDataLst>
          </p:nvPr>
        </p:nvSpPr>
        <p:spPr>
          <a:xfrm>
            <a:off x="161964" y="155854"/>
            <a:ext cx="2680529" cy="1184940"/>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100" dirty="0">
                <a:latin typeface="Aptos Display" panose="020B0004020202020204" pitchFamily="34" charset="0"/>
              </a:rPr>
              <a:t>EFFECTUER LA RECHERCHE </a:t>
            </a:r>
          </a:p>
          <a:p>
            <a:pPr indent="-342900">
              <a:buFont typeface="+mj-lt"/>
              <a:buAutoNum type="arabicPeriod"/>
            </a:pPr>
            <a:r>
              <a:rPr lang="fr-CA" sz="1600" b="1" dirty="0">
                <a:solidFill>
                  <a:srgbClr val="00B050"/>
                </a:solidFill>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10" name="Rectangle 9">
            <a:extLst>
              <a:ext uri="{FF2B5EF4-FFF2-40B4-BE49-F238E27FC236}">
                <a16:creationId xmlns:a16="http://schemas.microsoft.com/office/drawing/2014/main" id="{8344986E-DFFC-F409-56C1-635C8C05E993}"/>
              </a:ext>
            </a:extLst>
          </p:cNvPr>
          <p:cNvSpPr/>
          <p:nvPr>
            <p:custDataLst>
              <p:tags r:id="rId5"/>
            </p:custDataLst>
          </p:nvPr>
        </p:nvSpPr>
        <p:spPr>
          <a:xfrm>
            <a:off x="69850" y="88708"/>
            <a:ext cx="12052300" cy="6671321"/>
          </a:xfrm>
          <a:prstGeom prst="rect">
            <a:avLst/>
          </a:prstGeom>
          <a:noFill/>
          <a:ln w="1905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12" name="Rectangle 7">
            <a:extLst>
              <a:ext uri="{FF2B5EF4-FFF2-40B4-BE49-F238E27FC236}">
                <a16:creationId xmlns:a16="http://schemas.microsoft.com/office/drawing/2014/main" id="{4ECF91CD-FEAD-7E0B-FAC5-58852DE042C2}"/>
              </a:ext>
            </a:extLst>
          </p:cNvPr>
          <p:cNvSpPr txBox="1">
            <a:spLocks/>
          </p:cNvSpPr>
          <p:nvPr>
            <p:custDataLst>
              <p:tags r:id="rId6"/>
            </p:custDataLst>
          </p:nvPr>
        </p:nvSpPr>
        <p:spPr bwMode="auto">
          <a:xfrm>
            <a:off x="1427351" y="278096"/>
            <a:ext cx="10602685"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3600" b="1" dirty="0">
                <a:solidFill>
                  <a:schemeClr val="bg1"/>
                </a:solidFill>
                <a:latin typeface="Aptos Display" panose="020B0004020202020204" pitchFamily="34" charset="0"/>
              </a:rPr>
              <a:t>Évaluation de </a:t>
            </a:r>
            <a:r>
              <a:rPr lang="fr-CA" altLang="fr-FR" sz="3600" b="1" u="sng" dirty="0">
                <a:solidFill>
                  <a:schemeClr val="bg1"/>
                </a:solidFill>
                <a:latin typeface="Aptos Display" panose="020B0004020202020204" pitchFamily="34" charset="0"/>
              </a:rPr>
              <a:t>la qualité des articles</a:t>
            </a:r>
          </a:p>
        </p:txBody>
      </p:sp>
    </p:spTree>
    <p:extLst>
      <p:ext uri="{BB962C8B-B14F-4D97-AF65-F5344CB8AC3E}">
        <p14:creationId xmlns:p14="http://schemas.microsoft.com/office/powerpoint/2010/main" val="3833269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F0E46-F966-D04C-7A7C-D3D50A0962E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82A98E0E-B8D7-8C8B-2413-6F4C68193521}"/>
              </a:ext>
            </a:extLst>
          </p:cNvPr>
          <p:cNvPicPr>
            <a:picLocks noChangeAspect="1"/>
          </p:cNvPicPr>
          <p:nvPr>
            <p:custDataLst>
              <p:tags r:id="rId1"/>
            </p:custDataLst>
          </p:nvPr>
        </p:nvPicPr>
        <p:blipFill>
          <a:blip r:embed="rId11"/>
          <a:stretch>
            <a:fillRect/>
          </a:stretch>
        </p:blipFill>
        <p:spPr>
          <a:xfrm>
            <a:off x="69574" y="1845207"/>
            <a:ext cx="5327374" cy="4262932"/>
          </a:xfrm>
          <a:prstGeom prst="rect">
            <a:avLst/>
          </a:prstGeom>
        </p:spPr>
      </p:pic>
      <p:sp>
        <p:nvSpPr>
          <p:cNvPr id="11" name="Rectangle 7">
            <a:extLst>
              <a:ext uri="{FF2B5EF4-FFF2-40B4-BE49-F238E27FC236}">
                <a16:creationId xmlns:a16="http://schemas.microsoft.com/office/drawing/2014/main" id="{31EF8ED7-80DA-D0E4-0D3F-9042D5908EE2}"/>
              </a:ext>
            </a:extLst>
          </p:cNvPr>
          <p:cNvSpPr txBox="1">
            <a:spLocks/>
          </p:cNvSpPr>
          <p:nvPr>
            <p:custDataLst>
              <p:tags r:id="rId2"/>
            </p:custDataLst>
          </p:nvPr>
        </p:nvSpPr>
        <p:spPr bwMode="auto">
          <a:xfrm>
            <a:off x="0" y="600142"/>
            <a:ext cx="12192000"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endParaRPr lang="fr-CA" sz="3600" b="1" noProof="0" dirty="0">
              <a:solidFill>
                <a:srgbClr val="F0F0F0"/>
              </a:solidFill>
              <a:latin typeface="Aptos Display" panose="020B0004020202020204" pitchFamily="34" charset="0"/>
            </a:endParaRPr>
          </a:p>
        </p:txBody>
      </p:sp>
      <p:pic>
        <p:nvPicPr>
          <p:cNvPr id="5" name="Image 4" descr="Une image contenant texte, carte de visite, capture d’écran, Police&#10;&#10;Le contenu généré par l’IA peut être incorrect.">
            <a:extLst>
              <a:ext uri="{FF2B5EF4-FFF2-40B4-BE49-F238E27FC236}">
                <a16:creationId xmlns:a16="http://schemas.microsoft.com/office/drawing/2014/main" id="{D74349FB-D750-713C-8141-E940A0E1600D}"/>
              </a:ext>
            </a:extLst>
          </p:cNvPr>
          <p:cNvPicPr>
            <a:picLocks noChangeAspect="1"/>
          </p:cNvPicPr>
          <p:nvPr>
            <p:custDataLst>
              <p:tags r:id="rId3"/>
            </p:custDataLst>
          </p:nvPr>
        </p:nvPicPr>
        <p:blipFill>
          <a:blip r:embed="rId12"/>
          <a:srcRect l="3674" t="19737" r="5275" b="27521"/>
          <a:stretch>
            <a:fillRect/>
          </a:stretch>
        </p:blipFill>
        <p:spPr>
          <a:xfrm>
            <a:off x="4027713" y="1438142"/>
            <a:ext cx="7815943" cy="2989631"/>
          </a:xfrm>
          <a:prstGeom prst="rect">
            <a:avLst/>
          </a:prstGeom>
          <a:ln>
            <a:solidFill>
              <a:schemeClr val="bg1"/>
            </a:solidFill>
          </a:ln>
        </p:spPr>
      </p:pic>
      <p:sp>
        <p:nvSpPr>
          <p:cNvPr id="6" name="Flèche : droite 5">
            <a:extLst>
              <a:ext uri="{FF2B5EF4-FFF2-40B4-BE49-F238E27FC236}">
                <a16:creationId xmlns:a16="http://schemas.microsoft.com/office/drawing/2014/main" id="{7562AAC0-A0A6-9995-08AC-211E18762700}"/>
              </a:ext>
            </a:extLst>
          </p:cNvPr>
          <p:cNvSpPr/>
          <p:nvPr>
            <p:custDataLst>
              <p:tags r:id="rId4"/>
            </p:custDataLst>
          </p:nvPr>
        </p:nvSpPr>
        <p:spPr>
          <a:xfrm>
            <a:off x="1369343" y="6197591"/>
            <a:ext cx="9453314" cy="55691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3540" lvl="1" algn="ctr">
              <a:buNone/>
            </a:pPr>
            <a:r>
              <a:rPr lang="fr-CA" sz="2400" b="1" u="sng" noProof="0" dirty="0">
                <a:solidFill>
                  <a:srgbClr val="F0F0F0"/>
                </a:solidFill>
                <a:latin typeface="Aptos Display" panose="020B0004020202020204" pitchFamily="34" charset="0"/>
                <a:hlinkClick r:id="rId13">
                  <a:extLst>
                    <a:ext uri="{A12FA001-AC4F-418D-AE19-62706E023703}">
                      <ahyp:hlinkClr xmlns:ahyp="http://schemas.microsoft.com/office/drawing/2018/hyperlinkcolor" val="tx"/>
                    </a:ext>
                  </a:extLst>
                </a:hlinkClick>
              </a:rPr>
              <a:t>Outil avec 7 questions</a:t>
            </a:r>
            <a:r>
              <a:rPr lang="fr-CA" sz="2400" noProof="0" dirty="0">
                <a:solidFill>
                  <a:srgbClr val="F0F0F0"/>
                </a:solidFill>
                <a:latin typeface="Aptos Display" panose="020B0004020202020204" pitchFamily="34" charset="0"/>
              </a:rPr>
              <a:t> : </a:t>
            </a:r>
            <a:r>
              <a:rPr lang="fr-CA" sz="2400" noProof="0" dirty="0">
                <a:solidFill>
                  <a:srgbClr val="F0F0F0"/>
                </a:solidFill>
                <a:latin typeface="Aptos Display" panose="020B0004020202020204" pitchFamily="34" charset="0"/>
                <a:ea typeface="+mn-lt"/>
                <a:cs typeface="+mn-lt"/>
              </a:rPr>
              <a:t>https://forms.office.com/r/40cFh88LZc</a:t>
            </a:r>
            <a:endParaRPr lang="fr-CA" sz="2400" noProof="0" dirty="0">
              <a:solidFill>
                <a:srgbClr val="F0F0F0"/>
              </a:solidFill>
              <a:latin typeface="Aptos Display" panose="020B0004020202020204" pitchFamily="34" charset="0"/>
              <a:cs typeface="Calibri" panose="020F0502020204030204"/>
            </a:endParaRPr>
          </a:p>
        </p:txBody>
      </p:sp>
      <p:sp>
        <p:nvSpPr>
          <p:cNvPr id="4" name="ZoneTexte 3">
            <a:extLst>
              <a:ext uri="{FF2B5EF4-FFF2-40B4-BE49-F238E27FC236}">
                <a16:creationId xmlns:a16="http://schemas.microsoft.com/office/drawing/2014/main" id="{8E2FC2E1-19BF-79AB-B82E-480293228F10}"/>
              </a:ext>
            </a:extLst>
          </p:cNvPr>
          <p:cNvSpPr txBox="1"/>
          <p:nvPr>
            <p:custDataLst>
              <p:tags r:id="rId5"/>
            </p:custDataLst>
          </p:nvPr>
        </p:nvSpPr>
        <p:spPr>
          <a:xfrm>
            <a:off x="5963676" y="4554423"/>
            <a:ext cx="7246897" cy="1323439"/>
          </a:xfrm>
          <a:prstGeom prst="rect">
            <a:avLst/>
          </a:prstGeom>
          <a:noFill/>
        </p:spPr>
        <p:txBody>
          <a:bodyPr wrap="square">
            <a:spAutoFit/>
          </a:bodyPr>
          <a:lstStyle/>
          <a:p>
            <a:r>
              <a:rPr lang="fr-CA" sz="2000" b="1" dirty="0">
                <a:solidFill>
                  <a:schemeClr val="bg1"/>
                </a:solidFill>
                <a:latin typeface="Aptos Display" panose="020B0004020202020204" pitchFamily="34" charset="0"/>
              </a:rPr>
              <a:t>Interprétation des résultats :</a:t>
            </a:r>
          </a:p>
          <a:p>
            <a:pPr marL="285750" indent="-285750">
              <a:buFont typeface="Arial" panose="020B0604020202020204" pitchFamily="34" charset="0"/>
              <a:buChar char="•"/>
            </a:pPr>
            <a:r>
              <a:rPr lang="fr-CA" sz="2000" dirty="0">
                <a:solidFill>
                  <a:schemeClr val="bg1"/>
                </a:solidFill>
                <a:latin typeface="Aptos Display" panose="020B0004020202020204" pitchFamily="34" charset="0"/>
              </a:rPr>
              <a:t>0-1 point : peu crédible.</a:t>
            </a:r>
          </a:p>
          <a:p>
            <a:pPr marL="285750" indent="-285750">
              <a:buFont typeface="Arial" panose="020B0604020202020204" pitchFamily="34" charset="0"/>
              <a:buChar char="•"/>
            </a:pPr>
            <a:r>
              <a:rPr lang="fr-CA" sz="2000" dirty="0">
                <a:solidFill>
                  <a:schemeClr val="bg1"/>
                </a:solidFill>
                <a:latin typeface="Aptos Display" panose="020B0004020202020204" pitchFamily="34" charset="0"/>
              </a:rPr>
              <a:t>2-4 points : nécessite une vérification approfondie.</a:t>
            </a:r>
          </a:p>
          <a:p>
            <a:pPr marL="285750" indent="-285750">
              <a:buFont typeface="Arial" panose="020B0604020202020204" pitchFamily="34" charset="0"/>
              <a:buChar char="•"/>
            </a:pPr>
            <a:r>
              <a:rPr lang="fr-CA" sz="2000" dirty="0">
                <a:solidFill>
                  <a:schemeClr val="bg1"/>
                </a:solidFill>
                <a:latin typeface="Aptos Display" panose="020B0004020202020204" pitchFamily="34" charset="0"/>
              </a:rPr>
              <a:t>5-7 points : source d’information valable.</a:t>
            </a:r>
          </a:p>
        </p:txBody>
      </p:sp>
      <p:sp>
        <p:nvSpPr>
          <p:cNvPr id="9" name="ZoneTexte 8">
            <a:extLst>
              <a:ext uri="{FF2B5EF4-FFF2-40B4-BE49-F238E27FC236}">
                <a16:creationId xmlns:a16="http://schemas.microsoft.com/office/drawing/2014/main" id="{5457BF3F-AC96-7813-10FA-CADB4FCB5F4E}"/>
              </a:ext>
            </a:extLst>
          </p:cNvPr>
          <p:cNvSpPr txBox="1"/>
          <p:nvPr>
            <p:custDataLst>
              <p:tags r:id="rId6"/>
            </p:custDataLst>
          </p:nvPr>
        </p:nvSpPr>
        <p:spPr>
          <a:xfrm>
            <a:off x="161964" y="155854"/>
            <a:ext cx="2680529" cy="1184940"/>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100" dirty="0">
                <a:latin typeface="Aptos Display" panose="020B0004020202020204" pitchFamily="34" charset="0"/>
              </a:rPr>
              <a:t>EFFECTUER LA RECHERCHE </a:t>
            </a:r>
          </a:p>
          <a:p>
            <a:pPr indent="-342900">
              <a:buFont typeface="+mj-lt"/>
              <a:buAutoNum type="arabicPeriod"/>
            </a:pPr>
            <a:r>
              <a:rPr lang="fr-CA" sz="1600" b="1" dirty="0">
                <a:solidFill>
                  <a:srgbClr val="00B050"/>
                </a:solidFill>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12" name="Rectangle 11">
            <a:extLst>
              <a:ext uri="{FF2B5EF4-FFF2-40B4-BE49-F238E27FC236}">
                <a16:creationId xmlns:a16="http://schemas.microsoft.com/office/drawing/2014/main" id="{16505FC8-754E-50EF-0692-9457E2BD83CF}"/>
              </a:ext>
            </a:extLst>
          </p:cNvPr>
          <p:cNvSpPr/>
          <p:nvPr>
            <p:custDataLst>
              <p:tags r:id="rId7"/>
            </p:custDataLst>
          </p:nvPr>
        </p:nvSpPr>
        <p:spPr>
          <a:xfrm>
            <a:off x="69850" y="88708"/>
            <a:ext cx="12052300" cy="6671321"/>
          </a:xfrm>
          <a:prstGeom prst="rect">
            <a:avLst/>
          </a:prstGeom>
          <a:noFill/>
          <a:ln w="1905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14" name="Rectangle 7">
            <a:extLst>
              <a:ext uri="{FF2B5EF4-FFF2-40B4-BE49-F238E27FC236}">
                <a16:creationId xmlns:a16="http://schemas.microsoft.com/office/drawing/2014/main" id="{866AC47B-7F36-6B20-A71F-875463C535A2}"/>
              </a:ext>
            </a:extLst>
          </p:cNvPr>
          <p:cNvSpPr txBox="1">
            <a:spLocks/>
          </p:cNvSpPr>
          <p:nvPr>
            <p:custDataLst>
              <p:tags r:id="rId8"/>
            </p:custDataLst>
          </p:nvPr>
        </p:nvSpPr>
        <p:spPr bwMode="auto">
          <a:xfrm>
            <a:off x="1427351" y="278096"/>
            <a:ext cx="10602685"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3600" b="1" dirty="0">
                <a:solidFill>
                  <a:schemeClr val="bg1"/>
                </a:solidFill>
                <a:latin typeface="Aptos Display" panose="020B0004020202020204" pitchFamily="34" charset="0"/>
              </a:rPr>
              <a:t>Évaluation de </a:t>
            </a:r>
            <a:r>
              <a:rPr lang="fr-CA" altLang="fr-FR" sz="3600" b="1" u="sng" dirty="0">
                <a:solidFill>
                  <a:schemeClr val="bg1"/>
                </a:solidFill>
                <a:latin typeface="Aptos Display" panose="020B0004020202020204" pitchFamily="34" charset="0"/>
              </a:rPr>
              <a:t>la qualité des articles</a:t>
            </a:r>
          </a:p>
        </p:txBody>
      </p:sp>
    </p:spTree>
    <p:extLst>
      <p:ext uri="{BB962C8B-B14F-4D97-AF65-F5344CB8AC3E}">
        <p14:creationId xmlns:p14="http://schemas.microsoft.com/office/powerpoint/2010/main" val="326327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35AB2-A508-BF1A-56B1-306BB36D007D}"/>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54B733EB-0363-7C2C-88AA-7397F230C444}"/>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a:stretch/>
        </p:blipFill>
        <p:spPr>
          <a:xfrm>
            <a:off x="0" y="37943"/>
            <a:ext cx="12192000" cy="6857990"/>
          </a:xfrm>
          <a:prstGeom prst="rect">
            <a:avLst/>
          </a:prstGeom>
          <a:ln>
            <a:solidFill>
              <a:schemeClr val="tx1"/>
            </a:solidFill>
          </a:ln>
        </p:spPr>
      </p:pic>
      <p:pic>
        <p:nvPicPr>
          <p:cNvPr id="12" name="Image 11" descr="Une image contenant texte, Police, Graphique, graphisme&#10;&#10;Description générée automatiquement">
            <a:extLst>
              <a:ext uri="{FF2B5EF4-FFF2-40B4-BE49-F238E27FC236}">
                <a16:creationId xmlns:a16="http://schemas.microsoft.com/office/drawing/2014/main" id="{94BCCF86-F167-086A-5E47-639536334330}"/>
              </a:ext>
            </a:extLst>
          </p:cNvPr>
          <p:cNvPicPr>
            <a:picLocks noChangeAspect="1"/>
          </p:cNvPicPr>
          <p:nvPr>
            <p:custDataLst>
              <p:tags r:id="rId2"/>
            </p:custDataLst>
          </p:nvPr>
        </p:nvPicPr>
        <p:blipFill>
          <a:blip r:embed="rId7"/>
          <a:stretch>
            <a:fillRect/>
          </a:stretch>
        </p:blipFill>
        <p:spPr>
          <a:xfrm>
            <a:off x="10680750" y="80950"/>
            <a:ext cx="1440000" cy="228084"/>
          </a:xfrm>
          <a:prstGeom prst="rect">
            <a:avLst/>
          </a:prstGeom>
        </p:spPr>
      </p:pic>
      <p:sp>
        <p:nvSpPr>
          <p:cNvPr id="5" name="Titre 1">
            <a:extLst>
              <a:ext uri="{FF2B5EF4-FFF2-40B4-BE49-F238E27FC236}">
                <a16:creationId xmlns:a16="http://schemas.microsoft.com/office/drawing/2014/main" id="{1DCC867B-E257-BB40-F17D-1179E5215529}"/>
              </a:ext>
            </a:extLst>
          </p:cNvPr>
          <p:cNvSpPr txBox="1">
            <a:spLocks/>
          </p:cNvSpPr>
          <p:nvPr>
            <p:custDataLst>
              <p:tags r:id="rId3"/>
            </p:custDataLst>
          </p:nvPr>
        </p:nvSpPr>
        <p:spPr>
          <a:xfrm>
            <a:off x="4146430" y="1739301"/>
            <a:ext cx="3899140" cy="3379397"/>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4400" b="1" dirty="0">
                <a:solidFill>
                  <a:schemeClr val="bg1"/>
                </a:solidFill>
                <a:latin typeface="Aptos Display" panose="020B0004020202020204" pitchFamily="34" charset="0"/>
              </a:rPr>
              <a:t>Citer ses sources</a:t>
            </a:r>
            <a:endParaRPr lang="fr-FR" altLang="fr-FR" sz="4400" b="1" dirty="0">
              <a:solidFill>
                <a:schemeClr val="bg1"/>
              </a:solidFill>
              <a:latin typeface="Aptos Display" panose="020B0004020202020204" pitchFamily="34" charset="0"/>
            </a:endParaRPr>
          </a:p>
        </p:txBody>
      </p:sp>
    </p:spTree>
    <p:extLst>
      <p:ext uri="{BB962C8B-B14F-4D97-AF65-F5344CB8AC3E}">
        <p14:creationId xmlns:p14="http://schemas.microsoft.com/office/powerpoint/2010/main" val="15660289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A4933848-B6C1-4434-5B8E-D8F3CB94DB3C}"/>
              </a:ext>
            </a:extLst>
          </p:cNvPr>
          <p:cNvSpPr>
            <a:spLocks noGrp="1"/>
          </p:cNvSpPr>
          <p:nvPr>
            <p:ph idx="1"/>
            <p:custDataLst>
              <p:tags r:id="rId1"/>
            </p:custDataLst>
          </p:nvPr>
        </p:nvSpPr>
        <p:spPr>
          <a:xfrm>
            <a:off x="2505075" y="1971676"/>
            <a:ext cx="9403106" cy="3552824"/>
          </a:xfrm>
          <a:noFill/>
        </p:spPr>
        <p:txBody>
          <a:bodyPr>
            <a:noAutofit/>
          </a:bodyPr>
          <a:lstStyle/>
          <a:p>
            <a:pPr marL="0" indent="0">
              <a:lnSpc>
                <a:spcPct val="100000"/>
              </a:lnSpc>
              <a:buClr>
                <a:schemeClr val="accent1">
                  <a:lumMod val="75000"/>
                </a:schemeClr>
              </a:buClr>
              <a:buNone/>
            </a:pPr>
            <a:r>
              <a:rPr lang="fr-CA" dirty="0">
                <a:solidFill>
                  <a:schemeClr val="bg1"/>
                </a:solidFill>
                <a:latin typeface="Aptos Display" panose="020B0004020202020204" pitchFamily="34" charset="0"/>
              </a:rPr>
              <a:t>Tout document utilisé ou généré dans un travail doit être cité, qu’il soit publié, imprimé ou non. La citation prend la forme d’une référence bibliographique, essentielle pour identifier et retrouver la source.</a:t>
            </a:r>
          </a:p>
          <a:p>
            <a:pPr marL="0" indent="0">
              <a:lnSpc>
                <a:spcPct val="100000"/>
              </a:lnSpc>
              <a:buClr>
                <a:schemeClr val="accent1">
                  <a:lumMod val="75000"/>
                </a:schemeClr>
              </a:buClr>
              <a:buNone/>
            </a:pPr>
            <a:r>
              <a:rPr lang="fr-CA" sz="2400" dirty="0">
                <a:solidFill>
                  <a:schemeClr val="bg1"/>
                </a:solidFill>
                <a:latin typeface="Aptos Display" panose="020B0004020202020204" pitchFamily="34" charset="0"/>
              </a:rPr>
              <a:t>Les références doivent apparaître à deux endroits :</a:t>
            </a:r>
          </a:p>
          <a:p>
            <a:pPr>
              <a:lnSpc>
                <a:spcPct val="100000"/>
              </a:lnSpc>
              <a:buClr>
                <a:schemeClr val="bg1"/>
              </a:buClr>
              <a:buFont typeface="Wingdings" panose="05000000000000000000" pitchFamily="2" charset="2"/>
              <a:buChar char="Ø"/>
            </a:pPr>
            <a:r>
              <a:rPr lang="fr-CA" sz="2400" dirty="0">
                <a:solidFill>
                  <a:schemeClr val="bg1"/>
                </a:solidFill>
                <a:latin typeface="Aptos Display" panose="020B0004020202020204" pitchFamily="34" charset="0"/>
              </a:rPr>
              <a:t> Dans le texte, au fil de l’argumentation, selon le style bibliographique choisi : notes de bas de page (style traditionnel B. Dionne) ou format auteur-date (style APA).</a:t>
            </a:r>
          </a:p>
          <a:p>
            <a:pPr>
              <a:lnSpc>
                <a:spcPct val="100000"/>
              </a:lnSpc>
              <a:buClr>
                <a:schemeClr val="bg1"/>
              </a:buClr>
              <a:buFont typeface="Wingdings" panose="05000000000000000000" pitchFamily="2" charset="2"/>
              <a:buChar char="Ø"/>
            </a:pPr>
            <a:r>
              <a:rPr lang="fr-CA" sz="2400" dirty="0">
                <a:solidFill>
                  <a:schemeClr val="bg1"/>
                </a:solidFill>
                <a:latin typeface="Aptos Display" panose="020B0004020202020204" pitchFamily="34" charset="0"/>
              </a:rPr>
              <a:t> À la fin du travail, dans la bibliographie.</a:t>
            </a:r>
          </a:p>
        </p:txBody>
      </p:sp>
      <p:sp>
        <p:nvSpPr>
          <p:cNvPr id="23554" name="Espace réservé du numéro de diapositive 2"/>
          <p:cNvSpPr>
            <a:spLocks noGrp="1"/>
          </p:cNvSpPr>
          <p:nvPr>
            <p:ph type="sldNum" sz="quarter" idx="12"/>
            <p:custDataLst>
              <p:tags r:id="rId2"/>
            </p:custDataLst>
          </p:nvPr>
        </p:nvSpPr>
        <p:spPr bwMode="auto">
          <a:noFill/>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chemeClr val="bg1"/>
                </a:solidFill>
                <a:latin typeface="Aptos Display" panose="020B0004020202020204" pitchFamily="34" charset="0"/>
              </a:rPr>
              <a:pPr eaLnBrk="1" hangingPunct="1">
                <a:spcBef>
                  <a:spcPct val="0"/>
                </a:spcBef>
                <a:buFontTx/>
                <a:buNone/>
              </a:pPr>
              <a:t>37</a:t>
            </a:fld>
            <a:endParaRPr lang="fr-CA" altLang="fr-FR" sz="1200">
              <a:solidFill>
                <a:schemeClr val="bg1"/>
              </a:solidFill>
              <a:latin typeface="Aptos Display" panose="020B0004020202020204" pitchFamily="34" charset="0"/>
            </a:endParaRPr>
          </a:p>
        </p:txBody>
      </p:sp>
      <p:pic>
        <p:nvPicPr>
          <p:cNvPr id="10" name="Image 9" descr="Une image contenant Graphique, motif, Police, pixel&#10;&#10;Le contenu généré par l’IA peut être incorrect.">
            <a:extLst>
              <a:ext uri="{FF2B5EF4-FFF2-40B4-BE49-F238E27FC236}">
                <a16:creationId xmlns:a16="http://schemas.microsoft.com/office/drawing/2014/main" id="{F9C58EA2-0740-AFAB-83B9-71CA8719A62A}"/>
              </a:ext>
            </a:extLst>
          </p:cNvPr>
          <p:cNvPicPr>
            <a:picLocks noChangeAspect="1"/>
          </p:cNvPicPr>
          <p:nvPr>
            <p:custDataLst>
              <p:tags r:id="rId3"/>
            </p:custDataLst>
          </p:nvPr>
        </p:nvPicPr>
        <p:blipFill>
          <a:blip r:embed="rId8"/>
          <a:stretch>
            <a:fillRect/>
          </a:stretch>
        </p:blipFill>
        <p:spPr>
          <a:xfrm>
            <a:off x="157141" y="165988"/>
            <a:ext cx="2123079" cy="2123079"/>
          </a:xfrm>
          <a:prstGeom prst="rect">
            <a:avLst/>
          </a:prstGeom>
        </p:spPr>
      </p:pic>
      <p:sp>
        <p:nvSpPr>
          <p:cNvPr id="4" name="ZoneTexte 3">
            <a:extLst>
              <a:ext uri="{FF2B5EF4-FFF2-40B4-BE49-F238E27FC236}">
                <a16:creationId xmlns:a16="http://schemas.microsoft.com/office/drawing/2014/main" id="{31ECBD7F-7690-0349-C305-47410C9899C6}"/>
              </a:ext>
            </a:extLst>
          </p:cNvPr>
          <p:cNvSpPr txBox="1"/>
          <p:nvPr>
            <p:custDataLst>
              <p:tags r:id="rId4"/>
            </p:custDataLst>
          </p:nvPr>
        </p:nvSpPr>
        <p:spPr>
          <a:xfrm>
            <a:off x="9715919" y="198646"/>
            <a:ext cx="2406231" cy="1231106"/>
          </a:xfrm>
          <a:prstGeom prst="rect">
            <a:avLst/>
          </a:prstGeom>
          <a:noFill/>
          <a:ln w="12700">
            <a:solidFill>
              <a:schemeClr val="tx1"/>
            </a:solidFill>
          </a:ln>
        </p:spPr>
        <p:txBody>
          <a:bodyPr wrap="square">
            <a:spAutoFit/>
          </a:bodyPr>
          <a:lstStyle/>
          <a:p>
            <a:pPr indent="-342900">
              <a:buFont typeface="+mj-lt"/>
              <a:buAutoNum type="arabicPeriod"/>
            </a:pPr>
            <a:r>
              <a:rPr lang="fr-CA" sz="1200" dirty="0">
                <a:solidFill>
                  <a:schemeClr val="bg1"/>
                </a:solidFill>
                <a:latin typeface="Aptos Display" panose="020B0004020202020204" pitchFamily="34" charset="0"/>
              </a:rPr>
              <a:t>DÉFINIR LE SUJET </a:t>
            </a:r>
          </a:p>
          <a:p>
            <a:pPr indent="-342900">
              <a:buFont typeface="+mj-lt"/>
              <a:buAutoNum type="arabicPeriod"/>
            </a:pPr>
            <a:r>
              <a:rPr lang="fr-CA" sz="1200" dirty="0">
                <a:solidFill>
                  <a:schemeClr val="bg1"/>
                </a:solidFill>
                <a:latin typeface="Aptos Display" panose="020B0004020202020204" pitchFamily="34" charset="0"/>
              </a:rPr>
              <a:t>IDENTIFIER DES MOTS-CLÉS</a:t>
            </a:r>
          </a:p>
          <a:p>
            <a:pPr indent="-342900">
              <a:buFont typeface="+mj-lt"/>
              <a:buAutoNum type="arabicPeriod"/>
            </a:pPr>
            <a:r>
              <a:rPr lang="fr-CA" sz="1200" dirty="0">
                <a:solidFill>
                  <a:schemeClr val="bg1"/>
                </a:solidFill>
                <a:latin typeface="Aptos Display" panose="020B0004020202020204" pitchFamily="34" charset="0"/>
              </a:rPr>
              <a:t>CHOISIR LES SOURCES </a:t>
            </a:r>
          </a:p>
          <a:p>
            <a:pPr indent="-342900">
              <a:buFont typeface="+mj-lt"/>
              <a:buAutoNum type="arabicPeriod"/>
            </a:pPr>
            <a:r>
              <a:rPr lang="fr-CA" sz="1200" dirty="0">
                <a:solidFill>
                  <a:schemeClr val="bg1"/>
                </a:solidFill>
                <a:latin typeface="Aptos Display" panose="020B0004020202020204" pitchFamily="34" charset="0"/>
              </a:rPr>
              <a:t>EFFECTUER LA RECHERCHE </a:t>
            </a:r>
          </a:p>
          <a:p>
            <a:pPr indent="-342900">
              <a:buFont typeface="+mj-lt"/>
              <a:buAutoNum type="arabicPeriod"/>
            </a:pPr>
            <a:r>
              <a:rPr lang="fr-CA" sz="1200" dirty="0">
                <a:solidFill>
                  <a:schemeClr val="bg1"/>
                </a:solidFill>
                <a:latin typeface="Aptos Display" panose="020B0004020202020204" pitchFamily="34" charset="0"/>
              </a:rPr>
              <a:t>ÉVALUER LES SOURCES </a:t>
            </a:r>
            <a:endParaRPr lang="fr-CA" sz="1200" dirty="0">
              <a:solidFill>
                <a:schemeClr val="bg1"/>
              </a:solidFill>
              <a:highlight>
                <a:srgbClr val="000000"/>
              </a:highlight>
              <a:latin typeface="Aptos Display" panose="020B0004020202020204" pitchFamily="34" charset="0"/>
            </a:endParaRPr>
          </a:p>
          <a:p>
            <a:pPr indent="-342900">
              <a:buFont typeface="+mj-lt"/>
              <a:buAutoNum type="arabicPeriod"/>
            </a:pPr>
            <a:r>
              <a:rPr lang="fr-CA" sz="1400" b="1" dirty="0">
                <a:solidFill>
                  <a:srgbClr val="FFFF00"/>
                </a:solidFill>
                <a:latin typeface="Aptos Display" panose="020B0004020202020204" pitchFamily="34" charset="0"/>
              </a:rPr>
              <a:t>CITER</a:t>
            </a:r>
            <a:r>
              <a:rPr lang="fr-CA" sz="1400" dirty="0">
                <a:solidFill>
                  <a:srgbClr val="FFFF00"/>
                </a:solidFill>
                <a:latin typeface="Aptos Display" panose="020B0004020202020204" pitchFamily="34" charset="0"/>
              </a:rPr>
              <a:t> </a:t>
            </a:r>
          </a:p>
        </p:txBody>
      </p:sp>
      <p:sp>
        <p:nvSpPr>
          <p:cNvPr id="5" name="Rectangle 4">
            <a:extLst>
              <a:ext uri="{FF2B5EF4-FFF2-40B4-BE49-F238E27FC236}">
                <a16:creationId xmlns:a16="http://schemas.microsoft.com/office/drawing/2014/main" id="{62A67832-5198-7A6F-F877-8CAFB6928F62}"/>
              </a:ext>
            </a:extLst>
          </p:cNvPr>
          <p:cNvSpPr/>
          <p:nvPr>
            <p:custDataLst>
              <p:tags r:id="rId5"/>
            </p:custDataLst>
          </p:nvPr>
        </p:nvSpPr>
        <p:spPr>
          <a:xfrm>
            <a:off x="69850" y="88708"/>
            <a:ext cx="12052300" cy="6671321"/>
          </a:xfrm>
          <a:prstGeom prst="rect">
            <a:avLst/>
          </a:prstGeom>
          <a:noFill/>
          <a:ln w="1905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2913456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4D5D5-3EAC-73BD-0C73-3CEA0C387270}"/>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E3FD7FF0-2B25-E6AE-DB8F-9047430D557E}"/>
              </a:ext>
            </a:extLst>
          </p:cNvPr>
          <p:cNvSpPr>
            <a:spLocks noGrp="1"/>
          </p:cNvSpPr>
          <p:nvPr>
            <p:ph type="sldNum" sz="quarter" idx="12"/>
            <p:custDataLst>
              <p:tags r:id="rId1"/>
            </p:custDataLst>
          </p:nvPr>
        </p:nvSpPr>
        <p:spPr bwMode="auto">
          <a:noFill/>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chemeClr val="bg1"/>
                </a:solidFill>
                <a:latin typeface="Aptos Display" panose="020B0004020202020204" pitchFamily="34" charset="0"/>
              </a:rPr>
              <a:pPr eaLnBrk="1" hangingPunct="1">
                <a:spcBef>
                  <a:spcPct val="0"/>
                </a:spcBef>
                <a:buFontTx/>
                <a:buNone/>
              </a:pPr>
              <a:t>38</a:t>
            </a:fld>
            <a:endParaRPr lang="fr-CA" altLang="fr-FR" sz="1200">
              <a:solidFill>
                <a:schemeClr val="bg1"/>
              </a:solidFill>
              <a:latin typeface="Aptos Display" panose="020B0004020202020204" pitchFamily="34" charset="0"/>
            </a:endParaRPr>
          </a:p>
        </p:txBody>
      </p:sp>
      <p:sp>
        <p:nvSpPr>
          <p:cNvPr id="3" name="Rectangle 2">
            <a:extLst>
              <a:ext uri="{FF2B5EF4-FFF2-40B4-BE49-F238E27FC236}">
                <a16:creationId xmlns:a16="http://schemas.microsoft.com/office/drawing/2014/main" id="{41A38925-98C0-228A-F1FA-AFEB3D802A18}"/>
              </a:ext>
            </a:extLst>
          </p:cNvPr>
          <p:cNvSpPr/>
          <p:nvPr>
            <p:custDataLst>
              <p:tags r:id="rId2"/>
            </p:custDataLst>
          </p:nvPr>
        </p:nvSpPr>
        <p:spPr>
          <a:xfrm>
            <a:off x="69850" y="88708"/>
            <a:ext cx="12052300" cy="6671321"/>
          </a:xfrm>
          <a:prstGeom prst="rect">
            <a:avLst/>
          </a:prstGeom>
          <a:noFill/>
          <a:ln w="1905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8" name="ZoneTexte 7">
            <a:extLst>
              <a:ext uri="{FF2B5EF4-FFF2-40B4-BE49-F238E27FC236}">
                <a16:creationId xmlns:a16="http://schemas.microsoft.com/office/drawing/2014/main" id="{7BEAAC2A-B80C-85BA-9081-68816085CAF6}"/>
              </a:ext>
            </a:extLst>
          </p:cNvPr>
          <p:cNvSpPr txBox="1"/>
          <p:nvPr>
            <p:custDataLst>
              <p:tags r:id="rId3"/>
            </p:custDataLst>
          </p:nvPr>
        </p:nvSpPr>
        <p:spPr>
          <a:xfrm>
            <a:off x="9715919" y="198646"/>
            <a:ext cx="2406231" cy="1231106"/>
          </a:xfrm>
          <a:prstGeom prst="rect">
            <a:avLst/>
          </a:prstGeom>
          <a:noFill/>
          <a:ln w="12700">
            <a:solidFill>
              <a:schemeClr val="tx1"/>
            </a:solidFill>
          </a:ln>
        </p:spPr>
        <p:txBody>
          <a:bodyPr wrap="square">
            <a:spAutoFit/>
          </a:bodyPr>
          <a:lstStyle/>
          <a:p>
            <a:pPr indent="-342900">
              <a:buFont typeface="+mj-lt"/>
              <a:buAutoNum type="arabicPeriod"/>
            </a:pPr>
            <a:r>
              <a:rPr lang="fr-CA" sz="1200" dirty="0">
                <a:solidFill>
                  <a:schemeClr val="bg1"/>
                </a:solidFill>
                <a:latin typeface="Aptos Display" panose="020B0004020202020204" pitchFamily="34" charset="0"/>
              </a:rPr>
              <a:t>DÉFINIR LE SUJET </a:t>
            </a:r>
          </a:p>
          <a:p>
            <a:pPr indent="-342900">
              <a:buFont typeface="+mj-lt"/>
              <a:buAutoNum type="arabicPeriod"/>
            </a:pPr>
            <a:r>
              <a:rPr lang="fr-CA" sz="1200" dirty="0">
                <a:solidFill>
                  <a:schemeClr val="bg1"/>
                </a:solidFill>
                <a:latin typeface="Aptos Display" panose="020B0004020202020204" pitchFamily="34" charset="0"/>
              </a:rPr>
              <a:t>IDENTIFIER DES MOTS-CLÉS</a:t>
            </a:r>
          </a:p>
          <a:p>
            <a:pPr indent="-342900">
              <a:buFont typeface="+mj-lt"/>
              <a:buAutoNum type="arabicPeriod"/>
            </a:pPr>
            <a:r>
              <a:rPr lang="fr-CA" sz="1200" dirty="0">
                <a:solidFill>
                  <a:schemeClr val="bg1"/>
                </a:solidFill>
                <a:latin typeface="Aptos Display" panose="020B0004020202020204" pitchFamily="34" charset="0"/>
              </a:rPr>
              <a:t>CHOISIR LES SOURCES </a:t>
            </a:r>
          </a:p>
          <a:p>
            <a:pPr indent="-342900">
              <a:buFont typeface="+mj-lt"/>
              <a:buAutoNum type="arabicPeriod"/>
            </a:pPr>
            <a:r>
              <a:rPr lang="fr-CA" sz="1200" dirty="0">
                <a:solidFill>
                  <a:schemeClr val="bg1"/>
                </a:solidFill>
                <a:latin typeface="Aptos Display" panose="020B0004020202020204" pitchFamily="34" charset="0"/>
              </a:rPr>
              <a:t>EFFECTUER LA RECHERCHE </a:t>
            </a:r>
          </a:p>
          <a:p>
            <a:pPr indent="-342900">
              <a:buFont typeface="+mj-lt"/>
              <a:buAutoNum type="arabicPeriod"/>
            </a:pPr>
            <a:r>
              <a:rPr lang="fr-CA" sz="1200" dirty="0">
                <a:solidFill>
                  <a:schemeClr val="bg1"/>
                </a:solidFill>
                <a:latin typeface="Aptos Display" panose="020B0004020202020204" pitchFamily="34" charset="0"/>
              </a:rPr>
              <a:t>ÉVALUER LES SOURCES </a:t>
            </a:r>
            <a:endParaRPr lang="fr-CA" sz="1200" dirty="0">
              <a:solidFill>
                <a:schemeClr val="bg1"/>
              </a:solidFill>
              <a:highlight>
                <a:srgbClr val="000000"/>
              </a:highlight>
              <a:latin typeface="Aptos Display" panose="020B0004020202020204" pitchFamily="34" charset="0"/>
            </a:endParaRPr>
          </a:p>
          <a:p>
            <a:pPr indent="-342900">
              <a:buFont typeface="+mj-lt"/>
              <a:buAutoNum type="arabicPeriod"/>
            </a:pPr>
            <a:r>
              <a:rPr lang="fr-CA" sz="1400" b="1" dirty="0">
                <a:solidFill>
                  <a:srgbClr val="FFFF00"/>
                </a:solidFill>
                <a:latin typeface="Aptos Display" panose="020B0004020202020204" pitchFamily="34" charset="0"/>
              </a:rPr>
              <a:t>CITER</a:t>
            </a:r>
            <a:r>
              <a:rPr lang="fr-CA" sz="1400" dirty="0">
                <a:solidFill>
                  <a:srgbClr val="FFFF00"/>
                </a:solidFill>
                <a:latin typeface="Aptos Display" panose="020B0004020202020204" pitchFamily="34" charset="0"/>
              </a:rPr>
              <a:t> </a:t>
            </a:r>
          </a:p>
        </p:txBody>
      </p:sp>
      <p:pic>
        <p:nvPicPr>
          <p:cNvPr id="10" name="Image 9">
            <a:extLst>
              <a:ext uri="{FF2B5EF4-FFF2-40B4-BE49-F238E27FC236}">
                <a16:creationId xmlns:a16="http://schemas.microsoft.com/office/drawing/2014/main" id="{93EA553B-7214-EBB0-BD47-4A7B2508E562}"/>
              </a:ext>
            </a:extLst>
          </p:cNvPr>
          <p:cNvPicPr>
            <a:picLocks noChangeAspect="1"/>
          </p:cNvPicPr>
          <p:nvPr/>
        </p:nvPicPr>
        <p:blipFill>
          <a:blip r:embed="rId6"/>
          <a:stretch>
            <a:fillRect/>
          </a:stretch>
        </p:blipFill>
        <p:spPr>
          <a:xfrm>
            <a:off x="149430" y="184837"/>
            <a:ext cx="8634237" cy="6536638"/>
          </a:xfrm>
          <a:prstGeom prst="rect">
            <a:avLst/>
          </a:prstGeom>
        </p:spPr>
      </p:pic>
    </p:spTree>
    <p:extLst>
      <p:ext uri="{BB962C8B-B14F-4D97-AF65-F5344CB8AC3E}">
        <p14:creationId xmlns:p14="http://schemas.microsoft.com/office/powerpoint/2010/main" val="1700647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E4B24-A864-16B2-0027-F73930152A5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D30CEFB-B57F-451B-E14B-7E2DB32C1D22}"/>
              </a:ext>
            </a:extLst>
          </p:cNvPr>
          <p:cNvSpPr txBox="1">
            <a:spLocks/>
          </p:cNvSpPr>
          <p:nvPr>
            <p:custDataLst>
              <p:tags r:id="rId1"/>
            </p:custDataLst>
          </p:nvPr>
        </p:nvSpPr>
        <p:spPr bwMode="auto">
          <a:xfrm>
            <a:off x="3876327" y="0"/>
            <a:ext cx="8315673" cy="900000"/>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FR" altLang="fr-FR" sz="4000" b="1">
                <a:solidFill>
                  <a:schemeClr val="bg1"/>
                </a:solidFill>
                <a:latin typeface="Aptos Display" panose="020B0004020202020204" pitchFamily="34" charset="0"/>
                <a:cs typeface="Calibri" panose="020F0502020204030204" pitchFamily="34" charset="0"/>
              </a:rPr>
              <a:t>Retour avec Zotero</a:t>
            </a:r>
          </a:p>
        </p:txBody>
      </p:sp>
      <p:sp>
        <p:nvSpPr>
          <p:cNvPr id="2" name="ZoneTexte 1">
            <a:extLst>
              <a:ext uri="{FF2B5EF4-FFF2-40B4-BE49-F238E27FC236}">
                <a16:creationId xmlns:a16="http://schemas.microsoft.com/office/drawing/2014/main" id="{5695BE77-875C-A791-4255-5CEDB163357A}"/>
              </a:ext>
            </a:extLst>
          </p:cNvPr>
          <p:cNvSpPr txBox="1"/>
          <p:nvPr/>
        </p:nvSpPr>
        <p:spPr>
          <a:xfrm>
            <a:off x="583277" y="2044791"/>
            <a:ext cx="11025445" cy="2237344"/>
          </a:xfrm>
          <a:prstGeom prst="rect">
            <a:avLst/>
          </a:prstGeom>
          <a:noFill/>
        </p:spPr>
        <p:txBody>
          <a:bodyPr wrap="square">
            <a:spAutoFit/>
          </a:bodyPr>
          <a:lstStyle/>
          <a:p>
            <a:pPr marL="571500" indent="-571500">
              <a:lnSpc>
                <a:spcPct val="110000"/>
              </a:lnSpc>
              <a:buClr>
                <a:schemeClr val="bg1"/>
              </a:buClr>
              <a:buFont typeface="Wingdings" panose="05000000000000000000" pitchFamily="2" charset="2"/>
              <a:buChar char="Ø"/>
            </a:pPr>
            <a:r>
              <a:rPr lang="fr-CA" sz="3200">
                <a:solidFill>
                  <a:schemeClr val="bg1"/>
                </a:solidFill>
                <a:latin typeface="Aptos Display" panose="020B0004020202020204" pitchFamily="34" charset="0"/>
              </a:rPr>
              <a:t>Ouvrir une page Word</a:t>
            </a:r>
          </a:p>
          <a:p>
            <a:pPr marL="571500" indent="-571500">
              <a:lnSpc>
                <a:spcPct val="110000"/>
              </a:lnSpc>
              <a:buClr>
                <a:schemeClr val="bg1"/>
              </a:buClr>
              <a:buFont typeface="Wingdings" panose="05000000000000000000" pitchFamily="2" charset="2"/>
              <a:buChar char="Ø"/>
            </a:pPr>
            <a:r>
              <a:rPr lang="fr-CA" sz="3200">
                <a:solidFill>
                  <a:schemeClr val="bg1"/>
                </a:solidFill>
                <a:latin typeface="Aptos Display" panose="020B0004020202020204" pitchFamily="34" charset="0"/>
              </a:rPr>
              <a:t>Écrire un texte, utiliser Zotero pour intégrer des références à des citations</a:t>
            </a:r>
          </a:p>
          <a:p>
            <a:pPr marL="571500" indent="-571500">
              <a:lnSpc>
                <a:spcPct val="110000"/>
              </a:lnSpc>
              <a:buClr>
                <a:schemeClr val="bg1"/>
              </a:buClr>
              <a:buFont typeface="Wingdings" panose="05000000000000000000" pitchFamily="2" charset="2"/>
              <a:buChar char="Ø"/>
            </a:pPr>
            <a:r>
              <a:rPr lang="fr-CA" sz="3200">
                <a:solidFill>
                  <a:schemeClr val="bg1"/>
                </a:solidFill>
                <a:latin typeface="Aptos Display" panose="020B0004020202020204" pitchFamily="34" charset="0"/>
              </a:rPr>
              <a:t>Générer la bibliographie</a:t>
            </a:r>
            <a:endParaRPr lang="fr-CA" sz="2800">
              <a:solidFill>
                <a:schemeClr val="bg1"/>
              </a:solidFill>
              <a:latin typeface="Aptos Display" panose="020B0004020202020204" pitchFamily="34" charset="0"/>
            </a:endParaRPr>
          </a:p>
        </p:txBody>
      </p:sp>
    </p:spTree>
    <p:extLst>
      <p:ext uri="{BB962C8B-B14F-4D97-AF65-F5344CB8AC3E}">
        <p14:creationId xmlns:p14="http://schemas.microsoft.com/office/powerpoint/2010/main" val="2183625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4A20B-0BBD-49F0-91AC-BD33439344BF}"/>
              </a:ext>
            </a:extLst>
          </p:cNvPr>
          <p:cNvSpPr txBox="1">
            <a:spLocks/>
          </p:cNvSpPr>
          <p:nvPr>
            <p:custDataLst>
              <p:tags r:id="rId1"/>
            </p:custDataLst>
          </p:nvPr>
        </p:nvSpPr>
        <p:spPr bwMode="auto">
          <a:xfrm>
            <a:off x="3876327" y="0"/>
            <a:ext cx="8315673" cy="900000"/>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FR" altLang="fr-FR" sz="4000" b="1">
                <a:solidFill>
                  <a:schemeClr val="bg1"/>
                </a:solidFill>
                <a:latin typeface="Aptos Display" panose="020B0004020202020204" pitchFamily="34" charset="0"/>
                <a:cs typeface="Calibri" panose="020F0502020204030204" pitchFamily="34" charset="0"/>
              </a:rPr>
              <a:t>Zotero en ligne</a:t>
            </a:r>
          </a:p>
        </p:txBody>
      </p:sp>
      <p:sp>
        <p:nvSpPr>
          <p:cNvPr id="2" name="ZoneTexte 1">
            <a:extLst>
              <a:ext uri="{FF2B5EF4-FFF2-40B4-BE49-F238E27FC236}">
                <a16:creationId xmlns:a16="http://schemas.microsoft.com/office/drawing/2014/main" id="{4C64B64B-B75B-1E13-69B3-BAE1862F83F7}"/>
              </a:ext>
            </a:extLst>
          </p:cNvPr>
          <p:cNvSpPr txBox="1"/>
          <p:nvPr/>
        </p:nvSpPr>
        <p:spPr>
          <a:xfrm>
            <a:off x="69274" y="1569303"/>
            <a:ext cx="12053451" cy="4394344"/>
          </a:xfrm>
          <a:prstGeom prst="rect">
            <a:avLst/>
          </a:prstGeom>
          <a:noFill/>
        </p:spPr>
        <p:txBody>
          <a:bodyPr wrap="square">
            <a:spAutoFit/>
          </a:bodyPr>
          <a:lstStyle/>
          <a:p>
            <a:pPr marL="571500" indent="-571500">
              <a:lnSpc>
                <a:spcPct val="110000"/>
              </a:lnSpc>
              <a:buClr>
                <a:schemeClr val="bg1"/>
              </a:buClr>
              <a:buFont typeface="Wingdings" panose="05000000000000000000" pitchFamily="2" charset="2"/>
              <a:buChar char="Ø"/>
            </a:pPr>
            <a:r>
              <a:rPr lang="fr-CA" sz="3200">
                <a:solidFill>
                  <a:schemeClr val="bg1"/>
                </a:solidFill>
                <a:latin typeface="Aptos Display" panose="020B0004020202020204" pitchFamily="34" charset="0"/>
              </a:rPr>
              <a:t>Ouvrir son Zotero.org</a:t>
            </a:r>
          </a:p>
          <a:p>
            <a:pPr marL="571500" indent="-571500">
              <a:lnSpc>
                <a:spcPct val="110000"/>
              </a:lnSpc>
              <a:buClr>
                <a:schemeClr val="bg1"/>
              </a:buClr>
              <a:buFont typeface="Wingdings" panose="05000000000000000000" pitchFamily="2" charset="2"/>
              <a:buChar char="Ø"/>
            </a:pPr>
            <a:r>
              <a:rPr lang="fr-CA" sz="3200">
                <a:solidFill>
                  <a:schemeClr val="bg1"/>
                </a:solidFill>
                <a:latin typeface="Aptos Display" panose="020B0004020202020204" pitchFamily="34" charset="0"/>
              </a:rPr>
              <a:t>Se connecter</a:t>
            </a:r>
          </a:p>
          <a:p>
            <a:pPr marL="571500" indent="-571500">
              <a:lnSpc>
                <a:spcPct val="110000"/>
              </a:lnSpc>
              <a:buClr>
                <a:schemeClr val="bg1"/>
              </a:buClr>
              <a:buFont typeface="Wingdings" panose="05000000000000000000" pitchFamily="2" charset="2"/>
              <a:buChar char="Ø"/>
            </a:pPr>
            <a:r>
              <a:rPr lang="fr-CA" sz="3200">
                <a:solidFill>
                  <a:schemeClr val="bg1"/>
                </a:solidFill>
                <a:latin typeface="Aptos Display" panose="020B0004020202020204" pitchFamily="34" charset="0"/>
              </a:rPr>
              <a:t>Cliquer sur GROUPS</a:t>
            </a:r>
          </a:p>
          <a:p>
            <a:pPr marL="571500" indent="-571500">
              <a:lnSpc>
                <a:spcPct val="110000"/>
              </a:lnSpc>
              <a:buClr>
                <a:schemeClr val="bg1"/>
              </a:buClr>
              <a:buFont typeface="Wingdings" panose="05000000000000000000" pitchFamily="2" charset="2"/>
              <a:buChar char="Ø"/>
            </a:pPr>
            <a:r>
              <a:rPr lang="fr-CA" sz="3200">
                <a:solidFill>
                  <a:schemeClr val="bg1"/>
                </a:solidFill>
                <a:latin typeface="Aptos Display" panose="020B0004020202020204" pitchFamily="34" charset="0"/>
              </a:rPr>
              <a:t>Créer un nouveau groupe en </a:t>
            </a:r>
            <a:r>
              <a:rPr lang="fr-CA" sz="3200" err="1">
                <a:solidFill>
                  <a:schemeClr val="bg1"/>
                </a:solidFill>
                <a:latin typeface="Aptos Display" panose="020B0004020202020204" pitchFamily="34" charset="0"/>
              </a:rPr>
              <a:t>Private</a:t>
            </a:r>
            <a:r>
              <a:rPr lang="fr-CA" sz="3200">
                <a:solidFill>
                  <a:schemeClr val="bg1"/>
                </a:solidFill>
                <a:latin typeface="Aptos Display" panose="020B0004020202020204" pitchFamily="34" charset="0"/>
              </a:rPr>
              <a:t> </a:t>
            </a:r>
            <a:r>
              <a:rPr lang="fr-CA" sz="3200" err="1">
                <a:solidFill>
                  <a:schemeClr val="bg1"/>
                </a:solidFill>
                <a:latin typeface="Aptos Display" panose="020B0004020202020204" pitchFamily="34" charset="0"/>
              </a:rPr>
              <a:t>Membership</a:t>
            </a:r>
            <a:endParaRPr lang="fr-CA" sz="3200">
              <a:solidFill>
                <a:schemeClr val="bg1"/>
              </a:solidFill>
              <a:latin typeface="Aptos Display" panose="020B0004020202020204" pitchFamily="34" charset="0"/>
            </a:endParaRPr>
          </a:p>
          <a:p>
            <a:pPr marL="571500" indent="-571500">
              <a:lnSpc>
                <a:spcPct val="110000"/>
              </a:lnSpc>
              <a:buClr>
                <a:schemeClr val="bg1"/>
              </a:buClr>
              <a:buFont typeface="Wingdings" panose="05000000000000000000" pitchFamily="2" charset="2"/>
              <a:buChar char="Ø"/>
            </a:pPr>
            <a:r>
              <a:rPr lang="fr-CA" sz="3200">
                <a:solidFill>
                  <a:schemeClr val="bg1"/>
                </a:solidFill>
                <a:latin typeface="Aptos Display" panose="020B0004020202020204" pitchFamily="34" charset="0"/>
              </a:rPr>
              <a:t>Cliquer sur </a:t>
            </a:r>
            <a:r>
              <a:rPr lang="fr-CA" sz="3200" err="1">
                <a:solidFill>
                  <a:schemeClr val="bg1"/>
                </a:solidFill>
                <a:latin typeface="Aptos Display" panose="020B0004020202020204" pitchFamily="34" charset="0"/>
              </a:rPr>
              <a:t>Members</a:t>
            </a:r>
            <a:r>
              <a:rPr lang="fr-CA" sz="3200">
                <a:solidFill>
                  <a:schemeClr val="bg1"/>
                </a:solidFill>
                <a:latin typeface="Aptos Display" panose="020B0004020202020204" pitchFamily="34" charset="0"/>
              </a:rPr>
              <a:t> Settings pour envoyer des invitations aux membres de votre groupe de travail.</a:t>
            </a:r>
          </a:p>
          <a:p>
            <a:pPr marL="571500" indent="-571500">
              <a:lnSpc>
                <a:spcPct val="110000"/>
              </a:lnSpc>
              <a:buClr>
                <a:schemeClr val="bg1"/>
              </a:buClr>
              <a:buFont typeface="Wingdings" panose="05000000000000000000" pitchFamily="2" charset="2"/>
              <a:buChar char="Ø"/>
            </a:pPr>
            <a:r>
              <a:rPr lang="fr-CA" sz="3200">
                <a:solidFill>
                  <a:schemeClr val="bg1"/>
                </a:solidFill>
                <a:latin typeface="Aptos Display" panose="020B0004020202020204" pitchFamily="34" charset="0"/>
              </a:rPr>
              <a:t>Dans le programme Zotero, créer votre dossier pour la recherche et y ajouter les références au fur et à mesure.</a:t>
            </a:r>
            <a:endParaRPr lang="fr-CA" sz="2800">
              <a:solidFill>
                <a:schemeClr val="bg1"/>
              </a:solidFill>
              <a:latin typeface="Aptos Display" panose="020B0004020202020204" pitchFamily="34" charset="0"/>
            </a:endParaRPr>
          </a:p>
        </p:txBody>
      </p:sp>
    </p:spTree>
    <p:extLst>
      <p:ext uri="{BB962C8B-B14F-4D97-AF65-F5344CB8AC3E}">
        <p14:creationId xmlns:p14="http://schemas.microsoft.com/office/powerpoint/2010/main" val="3262516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4"/>
</p:tagLst>
</file>

<file path=ppt/tags/tag8.xml><?xml version="1.0" encoding="utf-8"?>
<p:tagLst xmlns:a="http://schemas.openxmlformats.org/drawingml/2006/main" xmlns:r="http://schemas.openxmlformats.org/officeDocument/2006/relationships" xmlns:p="http://schemas.openxmlformats.org/presentationml/2006/main">
  <p:tag name="NUM" val="5"/>
</p:tagLst>
</file>

<file path=ppt/tags/tag9.xml><?xml version="1.0" encoding="utf-8"?>
<p:tagLst xmlns:a="http://schemas.openxmlformats.org/drawingml/2006/main" xmlns:r="http://schemas.openxmlformats.org/officeDocument/2006/relationships" xmlns:p="http://schemas.openxmlformats.org/presentationml/2006/main">
  <p:tag name="NUM" val="6"/>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4"/>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4"/>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3"/>
</p:tagLst>
</file>

<file path=ppt/tags/tag28.xml><?xml version="1.0" encoding="utf-8"?>
<p:tagLst xmlns:a="http://schemas.openxmlformats.org/drawingml/2006/main" xmlns:r="http://schemas.openxmlformats.org/officeDocument/2006/relationships" xmlns:p="http://schemas.openxmlformats.org/presentationml/2006/main">
  <p:tag name="NUM" val="4"/>
</p:tagLst>
</file>

<file path=ppt/tags/tag29.xml><?xml version="1.0" encoding="utf-8"?>
<p:tagLst xmlns:a="http://schemas.openxmlformats.org/drawingml/2006/main" xmlns:r="http://schemas.openxmlformats.org/officeDocument/2006/relationships" xmlns:p="http://schemas.openxmlformats.org/presentationml/2006/main">
  <p:tag name="NUM" val="5"/>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4"/>
</p:tagLst>
</file>

<file path=ppt/tags/tag34.xml><?xml version="1.0" encoding="utf-8"?>
<p:tagLst xmlns:a="http://schemas.openxmlformats.org/drawingml/2006/main" xmlns:r="http://schemas.openxmlformats.org/officeDocument/2006/relationships" xmlns:p="http://schemas.openxmlformats.org/presentationml/2006/main">
  <p:tag name="NUM" val="5"/>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4"/>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3"/>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3"/>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4"/>
</p:tagLst>
</file>

<file path=ppt/tags/tag56.xml><?xml version="1.0" encoding="utf-8"?>
<p:tagLst xmlns:a="http://schemas.openxmlformats.org/drawingml/2006/main" xmlns:r="http://schemas.openxmlformats.org/officeDocument/2006/relationships" xmlns:p="http://schemas.openxmlformats.org/presentationml/2006/main">
  <p:tag name="NUM" val="5"/>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3"/>
</p:tagLst>
</file>

<file path=ppt/tags/tag60.xml><?xml version="1.0" encoding="utf-8"?>
<p:tagLst xmlns:a="http://schemas.openxmlformats.org/drawingml/2006/main" xmlns:r="http://schemas.openxmlformats.org/officeDocument/2006/relationships" xmlns:p="http://schemas.openxmlformats.org/presentationml/2006/main">
  <p:tag name="NUM" val="4"/>
</p:tagLst>
</file>

<file path=ppt/tags/tag61.xml><?xml version="1.0" encoding="utf-8"?>
<p:tagLst xmlns:a="http://schemas.openxmlformats.org/drawingml/2006/main" xmlns:r="http://schemas.openxmlformats.org/officeDocument/2006/relationships" xmlns:p="http://schemas.openxmlformats.org/presentationml/2006/main">
  <p:tag name="NUM" val="5"/>
</p:tagLst>
</file>

<file path=ppt/tags/tag62.xml><?xml version="1.0" encoding="utf-8"?>
<p:tagLst xmlns:a="http://schemas.openxmlformats.org/drawingml/2006/main" xmlns:r="http://schemas.openxmlformats.org/officeDocument/2006/relationships" xmlns:p="http://schemas.openxmlformats.org/presentationml/2006/main">
  <p:tag name="NUM" val="6"/>
</p:tagLst>
</file>

<file path=ppt/tags/tag63.xml><?xml version="1.0" encoding="utf-8"?>
<p:tagLst xmlns:a="http://schemas.openxmlformats.org/drawingml/2006/main" xmlns:r="http://schemas.openxmlformats.org/officeDocument/2006/relationships" xmlns:p="http://schemas.openxmlformats.org/presentationml/2006/main">
  <p:tag name="NUM" val="7"/>
</p:tagLst>
</file>

<file path=ppt/tags/tag64.xml><?xml version="1.0" encoding="utf-8"?>
<p:tagLst xmlns:a="http://schemas.openxmlformats.org/drawingml/2006/main" xmlns:r="http://schemas.openxmlformats.org/officeDocument/2006/relationships" xmlns:p="http://schemas.openxmlformats.org/presentationml/2006/main">
  <p:tag name="NUM" val="8"/>
</p:tagLst>
</file>

<file path=ppt/tags/tag65.xml><?xml version="1.0" encoding="utf-8"?>
<p:tagLst xmlns:a="http://schemas.openxmlformats.org/drawingml/2006/main" xmlns:r="http://schemas.openxmlformats.org/officeDocument/2006/relationships" xmlns:p="http://schemas.openxmlformats.org/presentationml/2006/main">
  <p:tag name="NUM" val="1"/>
</p:tagLst>
</file>

<file path=ppt/tags/tag66.xml><?xml version="1.0" encoding="utf-8"?>
<p:tagLst xmlns:a="http://schemas.openxmlformats.org/drawingml/2006/main" xmlns:r="http://schemas.openxmlformats.org/officeDocument/2006/relationships" xmlns:p="http://schemas.openxmlformats.org/presentationml/2006/main">
  <p:tag name="NUM" val="2"/>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3"/>
</p:tagLst>
</file>

<file path=ppt/tags/tag70.xml><?xml version="1.0" encoding="utf-8"?>
<p:tagLst xmlns:a="http://schemas.openxmlformats.org/drawingml/2006/main" xmlns:r="http://schemas.openxmlformats.org/officeDocument/2006/relationships" xmlns:p="http://schemas.openxmlformats.org/presentationml/2006/main">
  <p:tag name="NUM" val="4"/>
</p:tagLst>
</file>

<file path=ppt/tags/tag71.xml><?xml version="1.0" encoding="utf-8"?>
<p:tagLst xmlns:a="http://schemas.openxmlformats.org/drawingml/2006/main" xmlns:r="http://schemas.openxmlformats.org/officeDocument/2006/relationships" xmlns:p="http://schemas.openxmlformats.org/presentationml/2006/main">
  <p:tag name="NUM" val="5"/>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4"/>
</p:tagLst>
</file>

<file path=ppt/tags/tag76.xml><?xml version="1.0" encoding="utf-8"?>
<p:tagLst xmlns:a="http://schemas.openxmlformats.org/drawingml/2006/main" xmlns:r="http://schemas.openxmlformats.org/officeDocument/2006/relationships" xmlns:p="http://schemas.openxmlformats.org/presentationml/2006/main">
  <p:tag name="NUM" val="5"/>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1"/>
</p:tagLst>
</file>

<file path=ppt/tags/tag79.xml><?xml version="1.0" encoding="utf-8"?>
<p:tagLst xmlns:a="http://schemas.openxmlformats.org/drawingml/2006/main" xmlns:r="http://schemas.openxmlformats.org/officeDocument/2006/relationships" xmlns:p="http://schemas.openxmlformats.org/presentationml/2006/main">
  <p:tag name="NUM" val="2"/>
</p:tagLst>
</file>

<file path=ppt/tags/tag80.xml><?xml version="1.0" encoding="utf-8"?>
<p:tagLst xmlns:a="http://schemas.openxmlformats.org/drawingml/2006/main" xmlns:r="http://schemas.openxmlformats.org/officeDocument/2006/relationships" xmlns:p="http://schemas.openxmlformats.org/presentationml/2006/main">
  <p:tag name="NUM" val="3"/>
</p:tagLst>
</file>

<file path=ppt/tags/tag81.xml><?xml version="1.0" encoding="utf-8"?>
<p:tagLst xmlns:a="http://schemas.openxmlformats.org/drawingml/2006/main" xmlns:r="http://schemas.openxmlformats.org/officeDocument/2006/relationships" xmlns:p="http://schemas.openxmlformats.org/presentationml/2006/main">
  <p:tag name="NUM" val="4"/>
</p:tagLst>
</file>

<file path=ppt/tags/tag82.xml><?xml version="1.0" encoding="utf-8"?>
<p:tagLst xmlns:a="http://schemas.openxmlformats.org/drawingml/2006/main" xmlns:r="http://schemas.openxmlformats.org/officeDocument/2006/relationships" xmlns:p="http://schemas.openxmlformats.org/presentationml/2006/main">
  <p:tag name="NUM" val="5"/>
</p:tagLst>
</file>

<file path=ppt/tags/tag83.xml><?xml version="1.0" encoding="utf-8"?>
<p:tagLst xmlns:a="http://schemas.openxmlformats.org/drawingml/2006/main" xmlns:r="http://schemas.openxmlformats.org/officeDocument/2006/relationships" xmlns:p="http://schemas.openxmlformats.org/presentationml/2006/main">
  <p:tag name="NUM" val="1"/>
</p:tagLst>
</file>

<file path=ppt/tags/tag84.xml><?xml version="1.0" encoding="utf-8"?>
<p:tagLst xmlns:a="http://schemas.openxmlformats.org/drawingml/2006/main" xmlns:r="http://schemas.openxmlformats.org/officeDocument/2006/relationships" xmlns:p="http://schemas.openxmlformats.org/presentationml/2006/main">
  <p:tag name="NUM" val="2"/>
</p:tagLst>
</file>

<file path=ppt/tags/tag85.xml><?xml version="1.0" encoding="utf-8"?>
<p:tagLst xmlns:a="http://schemas.openxmlformats.org/drawingml/2006/main" xmlns:r="http://schemas.openxmlformats.org/officeDocument/2006/relationships" xmlns:p="http://schemas.openxmlformats.org/presentationml/2006/main">
  <p:tag name="NUM" val="3"/>
</p:tagLst>
</file>

<file path=ppt/tags/tag86.xml><?xml version="1.0" encoding="utf-8"?>
<p:tagLst xmlns:a="http://schemas.openxmlformats.org/drawingml/2006/main" xmlns:r="http://schemas.openxmlformats.org/officeDocument/2006/relationships" xmlns:p="http://schemas.openxmlformats.org/presentationml/2006/main">
  <p:tag name="NUM" val="4"/>
</p:tagLst>
</file>

<file path=ppt/tags/tag87.xml><?xml version="1.0" encoding="utf-8"?>
<p:tagLst xmlns:a="http://schemas.openxmlformats.org/drawingml/2006/main" xmlns:r="http://schemas.openxmlformats.org/officeDocument/2006/relationships" xmlns:p="http://schemas.openxmlformats.org/presentationml/2006/main">
  <p:tag name="NUM" val="5"/>
</p:tagLst>
</file>

<file path=ppt/tags/tag88.xml><?xml version="1.0" encoding="utf-8"?>
<p:tagLst xmlns:a="http://schemas.openxmlformats.org/drawingml/2006/main" xmlns:r="http://schemas.openxmlformats.org/officeDocument/2006/relationships" xmlns:p="http://schemas.openxmlformats.org/presentationml/2006/main">
  <p:tag name="NUM" val="6"/>
</p:tagLst>
</file>

<file path=ppt/tags/tag89.xml><?xml version="1.0" encoding="utf-8"?>
<p:tagLst xmlns:a="http://schemas.openxmlformats.org/drawingml/2006/main" xmlns:r="http://schemas.openxmlformats.org/officeDocument/2006/relationships" xmlns:p="http://schemas.openxmlformats.org/presentationml/2006/main">
  <p:tag name="NUM" val="7"/>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2"/>
</p:tagLst>
</file>

<file path=ppt/tags/tag92.xml><?xml version="1.0" encoding="utf-8"?>
<p:tagLst xmlns:a="http://schemas.openxmlformats.org/drawingml/2006/main" xmlns:r="http://schemas.openxmlformats.org/officeDocument/2006/relationships" xmlns:p="http://schemas.openxmlformats.org/presentationml/2006/main">
  <p:tag name="NUM" val="3"/>
</p:tagLst>
</file>

<file path=ppt/tags/tag93.xml><?xml version="1.0" encoding="utf-8"?>
<p:tagLst xmlns:a="http://schemas.openxmlformats.org/drawingml/2006/main" xmlns:r="http://schemas.openxmlformats.org/officeDocument/2006/relationships" xmlns:p="http://schemas.openxmlformats.org/presentationml/2006/main">
  <p:tag name="NUM" val="4"/>
</p:tagLst>
</file>

<file path=ppt/tags/tag94.xml><?xml version="1.0" encoding="utf-8"?>
<p:tagLst xmlns:a="http://schemas.openxmlformats.org/drawingml/2006/main" xmlns:r="http://schemas.openxmlformats.org/officeDocument/2006/relationships" xmlns:p="http://schemas.openxmlformats.org/presentationml/2006/main">
  <p:tag name="NUM" val="5"/>
</p:tagLst>
</file>

<file path=ppt/tags/tag95.xml><?xml version="1.0" encoding="utf-8"?>
<p:tagLst xmlns:a="http://schemas.openxmlformats.org/drawingml/2006/main" xmlns:r="http://schemas.openxmlformats.org/officeDocument/2006/relationships" xmlns:p="http://schemas.openxmlformats.org/presentationml/2006/main">
  <p:tag name="NUM" val="6"/>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ags/tag98.xml><?xml version="1.0" encoding="utf-8"?>
<p:tagLst xmlns:a="http://schemas.openxmlformats.org/drawingml/2006/main" xmlns:r="http://schemas.openxmlformats.org/officeDocument/2006/relationships" xmlns:p="http://schemas.openxmlformats.org/presentationml/2006/main">
  <p:tag name="NUM" val="3"/>
</p:tagLst>
</file>

<file path=ppt/tags/tag99.xml><?xml version="1.0" encoding="utf-8"?>
<p:tagLst xmlns:a="http://schemas.openxmlformats.org/drawingml/2006/main" xmlns:r="http://schemas.openxmlformats.org/officeDocument/2006/relationships" xmlns:p="http://schemas.openxmlformats.org/presentationml/2006/main">
  <p:tag name="NUM" val="4"/>
</p:tagLst>
</file>

<file path=ppt/tags/tag100.xml><?xml version="1.0" encoding="utf-8"?>
<p:tagLst xmlns:a="http://schemas.openxmlformats.org/drawingml/2006/main" xmlns:r="http://schemas.openxmlformats.org/officeDocument/2006/relationships" xmlns:p="http://schemas.openxmlformats.org/presentationml/2006/main">
  <p:tag name="NUM" val="5"/>
</p:tagLst>
</file>

<file path=ppt/tags/tag101.xml><?xml version="1.0" encoding="utf-8"?>
<p:tagLst xmlns:a="http://schemas.openxmlformats.org/drawingml/2006/main" xmlns:r="http://schemas.openxmlformats.org/officeDocument/2006/relationships" xmlns:p="http://schemas.openxmlformats.org/presentationml/2006/main">
  <p:tag name="NUM" val="6"/>
</p:tagLst>
</file>

<file path=ppt/tags/tag102.xml><?xml version="1.0" encoding="utf-8"?>
<p:tagLst xmlns:a="http://schemas.openxmlformats.org/drawingml/2006/main" xmlns:r="http://schemas.openxmlformats.org/officeDocument/2006/relationships" xmlns:p="http://schemas.openxmlformats.org/presentationml/2006/main">
  <p:tag name="NUM" val="7"/>
</p:tagLst>
</file>

<file path=ppt/tags/tag103.xml><?xml version="1.0" encoding="utf-8"?>
<p:tagLst xmlns:a="http://schemas.openxmlformats.org/drawingml/2006/main" xmlns:r="http://schemas.openxmlformats.org/officeDocument/2006/relationships" xmlns:p="http://schemas.openxmlformats.org/presentationml/2006/main">
  <p:tag name="NUM" val="5"/>
</p:tagLst>
</file>

<file path=ppt/tags/tag104.xml><?xml version="1.0" encoding="utf-8"?>
<p:tagLst xmlns:a="http://schemas.openxmlformats.org/drawingml/2006/main" xmlns:r="http://schemas.openxmlformats.org/officeDocument/2006/relationships" xmlns:p="http://schemas.openxmlformats.org/presentationml/2006/main">
  <p:tag name="NUM" val="1"/>
</p:tagLst>
</file>

<file path=ppt/tags/tag105.xml><?xml version="1.0" encoding="utf-8"?>
<p:tagLst xmlns:a="http://schemas.openxmlformats.org/drawingml/2006/main" xmlns:r="http://schemas.openxmlformats.org/officeDocument/2006/relationships" xmlns:p="http://schemas.openxmlformats.org/presentationml/2006/main">
  <p:tag name="NUM" val="2"/>
</p:tagLst>
</file>

<file path=ppt/tags/tag106.xml><?xml version="1.0" encoding="utf-8"?>
<p:tagLst xmlns:a="http://schemas.openxmlformats.org/drawingml/2006/main" xmlns:r="http://schemas.openxmlformats.org/officeDocument/2006/relationships" xmlns:p="http://schemas.openxmlformats.org/presentationml/2006/main">
  <p:tag name="NUM" val="3"/>
</p:tagLst>
</file>

<file path=ppt/tags/tag107.xml><?xml version="1.0" encoding="utf-8"?>
<p:tagLst xmlns:a="http://schemas.openxmlformats.org/drawingml/2006/main" xmlns:r="http://schemas.openxmlformats.org/officeDocument/2006/relationships" xmlns:p="http://schemas.openxmlformats.org/presentationml/2006/main">
  <p:tag name="NUM" val="4"/>
</p:tagLst>
</file>

<file path=ppt/tags/tag108.xml><?xml version="1.0" encoding="utf-8"?>
<p:tagLst xmlns:a="http://schemas.openxmlformats.org/drawingml/2006/main" xmlns:r="http://schemas.openxmlformats.org/officeDocument/2006/relationships" xmlns:p="http://schemas.openxmlformats.org/presentationml/2006/main">
  <p:tag name="NUM" val="5"/>
</p:tagLst>
</file>

<file path=ppt/tags/tag109.xml><?xml version="1.0" encoding="utf-8"?>
<p:tagLst xmlns:a="http://schemas.openxmlformats.org/drawingml/2006/main" xmlns:r="http://schemas.openxmlformats.org/officeDocument/2006/relationships" xmlns:p="http://schemas.openxmlformats.org/presentationml/2006/main">
  <p:tag name="NUM" val="6"/>
</p:tagLst>
</file>

<file path=ppt/tags/tag110.xml><?xml version="1.0" encoding="utf-8"?>
<p:tagLst xmlns:a="http://schemas.openxmlformats.org/drawingml/2006/main" xmlns:r="http://schemas.openxmlformats.org/officeDocument/2006/relationships" xmlns:p="http://schemas.openxmlformats.org/presentationml/2006/main">
  <p:tag name="NUM" val="7"/>
</p:tagLst>
</file>

<file path=ppt/tags/tag111.xml><?xml version="1.0" encoding="utf-8"?>
<p:tagLst xmlns:a="http://schemas.openxmlformats.org/drawingml/2006/main" xmlns:r="http://schemas.openxmlformats.org/officeDocument/2006/relationships" xmlns:p="http://schemas.openxmlformats.org/presentationml/2006/main">
  <p:tag name="NUM" val="8"/>
</p:tagLst>
</file>

<file path=ppt/tags/tag112.xml><?xml version="1.0" encoding="utf-8"?>
<p:tagLst xmlns:a="http://schemas.openxmlformats.org/drawingml/2006/main" xmlns:r="http://schemas.openxmlformats.org/officeDocument/2006/relationships" xmlns:p="http://schemas.openxmlformats.org/presentationml/2006/main">
  <p:tag name="NUM" val="1"/>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ags/tag114.xml><?xml version="1.0" encoding="utf-8"?>
<p:tagLst xmlns:a="http://schemas.openxmlformats.org/drawingml/2006/main" xmlns:r="http://schemas.openxmlformats.org/officeDocument/2006/relationships" xmlns:p="http://schemas.openxmlformats.org/presentationml/2006/main">
  <p:tag name="NUM" val="1"/>
</p:tagLst>
</file>

<file path=ppt/tags/tag115.xml><?xml version="1.0" encoding="utf-8"?>
<p:tagLst xmlns:a="http://schemas.openxmlformats.org/drawingml/2006/main" xmlns:r="http://schemas.openxmlformats.org/officeDocument/2006/relationships" xmlns:p="http://schemas.openxmlformats.org/presentationml/2006/main">
  <p:tag name="NUM" val="2"/>
</p:tagLst>
</file>

<file path=ppt/tags/tag116.xml><?xml version="1.0" encoding="utf-8"?>
<p:tagLst xmlns:a="http://schemas.openxmlformats.org/drawingml/2006/main" xmlns:r="http://schemas.openxmlformats.org/officeDocument/2006/relationships" xmlns:p="http://schemas.openxmlformats.org/presentationml/2006/main">
  <p:tag name="NUM" val="3"/>
</p:tagLst>
</file>

<file path=ppt/tags/tag117.xml><?xml version="1.0" encoding="utf-8"?>
<p:tagLst xmlns:a="http://schemas.openxmlformats.org/drawingml/2006/main" xmlns:r="http://schemas.openxmlformats.org/officeDocument/2006/relationships" xmlns:p="http://schemas.openxmlformats.org/presentationml/2006/main">
  <p:tag name="NUM" val="4"/>
</p:tagLst>
</file>

<file path=ppt/tags/tag118.xml><?xml version="1.0" encoding="utf-8"?>
<p:tagLst xmlns:a="http://schemas.openxmlformats.org/drawingml/2006/main" xmlns:r="http://schemas.openxmlformats.org/officeDocument/2006/relationships" xmlns:p="http://schemas.openxmlformats.org/presentationml/2006/main">
  <p:tag name="NUM" val="5"/>
</p:tagLst>
</file>

<file path=ppt/tags/tag119.xml><?xml version="1.0" encoding="utf-8"?>
<p:tagLst xmlns:a="http://schemas.openxmlformats.org/drawingml/2006/main" xmlns:r="http://schemas.openxmlformats.org/officeDocument/2006/relationships" xmlns:p="http://schemas.openxmlformats.org/presentationml/2006/main">
  <p:tag name="NUM" val="1"/>
</p:tagLst>
</file>

<file path=ppt/tags/tag120.xml><?xml version="1.0" encoding="utf-8"?>
<p:tagLst xmlns:a="http://schemas.openxmlformats.org/drawingml/2006/main" xmlns:r="http://schemas.openxmlformats.org/officeDocument/2006/relationships" xmlns:p="http://schemas.openxmlformats.org/presentationml/2006/main">
  <p:tag name="NUM" val="2"/>
</p:tagLst>
</file>

<file path=ppt/tags/tag121.xml><?xml version="1.0" encoding="utf-8"?>
<p:tagLst xmlns:a="http://schemas.openxmlformats.org/drawingml/2006/main" xmlns:r="http://schemas.openxmlformats.org/officeDocument/2006/relationships" xmlns:p="http://schemas.openxmlformats.org/presentationml/2006/main">
  <p:tag name="NUM" val="3"/>
</p:tagLst>
</file>

<file path=ppt/tags/tag122.xml><?xml version="1.0" encoding="utf-8"?>
<p:tagLst xmlns:a="http://schemas.openxmlformats.org/drawingml/2006/main" xmlns:r="http://schemas.openxmlformats.org/officeDocument/2006/relationships" xmlns:p="http://schemas.openxmlformats.org/presentationml/2006/main">
  <p:tag name="NUM" val="4"/>
</p:tagLst>
</file>

<file path=ppt/tags/tag123.xml><?xml version="1.0" encoding="utf-8"?>
<p:tagLst xmlns:a="http://schemas.openxmlformats.org/drawingml/2006/main" xmlns:r="http://schemas.openxmlformats.org/officeDocument/2006/relationships" xmlns:p="http://schemas.openxmlformats.org/presentationml/2006/main">
  <p:tag name="NUM" val="5"/>
</p:tagLst>
</file>

<file path=ppt/tags/tag124.xml><?xml version="1.0" encoding="utf-8"?>
<p:tagLst xmlns:a="http://schemas.openxmlformats.org/drawingml/2006/main" xmlns:r="http://schemas.openxmlformats.org/officeDocument/2006/relationships" xmlns:p="http://schemas.openxmlformats.org/presentationml/2006/main">
  <p:tag name="NUM" val="1"/>
</p:tagLst>
</file>

<file path=ppt/tags/tag125.xml><?xml version="1.0" encoding="utf-8"?>
<p:tagLst xmlns:a="http://schemas.openxmlformats.org/drawingml/2006/main" xmlns:r="http://schemas.openxmlformats.org/officeDocument/2006/relationships" xmlns:p="http://schemas.openxmlformats.org/presentationml/2006/main">
  <p:tag name="NUM" val="2"/>
</p:tagLst>
</file>

<file path=ppt/tags/tag126.xml><?xml version="1.0" encoding="utf-8"?>
<p:tagLst xmlns:a="http://schemas.openxmlformats.org/drawingml/2006/main" xmlns:r="http://schemas.openxmlformats.org/officeDocument/2006/relationships" xmlns:p="http://schemas.openxmlformats.org/presentationml/2006/main">
  <p:tag name="NUM" val="1"/>
</p:tagLst>
</file>

<file path=ppt/tags/tag127.xml><?xml version="1.0" encoding="utf-8"?>
<p:tagLst xmlns:a="http://schemas.openxmlformats.org/drawingml/2006/main" xmlns:r="http://schemas.openxmlformats.org/officeDocument/2006/relationships" xmlns:p="http://schemas.openxmlformats.org/presentationml/2006/main">
  <p:tag name="NUM" val="2"/>
</p:tagLst>
</file>

<file path=ppt/tags/tag128.xml><?xml version="1.0" encoding="utf-8"?>
<p:tagLst xmlns:a="http://schemas.openxmlformats.org/drawingml/2006/main" xmlns:r="http://schemas.openxmlformats.org/officeDocument/2006/relationships" xmlns:p="http://schemas.openxmlformats.org/presentationml/2006/main">
  <p:tag name="NUM" val="3"/>
</p:tagLst>
</file>

<file path=ppt/tags/tag129.xml><?xml version="1.0" encoding="utf-8"?>
<p:tagLst xmlns:a="http://schemas.openxmlformats.org/drawingml/2006/main" xmlns:r="http://schemas.openxmlformats.org/officeDocument/2006/relationships" xmlns:p="http://schemas.openxmlformats.org/presentationml/2006/main">
  <p:tag name="NUM" val="4"/>
</p:tagLst>
</file>

<file path=ppt/tags/tag130.xml><?xml version="1.0" encoding="utf-8"?>
<p:tagLst xmlns:a="http://schemas.openxmlformats.org/drawingml/2006/main" xmlns:r="http://schemas.openxmlformats.org/officeDocument/2006/relationships" xmlns:p="http://schemas.openxmlformats.org/presentationml/2006/main">
  <p:tag name="NUM" val="5"/>
</p:tagLst>
</file>

<file path=ppt/tags/tag131.xml><?xml version="1.0" encoding="utf-8"?>
<p:tagLst xmlns:a="http://schemas.openxmlformats.org/drawingml/2006/main" xmlns:r="http://schemas.openxmlformats.org/officeDocument/2006/relationships" xmlns:p="http://schemas.openxmlformats.org/presentationml/2006/main">
  <p:tag name="NUM" val="6"/>
</p:tagLst>
</file>

<file path=ppt/tags/tag132.xml><?xml version="1.0" encoding="utf-8"?>
<p:tagLst xmlns:a="http://schemas.openxmlformats.org/drawingml/2006/main" xmlns:r="http://schemas.openxmlformats.org/officeDocument/2006/relationships" xmlns:p="http://schemas.openxmlformats.org/presentationml/2006/main">
  <p:tag name="NUM" val="1"/>
</p:tagLst>
</file>

<file path=ppt/tags/tag133.xml><?xml version="1.0" encoding="utf-8"?>
<p:tagLst xmlns:a="http://schemas.openxmlformats.org/drawingml/2006/main" xmlns:r="http://schemas.openxmlformats.org/officeDocument/2006/relationships" xmlns:p="http://schemas.openxmlformats.org/presentationml/2006/main">
  <p:tag name="NUM" val="2"/>
</p:tagLst>
</file>

<file path=ppt/tags/tag134.xml><?xml version="1.0" encoding="utf-8"?>
<p:tagLst xmlns:a="http://schemas.openxmlformats.org/drawingml/2006/main" xmlns:r="http://schemas.openxmlformats.org/officeDocument/2006/relationships" xmlns:p="http://schemas.openxmlformats.org/presentationml/2006/main">
  <p:tag name="NUM" val="3"/>
</p:tagLst>
</file>

<file path=ppt/tags/tag135.xml><?xml version="1.0" encoding="utf-8"?>
<p:tagLst xmlns:a="http://schemas.openxmlformats.org/drawingml/2006/main" xmlns:r="http://schemas.openxmlformats.org/officeDocument/2006/relationships" xmlns:p="http://schemas.openxmlformats.org/presentationml/2006/main">
  <p:tag name="NUM" val="4"/>
</p:tagLst>
</file>

<file path=ppt/tags/tag136.xml><?xml version="1.0" encoding="utf-8"?>
<p:tagLst xmlns:a="http://schemas.openxmlformats.org/drawingml/2006/main" xmlns:r="http://schemas.openxmlformats.org/officeDocument/2006/relationships" xmlns:p="http://schemas.openxmlformats.org/presentationml/2006/main">
  <p:tag name="NUM" val="5"/>
</p:tagLst>
</file>

<file path=ppt/tags/tag137.xml><?xml version="1.0" encoding="utf-8"?>
<p:tagLst xmlns:a="http://schemas.openxmlformats.org/drawingml/2006/main" xmlns:r="http://schemas.openxmlformats.org/officeDocument/2006/relationships" xmlns:p="http://schemas.openxmlformats.org/presentationml/2006/main">
  <p:tag name="NUM" val="6"/>
</p:tagLst>
</file>

<file path=ppt/tags/tag138.xml><?xml version="1.0" encoding="utf-8"?>
<p:tagLst xmlns:a="http://schemas.openxmlformats.org/drawingml/2006/main" xmlns:r="http://schemas.openxmlformats.org/officeDocument/2006/relationships" xmlns:p="http://schemas.openxmlformats.org/presentationml/2006/main">
  <p:tag name="NUM" val="7"/>
</p:tagLst>
</file>

<file path=ppt/tags/tag139.xml><?xml version="1.0" encoding="utf-8"?>
<p:tagLst xmlns:a="http://schemas.openxmlformats.org/drawingml/2006/main" xmlns:r="http://schemas.openxmlformats.org/officeDocument/2006/relationships" xmlns:p="http://schemas.openxmlformats.org/presentationml/2006/main">
  <p:tag name="NUM" val="8"/>
</p:tagLst>
</file>

<file path=ppt/tags/tag140.xml><?xml version="1.0" encoding="utf-8"?>
<p:tagLst xmlns:a="http://schemas.openxmlformats.org/drawingml/2006/main" xmlns:r="http://schemas.openxmlformats.org/officeDocument/2006/relationships" xmlns:p="http://schemas.openxmlformats.org/presentationml/2006/main">
  <p:tag name="NUM" val="1"/>
</p:tagLst>
</file>

<file path=ppt/tags/tag141.xml><?xml version="1.0" encoding="utf-8"?>
<p:tagLst xmlns:a="http://schemas.openxmlformats.org/drawingml/2006/main" xmlns:r="http://schemas.openxmlformats.org/officeDocument/2006/relationships" xmlns:p="http://schemas.openxmlformats.org/presentationml/2006/main">
  <p:tag name="NUM" val="2"/>
</p:tagLst>
</file>

<file path=ppt/tags/tag142.xml><?xml version="1.0" encoding="utf-8"?>
<p:tagLst xmlns:a="http://schemas.openxmlformats.org/drawingml/2006/main" xmlns:r="http://schemas.openxmlformats.org/officeDocument/2006/relationships" xmlns:p="http://schemas.openxmlformats.org/presentationml/2006/main">
  <p:tag name="NUM" val="3"/>
</p:tagLst>
</file>

<file path=ppt/tags/tag143.xml><?xml version="1.0" encoding="utf-8"?>
<p:tagLst xmlns:a="http://schemas.openxmlformats.org/drawingml/2006/main" xmlns:r="http://schemas.openxmlformats.org/officeDocument/2006/relationships" xmlns:p="http://schemas.openxmlformats.org/presentationml/2006/main">
  <p:tag name="NUM" val="1"/>
</p:tagLst>
</file>

<file path=ppt/tags/tag144.xml><?xml version="1.0" encoding="utf-8"?>
<p:tagLst xmlns:a="http://schemas.openxmlformats.org/drawingml/2006/main" xmlns:r="http://schemas.openxmlformats.org/officeDocument/2006/relationships" xmlns:p="http://schemas.openxmlformats.org/presentationml/2006/main">
  <p:tag name="NUM" val="2"/>
</p:tagLst>
</file>

<file path=ppt/tags/tag145.xml><?xml version="1.0" encoding="utf-8"?>
<p:tagLst xmlns:a="http://schemas.openxmlformats.org/drawingml/2006/main" xmlns:r="http://schemas.openxmlformats.org/officeDocument/2006/relationships" xmlns:p="http://schemas.openxmlformats.org/presentationml/2006/main">
  <p:tag name="NUM" val="4"/>
</p:tagLst>
</file>

<file path=ppt/tags/tag146.xml><?xml version="1.0" encoding="utf-8"?>
<p:tagLst xmlns:a="http://schemas.openxmlformats.org/drawingml/2006/main" xmlns:r="http://schemas.openxmlformats.org/officeDocument/2006/relationships" xmlns:p="http://schemas.openxmlformats.org/presentationml/2006/main">
  <p:tag name="NUM" val="5"/>
</p:tagLst>
</file>

<file path=ppt/tags/tag147.xml><?xml version="1.0" encoding="utf-8"?>
<p:tagLst xmlns:a="http://schemas.openxmlformats.org/drawingml/2006/main" xmlns:r="http://schemas.openxmlformats.org/officeDocument/2006/relationships" xmlns:p="http://schemas.openxmlformats.org/presentationml/2006/main">
  <p:tag name="NUM" val="6"/>
</p:tagLst>
</file>

<file path=ppt/tags/tag148.xml><?xml version="1.0" encoding="utf-8"?>
<p:tagLst xmlns:a="http://schemas.openxmlformats.org/drawingml/2006/main" xmlns:r="http://schemas.openxmlformats.org/officeDocument/2006/relationships" xmlns:p="http://schemas.openxmlformats.org/presentationml/2006/main">
  <p:tag name="NUM" val="1"/>
</p:tagLst>
</file>

<file path=ppt/tags/tag149.xml><?xml version="1.0" encoding="utf-8"?>
<p:tagLst xmlns:a="http://schemas.openxmlformats.org/drawingml/2006/main" xmlns:r="http://schemas.openxmlformats.org/officeDocument/2006/relationships" xmlns:p="http://schemas.openxmlformats.org/presentationml/2006/main">
  <p:tag name="NUM" val="2"/>
</p:tagLst>
</file>

<file path=ppt/tags/tag150.xml><?xml version="1.0" encoding="utf-8"?>
<p:tagLst xmlns:a="http://schemas.openxmlformats.org/drawingml/2006/main" xmlns:r="http://schemas.openxmlformats.org/officeDocument/2006/relationships" xmlns:p="http://schemas.openxmlformats.org/presentationml/2006/main">
  <p:tag name="NUM" val="4"/>
</p:tagLst>
</file>

<file path=ppt/tags/tag151.xml><?xml version="1.0" encoding="utf-8"?>
<p:tagLst xmlns:a="http://schemas.openxmlformats.org/drawingml/2006/main" xmlns:r="http://schemas.openxmlformats.org/officeDocument/2006/relationships" xmlns:p="http://schemas.openxmlformats.org/presentationml/2006/main">
  <p:tag name="NUM" val="3"/>
</p:tagLst>
</file>

<file path=ppt/tags/tag152.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Thème Office 2013 – 2022">
  <a:themeElements>
    <a:clrScheme name="Thème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nn_x00e9_e xmlns="945e2729-be7e-4838-a3d2-e0ea44938dac" xsi:nil="true"/>
    <lcf76f155ced4ddcb4097134ff3c332f xmlns="945e2729-be7e-4838-a3d2-e0ea44938dac">
      <Terms xmlns="http://schemas.microsoft.com/office/infopath/2007/PartnerControls"/>
    </lcf76f155ced4ddcb4097134ff3c332f>
    <TaxCatchAll xmlns="b0cf26e7-01f3-433e-b3ad-e5bb1b772a62" xsi:nil="true"/>
    <Date xmlns="945e2729-be7e-4838-a3d2-e0ea44938da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7933EA0C13AF64CA36FCDDC6D1C14C1" ma:contentTypeVersion="14" ma:contentTypeDescription="Crée un document." ma:contentTypeScope="" ma:versionID="0d2a4aedd3fc98f3c66eca8ff4171b96">
  <xsd:schema xmlns:xsd="http://www.w3.org/2001/XMLSchema" xmlns:xs="http://www.w3.org/2001/XMLSchema" xmlns:p="http://schemas.microsoft.com/office/2006/metadata/properties" xmlns:ns2="945e2729-be7e-4838-a3d2-e0ea44938dac" xmlns:ns3="b0cf26e7-01f3-433e-b3ad-e5bb1b772a62" targetNamespace="http://schemas.microsoft.com/office/2006/metadata/properties" ma:root="true" ma:fieldsID="461112e45912378cb97deed24d542ba2" ns2:_="" ns3:_="">
    <xsd:import namespace="945e2729-be7e-4838-a3d2-e0ea44938dac"/>
    <xsd:import namespace="b0cf26e7-01f3-433e-b3ad-e5bb1b772a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Date" minOccurs="0"/>
                <xsd:element ref="ns2:Ann_x00e9_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5e2729-be7e-4838-a3d2-e0ea44938d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0fcdd920-40d2-4557-bd4d-fe7ae6004a8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Date" ma:index="20" nillable="true" ma:displayName="Date" ma:format="Dropdown" ma:internalName="Date">
      <xsd:simpleType>
        <xsd:restriction base="dms:Text">
          <xsd:maxLength value="255"/>
        </xsd:restriction>
      </xsd:simpleType>
    </xsd:element>
    <xsd:element name="Ann_x00e9_e" ma:index="21" nillable="true" ma:displayName="Année" ma:format="Dropdown" ma:internalName="Ann_x00e9_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0cf26e7-01f3-433e-b3ad-e5bb1b772a6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b9eac0c-0fae-421d-815b-e33367cf194e}" ma:internalName="TaxCatchAll" ma:showField="CatchAllData" ma:web="b0cf26e7-01f3-433e-b3ad-e5bb1b772a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3CD65D-61A5-43C9-A837-6EC73C7DA8AB}">
  <ds:schemaRefs>
    <ds:schemaRef ds:uri="945e2729-be7e-4838-a3d2-e0ea44938dac"/>
    <ds:schemaRef ds:uri="b0cf26e7-01f3-433e-b3ad-e5bb1b772a6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1F006B4-A9E1-4F39-85C8-FB836F919348}">
  <ds:schemaRefs>
    <ds:schemaRef ds:uri="http://schemas.microsoft.com/sharepoint/v3/contenttype/forms"/>
  </ds:schemaRefs>
</ds:datastoreItem>
</file>

<file path=customXml/itemProps3.xml><?xml version="1.0" encoding="utf-8"?>
<ds:datastoreItem xmlns:ds="http://schemas.openxmlformats.org/officeDocument/2006/customXml" ds:itemID="{0AAC942C-D546-43B7-829E-0B3A5A20D3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5e2729-be7e-4838-a3d2-e0ea44938dac"/>
    <ds:schemaRef ds:uri="b0cf26e7-01f3-433e-b3ad-e5bb1b772a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88</TotalTime>
  <Words>3674</Words>
  <Application>Microsoft Office PowerPoint</Application>
  <PresentationFormat>Grand écran</PresentationFormat>
  <Paragraphs>474</Paragraphs>
  <Slides>40</Slides>
  <Notes>32</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40</vt:i4>
      </vt:variant>
    </vt:vector>
  </HeadingPairs>
  <TitlesOfParts>
    <vt:vector size="54" baseType="lpstr">
      <vt:lpstr>Aptos Black</vt:lpstr>
      <vt:lpstr>Aptos Display</vt:lpstr>
      <vt:lpstr>Aptos ExtraBold</vt:lpstr>
      <vt:lpstr>Aptos SemiBold</vt:lpstr>
      <vt:lpstr>Arial</vt:lpstr>
      <vt:lpstr>Book Antiqua</vt:lpstr>
      <vt:lpstr>Calibri</vt:lpstr>
      <vt:lpstr>Calibri Light</vt:lpstr>
      <vt:lpstr>Courier New</vt:lpstr>
      <vt:lpstr>fkGroteskNeue</vt:lpstr>
      <vt:lpstr>var(--font-fk-grotesk)</vt:lpstr>
      <vt:lpstr>var(--font-fk-grotesk-neue)</vt:lpstr>
      <vt:lpstr>Wingdings</vt:lpstr>
      <vt:lpstr>Thème Office 2013 – 2022</vt:lpstr>
      <vt:lpstr>Présentation PowerPoint</vt:lpstr>
      <vt:lpstr>Présentation PowerPoint</vt:lpstr>
      <vt:lpstr>Les trois volets de la formation</vt:lpstr>
      <vt:lpstr>Présentation PowerPoint</vt:lpstr>
      <vt:lpstr>Présentation PowerPoint</vt:lpstr>
      <vt:lpstr>Présentation PowerPoint</vt:lpstr>
      <vt:lpstr>Citation des références</vt:lpstr>
      <vt:lpstr>Téléchargement et installation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Article scientifique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Pour une recherche documentaire efficace par Anne-Gaëlle Habib, bibliothécaire</dc:title>
  <dc:creator>Anne-Gaëlle Habib</dc:creator>
  <cp:lastModifiedBy>Anne-Gaëlle Habib</cp:lastModifiedBy>
  <cp:revision>3</cp:revision>
  <cp:lastPrinted>2025-06-12T15:38:55Z</cp:lastPrinted>
  <dcterms:created xsi:type="dcterms:W3CDTF">2022-04-07T12:21:12Z</dcterms:created>
  <dcterms:modified xsi:type="dcterms:W3CDTF">2026-09-09T19:38:38Z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0x01010047933EA0C13AF64CA36FCDDC6D1C14C1</vt:lpwstr>
  </property>
  <property fmtid="{D5CDD505-2E9C-101B-9397-08002B2CF9AE}" pid="3" name="MediaServiceImageTags">
    <vt:lpwstr/>
  </property>
</Properties>
</file>