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4.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6.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7.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8.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9.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10.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1.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2.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13.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14.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5.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notesSlides/notesSlide16.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17.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18.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19.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20.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21.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22.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23.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24.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notesSlides/notesSlide25.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notesSlides/notesSlide26.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notesSlides/notesSlide27.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28.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notesSlides/notesSlide29.xml" ContentType="application/vnd.openxmlformats-officedocument.presentationml.notesSlid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4"/>
  </p:sldMasterIdLst>
  <p:notesMasterIdLst>
    <p:notesMasterId r:id="rId36"/>
  </p:notesMasterIdLst>
  <p:handoutMasterIdLst>
    <p:handoutMasterId r:id="rId37"/>
  </p:handoutMasterIdLst>
  <p:sldIdLst>
    <p:sldId id="652" r:id="rId5"/>
    <p:sldId id="789" r:id="rId6"/>
    <p:sldId id="653" r:id="rId7"/>
    <p:sldId id="797" r:id="rId8"/>
    <p:sldId id="800" r:id="rId9"/>
    <p:sldId id="683" r:id="rId10"/>
    <p:sldId id="774" r:id="rId11"/>
    <p:sldId id="802" r:id="rId12"/>
    <p:sldId id="803" r:id="rId13"/>
    <p:sldId id="769" r:id="rId14"/>
    <p:sldId id="794" r:id="rId15"/>
    <p:sldId id="801" r:id="rId16"/>
    <p:sldId id="733" r:id="rId17"/>
    <p:sldId id="787" r:id="rId18"/>
    <p:sldId id="696" r:id="rId19"/>
    <p:sldId id="690" r:id="rId20"/>
    <p:sldId id="795" r:id="rId21"/>
    <p:sldId id="778" r:id="rId22"/>
    <p:sldId id="779" r:id="rId23"/>
    <p:sldId id="718" r:id="rId24"/>
    <p:sldId id="804" r:id="rId25"/>
    <p:sldId id="784" r:id="rId26"/>
    <p:sldId id="805" r:id="rId27"/>
    <p:sldId id="785" r:id="rId28"/>
    <p:sldId id="773" r:id="rId29"/>
    <p:sldId id="748" r:id="rId30"/>
    <p:sldId id="790" r:id="rId31"/>
    <p:sldId id="758" r:id="rId32"/>
    <p:sldId id="694" r:id="rId33"/>
    <p:sldId id="791" r:id="rId34"/>
    <p:sldId id="792" r:id="rId35"/>
  </p:sldIdLst>
  <p:sldSz cx="12192000" cy="6858000"/>
  <p:notesSz cx="9601200" cy="7315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5C32"/>
    <a:srgbClr val="005393"/>
    <a:srgbClr val="2FAE8F"/>
    <a:srgbClr val="FF4242"/>
    <a:srgbClr val="FF9900"/>
    <a:srgbClr val="FE06CF"/>
    <a:srgbClr val="FF0066"/>
    <a:srgbClr val="009999"/>
    <a:srgbClr val="F0F0F0"/>
    <a:srgbClr val="CF01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1E030D-5EA5-4C12-A1C9-C12467C45DED}" v="83" dt="2026-06-15T19:35:19.787"/>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Style léger 2 - Accentuation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02" autoAdjust="0"/>
    <p:restoredTop sz="79782" autoAdjust="0"/>
  </p:normalViewPr>
  <p:slideViewPr>
    <p:cSldViewPr snapToGrid="0">
      <p:cViewPr varScale="1">
        <p:scale>
          <a:sx n="88" d="100"/>
          <a:sy n="88" d="100"/>
        </p:scale>
        <p:origin x="1728" y="90"/>
      </p:cViewPr>
      <p:guideLst/>
    </p:cSldViewPr>
  </p:slideViewPr>
  <p:outlineViewPr>
    <p:cViewPr>
      <p:scale>
        <a:sx n="33" d="100"/>
        <a:sy n="33" d="100"/>
      </p:scale>
      <p:origin x="0" y="-1723"/>
    </p:cViewPr>
  </p:outlineViewPr>
  <p:notesTextViewPr>
    <p:cViewPr>
      <p:scale>
        <a:sx n="100" d="100"/>
        <a:sy n="100"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Gaëlle Habib" userId="0fef3321-c604-4e2f-8a9d-ecaeb5f3b824" providerId="ADAL" clId="{7BA26111-AC17-4005-802D-992435E8C665}"/>
    <pc:docChg chg="undo redo custSel addSld delSld modSld sldOrd">
      <pc:chgData name="Anne-Gaëlle Habib" userId="0fef3321-c604-4e2f-8a9d-ecaeb5f3b824" providerId="ADAL" clId="{7BA26111-AC17-4005-802D-992435E8C665}" dt="2026-06-15T19:35:56.668" v="1304" actId="1036"/>
      <pc:docMkLst>
        <pc:docMk/>
      </pc:docMkLst>
      <pc:sldChg chg="del">
        <pc:chgData name="Anne-Gaëlle Habib" userId="0fef3321-c604-4e2f-8a9d-ecaeb5f3b824" providerId="ADAL" clId="{7BA26111-AC17-4005-802D-992435E8C665}" dt="2026-06-15T19:29:41.259" v="1221" actId="47"/>
        <pc:sldMkLst>
          <pc:docMk/>
          <pc:sldMk cId="965146097" sldId="643"/>
        </pc:sldMkLst>
      </pc:sldChg>
      <pc:sldChg chg="del">
        <pc:chgData name="Anne-Gaëlle Habib" userId="0fef3321-c604-4e2f-8a9d-ecaeb5f3b824" providerId="ADAL" clId="{7BA26111-AC17-4005-802D-992435E8C665}" dt="2026-06-15T19:29:42.622" v="1222" actId="47"/>
        <pc:sldMkLst>
          <pc:docMk/>
          <pc:sldMk cId="84169081" sldId="646"/>
        </pc:sldMkLst>
      </pc:sldChg>
      <pc:sldChg chg="modSp mod">
        <pc:chgData name="Anne-Gaëlle Habib" userId="0fef3321-c604-4e2f-8a9d-ecaeb5f3b824" providerId="ADAL" clId="{7BA26111-AC17-4005-802D-992435E8C665}" dt="2026-06-15T19:30:28.556" v="1241" actId="20577"/>
        <pc:sldMkLst>
          <pc:docMk/>
          <pc:sldMk cId="2009133466" sldId="733"/>
        </pc:sldMkLst>
        <pc:spChg chg="mod">
          <ac:chgData name="Anne-Gaëlle Habib" userId="0fef3321-c604-4e2f-8a9d-ecaeb5f3b824" providerId="ADAL" clId="{7BA26111-AC17-4005-802D-992435E8C665}" dt="2026-06-15T19:30:28.556" v="1241" actId="20577"/>
          <ac:spMkLst>
            <pc:docMk/>
            <pc:sldMk cId="2009133466" sldId="733"/>
            <ac:spMk id="5" creationId="{AC71ADE2-61D9-F896-8E4B-B13B67468A9F}"/>
          </ac:spMkLst>
        </pc:spChg>
      </pc:sldChg>
      <pc:sldChg chg="addSp delSp modSp del mod">
        <pc:chgData name="Anne-Gaëlle Habib" userId="0fef3321-c604-4e2f-8a9d-ecaeb5f3b824" providerId="ADAL" clId="{7BA26111-AC17-4005-802D-992435E8C665}" dt="2026-06-15T19:28:13.255" v="1200" actId="47"/>
        <pc:sldMkLst>
          <pc:docMk/>
          <pc:sldMk cId="3110237485" sldId="756"/>
        </pc:sldMkLst>
      </pc:sldChg>
      <pc:sldChg chg="addSp modSp add mod">
        <pc:chgData name="Anne-Gaëlle Habib" userId="0fef3321-c604-4e2f-8a9d-ecaeb5f3b824" providerId="ADAL" clId="{7BA26111-AC17-4005-802D-992435E8C665}" dt="2026-06-15T19:27:44.774" v="1191" actId="1076"/>
        <pc:sldMkLst>
          <pc:docMk/>
          <pc:sldMk cId="2722918744" sldId="758"/>
        </pc:sldMkLst>
        <pc:spChg chg="mod">
          <ac:chgData name="Anne-Gaëlle Habib" userId="0fef3321-c604-4e2f-8a9d-ecaeb5f3b824" providerId="ADAL" clId="{7BA26111-AC17-4005-802D-992435E8C665}" dt="2026-06-15T19:27:18.132" v="1184" actId="6549"/>
          <ac:spMkLst>
            <pc:docMk/>
            <pc:sldMk cId="2722918744" sldId="758"/>
            <ac:spMk id="3" creationId="{14D5F411-73AB-7ECC-8796-2C3A8C1FB220}"/>
          </ac:spMkLst>
        </pc:spChg>
        <pc:spChg chg="add mod">
          <ac:chgData name="Anne-Gaëlle Habib" userId="0fef3321-c604-4e2f-8a9d-ecaeb5f3b824" providerId="ADAL" clId="{7BA26111-AC17-4005-802D-992435E8C665}" dt="2026-06-15T19:27:44.774" v="1191" actId="1076"/>
          <ac:spMkLst>
            <pc:docMk/>
            <pc:sldMk cId="2722918744" sldId="758"/>
            <ac:spMk id="7" creationId="{D6A53B1A-992A-C08A-034B-35DEFDF55242}"/>
          </ac:spMkLst>
        </pc:spChg>
        <pc:spChg chg="mod">
          <ac:chgData name="Anne-Gaëlle Habib" userId="0fef3321-c604-4e2f-8a9d-ecaeb5f3b824" providerId="ADAL" clId="{7BA26111-AC17-4005-802D-992435E8C665}" dt="2026-06-15T19:27:09.093" v="1177" actId="6549"/>
          <ac:spMkLst>
            <pc:docMk/>
            <pc:sldMk cId="2722918744" sldId="758"/>
            <ac:spMk id="11" creationId="{31EF8ED7-80DA-D0E4-0D3F-9042D5908EE2}"/>
          </ac:spMkLst>
        </pc:spChg>
        <pc:picChg chg="mod ord modCrop">
          <ac:chgData name="Anne-Gaëlle Habib" userId="0fef3321-c604-4e2f-8a9d-ecaeb5f3b824" providerId="ADAL" clId="{7BA26111-AC17-4005-802D-992435E8C665}" dt="2026-06-15T19:26:58.812" v="1176" actId="732"/>
          <ac:picMkLst>
            <pc:docMk/>
            <pc:sldMk cId="2722918744" sldId="758"/>
            <ac:picMk id="2" creationId="{82A98E0E-B8D7-8C8B-2413-6F4C68193521}"/>
          </ac:picMkLst>
        </pc:picChg>
        <pc:picChg chg="mod modCrop">
          <ac:chgData name="Anne-Gaëlle Habib" userId="0fef3321-c604-4e2f-8a9d-ecaeb5f3b824" providerId="ADAL" clId="{7BA26111-AC17-4005-802D-992435E8C665}" dt="2026-06-15T19:26:31.608" v="1173" actId="1076"/>
          <ac:picMkLst>
            <pc:docMk/>
            <pc:sldMk cId="2722918744" sldId="758"/>
            <ac:picMk id="5" creationId="{D74349FB-D750-713C-8141-E940A0E1600D}"/>
          </ac:picMkLst>
        </pc:picChg>
      </pc:sldChg>
      <pc:sldChg chg="del">
        <pc:chgData name="Anne-Gaëlle Habib" userId="0fef3321-c604-4e2f-8a9d-ecaeb5f3b824" providerId="ADAL" clId="{7BA26111-AC17-4005-802D-992435E8C665}" dt="2026-06-15T19:29:33.688" v="1219" actId="47"/>
        <pc:sldMkLst>
          <pc:docMk/>
          <pc:sldMk cId="4086894988" sldId="760"/>
        </pc:sldMkLst>
      </pc:sldChg>
      <pc:sldChg chg="modSp del mod">
        <pc:chgData name="Anne-Gaëlle Habib" userId="0fef3321-c604-4e2f-8a9d-ecaeb5f3b824" providerId="ADAL" clId="{7BA26111-AC17-4005-802D-992435E8C665}" dt="2026-06-15T19:29:37.774" v="1220" actId="47"/>
        <pc:sldMkLst>
          <pc:docMk/>
          <pc:sldMk cId="3427892990" sldId="762"/>
        </pc:sldMkLst>
      </pc:sldChg>
      <pc:sldChg chg="addSp delSp modSp mod">
        <pc:chgData name="Anne-Gaëlle Habib" userId="0fef3321-c604-4e2f-8a9d-ecaeb5f3b824" providerId="ADAL" clId="{7BA26111-AC17-4005-802D-992435E8C665}" dt="2026-06-15T19:22:08.780" v="1146" actId="1076"/>
        <pc:sldMkLst>
          <pc:docMk/>
          <pc:sldMk cId="621037216" sldId="769"/>
        </pc:sldMkLst>
        <pc:spChg chg="add del mod">
          <ac:chgData name="Anne-Gaëlle Habib" userId="0fef3321-c604-4e2f-8a9d-ecaeb5f3b824" providerId="ADAL" clId="{7BA26111-AC17-4005-802D-992435E8C665}" dt="2026-06-15T19:18:46.367" v="1140"/>
          <ac:spMkLst>
            <pc:docMk/>
            <pc:sldMk cId="621037216" sldId="769"/>
            <ac:spMk id="2" creationId="{222BEC2C-33D4-BE2D-1DFF-E1465F5B35C4}"/>
          </ac:spMkLst>
        </pc:spChg>
        <pc:spChg chg="add del mod">
          <ac:chgData name="Anne-Gaëlle Habib" userId="0fef3321-c604-4e2f-8a9d-ecaeb5f3b824" providerId="ADAL" clId="{7BA26111-AC17-4005-802D-992435E8C665}" dt="2026-06-15T19:18:32.715" v="1133" actId="478"/>
          <ac:spMkLst>
            <pc:docMk/>
            <pc:sldMk cId="621037216" sldId="769"/>
            <ac:spMk id="3" creationId="{B08A73D3-5762-A7BA-F0E4-68F71C2F8D8D}"/>
          </ac:spMkLst>
        </pc:spChg>
        <pc:spChg chg="mod">
          <ac:chgData name="Anne-Gaëlle Habib" userId="0fef3321-c604-4e2f-8a9d-ecaeb5f3b824" providerId="ADAL" clId="{7BA26111-AC17-4005-802D-992435E8C665}" dt="2026-06-15T19:22:08.780" v="1146" actId="1076"/>
          <ac:spMkLst>
            <pc:docMk/>
            <pc:sldMk cId="621037216" sldId="769"/>
            <ac:spMk id="12" creationId="{34B83387-C637-032B-8CE3-F176A4BF9F08}"/>
          </ac:spMkLst>
        </pc:spChg>
      </pc:sldChg>
      <pc:sldChg chg="modSp mod">
        <pc:chgData name="Anne-Gaëlle Habib" userId="0fef3321-c604-4e2f-8a9d-ecaeb5f3b824" providerId="ADAL" clId="{7BA26111-AC17-4005-802D-992435E8C665}" dt="2026-06-15T19:34:07.058" v="1279" actId="20577"/>
        <pc:sldMkLst>
          <pc:docMk/>
          <pc:sldMk cId="230252968" sldId="773"/>
        </pc:sldMkLst>
        <pc:graphicFrameChg chg="modGraphic">
          <ac:chgData name="Anne-Gaëlle Habib" userId="0fef3321-c604-4e2f-8a9d-ecaeb5f3b824" providerId="ADAL" clId="{7BA26111-AC17-4005-802D-992435E8C665}" dt="2026-06-15T19:34:07.058" v="1279" actId="20577"/>
          <ac:graphicFrameMkLst>
            <pc:docMk/>
            <pc:sldMk cId="230252968" sldId="773"/>
            <ac:graphicFrameMk id="5" creationId="{C93AEABE-4443-EBD5-9707-203E58DC3C45}"/>
          </ac:graphicFrameMkLst>
        </pc:graphicFrameChg>
      </pc:sldChg>
      <pc:sldChg chg="addSp delSp modSp mod modShow">
        <pc:chgData name="Anne-Gaëlle Habib" userId="0fef3321-c604-4e2f-8a9d-ecaeb5f3b824" providerId="ADAL" clId="{7BA26111-AC17-4005-802D-992435E8C665}" dt="2026-06-15T19:30:39.650" v="1259" actId="20577"/>
        <pc:sldMkLst>
          <pc:docMk/>
          <pc:sldMk cId="1304173479" sldId="778"/>
        </pc:sldMkLst>
        <pc:spChg chg="add mod">
          <ac:chgData name="Anne-Gaëlle Habib" userId="0fef3321-c604-4e2f-8a9d-ecaeb5f3b824" providerId="ADAL" clId="{7BA26111-AC17-4005-802D-992435E8C665}" dt="2026-06-15T19:29:07.585" v="1216"/>
          <ac:spMkLst>
            <pc:docMk/>
            <pc:sldMk cId="1304173479" sldId="778"/>
            <ac:spMk id="4" creationId="{BD1C88C4-8C8B-315D-1C71-5EDD30ED9ED0}"/>
          </ac:spMkLst>
        </pc:spChg>
        <pc:spChg chg="del mod">
          <ac:chgData name="Anne-Gaëlle Habib" userId="0fef3321-c604-4e2f-8a9d-ecaeb5f3b824" providerId="ADAL" clId="{7BA26111-AC17-4005-802D-992435E8C665}" dt="2026-06-15T19:29:07.255" v="1215" actId="478"/>
          <ac:spMkLst>
            <pc:docMk/>
            <pc:sldMk cId="1304173479" sldId="778"/>
            <ac:spMk id="5" creationId="{3F54B4FF-6056-7BD6-6A57-4FCA3518F797}"/>
          </ac:spMkLst>
        </pc:spChg>
        <pc:graphicFrameChg chg="mod modGraphic">
          <ac:chgData name="Anne-Gaëlle Habib" userId="0fef3321-c604-4e2f-8a9d-ecaeb5f3b824" providerId="ADAL" clId="{7BA26111-AC17-4005-802D-992435E8C665}" dt="2026-06-15T19:30:39.650" v="1259" actId="20577"/>
          <ac:graphicFrameMkLst>
            <pc:docMk/>
            <pc:sldMk cId="1304173479" sldId="778"/>
            <ac:graphicFrameMk id="3" creationId="{13DE8E35-8D7D-904D-1251-712867B49408}"/>
          </ac:graphicFrameMkLst>
        </pc:graphicFrameChg>
      </pc:sldChg>
      <pc:sldChg chg="addSp delSp modSp mod ord modNotesTx">
        <pc:chgData name="Anne-Gaëlle Habib" userId="0fef3321-c604-4e2f-8a9d-ecaeb5f3b824" providerId="ADAL" clId="{7BA26111-AC17-4005-802D-992435E8C665}" dt="2026-06-15T19:29:03.730" v="1213"/>
        <pc:sldMkLst>
          <pc:docMk/>
          <pc:sldMk cId="1666592171" sldId="779"/>
        </pc:sldMkLst>
        <pc:spChg chg="add mod">
          <ac:chgData name="Anne-Gaëlle Habib" userId="0fef3321-c604-4e2f-8a9d-ecaeb5f3b824" providerId="ADAL" clId="{7BA26111-AC17-4005-802D-992435E8C665}" dt="2026-06-15T19:29:03.730" v="1213"/>
          <ac:spMkLst>
            <pc:docMk/>
            <pc:sldMk cId="1666592171" sldId="779"/>
            <ac:spMk id="3" creationId="{2F5D6D65-3F04-F5BF-FD40-1A49476C3B54}"/>
          </ac:spMkLst>
        </pc:spChg>
        <pc:spChg chg="mod">
          <ac:chgData name="Anne-Gaëlle Habib" userId="0fef3321-c604-4e2f-8a9d-ecaeb5f3b824" providerId="ADAL" clId="{7BA26111-AC17-4005-802D-992435E8C665}" dt="2026-06-11T13:59:52.907" v="525" actId="403"/>
          <ac:spMkLst>
            <pc:docMk/>
            <pc:sldMk cId="1666592171" sldId="779"/>
            <ac:spMk id="5" creationId="{9164A5B9-C0CA-12FF-4436-CF00AF313658}"/>
          </ac:spMkLst>
        </pc:spChg>
        <pc:spChg chg="del">
          <ac:chgData name="Anne-Gaëlle Habib" userId="0fef3321-c604-4e2f-8a9d-ecaeb5f3b824" providerId="ADAL" clId="{7BA26111-AC17-4005-802D-992435E8C665}" dt="2026-06-15T19:29:02.985" v="1212" actId="478"/>
          <ac:spMkLst>
            <pc:docMk/>
            <pc:sldMk cId="1666592171" sldId="779"/>
            <ac:spMk id="7" creationId="{1BF714C1-AAE8-0B52-9F6F-8AB18154A36C}"/>
          </ac:spMkLst>
        </pc:spChg>
      </pc:sldChg>
      <pc:sldChg chg="addSp delSp modSp mod">
        <pc:chgData name="Anne-Gaëlle Habib" userId="0fef3321-c604-4e2f-8a9d-ecaeb5f3b824" providerId="ADAL" clId="{7BA26111-AC17-4005-802D-992435E8C665}" dt="2026-06-15T19:28:55.755" v="1209" actId="1035"/>
        <pc:sldMkLst>
          <pc:docMk/>
          <pc:sldMk cId="3842313728" sldId="784"/>
        </pc:sldMkLst>
        <pc:spChg chg="add mod">
          <ac:chgData name="Anne-Gaëlle Habib" userId="0fef3321-c604-4e2f-8a9d-ecaeb5f3b824" providerId="ADAL" clId="{7BA26111-AC17-4005-802D-992435E8C665}" dt="2026-06-15T19:28:55.755" v="1209" actId="1035"/>
          <ac:spMkLst>
            <pc:docMk/>
            <pc:sldMk cId="3842313728" sldId="784"/>
            <ac:spMk id="4" creationId="{58B77A49-1EB4-8A56-C8DB-935FA9947876}"/>
          </ac:spMkLst>
        </pc:spChg>
        <pc:spChg chg="mod">
          <ac:chgData name="Anne-Gaëlle Habib" userId="0fef3321-c604-4e2f-8a9d-ecaeb5f3b824" providerId="ADAL" clId="{7BA26111-AC17-4005-802D-992435E8C665}" dt="2026-06-11T15:06:44.578" v="662" actId="207"/>
          <ac:spMkLst>
            <pc:docMk/>
            <pc:sldMk cId="3842313728" sldId="784"/>
            <ac:spMk id="5" creationId="{0BC8A763-D013-A61C-AB99-1DDD196490C3}"/>
          </ac:spMkLst>
        </pc:spChg>
        <pc:spChg chg="mod">
          <ac:chgData name="Anne-Gaëlle Habib" userId="0fef3321-c604-4e2f-8a9d-ecaeb5f3b824" providerId="ADAL" clId="{7BA26111-AC17-4005-802D-992435E8C665}" dt="2026-06-11T15:07:15.347" v="663" actId="207"/>
          <ac:spMkLst>
            <pc:docMk/>
            <pc:sldMk cId="3842313728" sldId="784"/>
            <ac:spMk id="8" creationId="{91D95200-EEEA-D5AB-79CF-5BF0C3A5DE41}"/>
          </ac:spMkLst>
        </pc:spChg>
        <pc:spChg chg="del">
          <ac:chgData name="Anne-Gaëlle Habib" userId="0fef3321-c604-4e2f-8a9d-ecaeb5f3b824" providerId="ADAL" clId="{7BA26111-AC17-4005-802D-992435E8C665}" dt="2026-06-15T19:28:54.245" v="1207" actId="478"/>
          <ac:spMkLst>
            <pc:docMk/>
            <pc:sldMk cId="3842313728" sldId="784"/>
            <ac:spMk id="10" creationId="{D535D609-41D4-FBED-2302-BC7777FB2867}"/>
          </ac:spMkLst>
        </pc:spChg>
        <pc:graphicFrameChg chg="modGraphic">
          <ac:chgData name="Anne-Gaëlle Habib" userId="0fef3321-c604-4e2f-8a9d-ecaeb5f3b824" providerId="ADAL" clId="{7BA26111-AC17-4005-802D-992435E8C665}" dt="2026-06-11T15:07:26.182" v="664" actId="207"/>
          <ac:graphicFrameMkLst>
            <pc:docMk/>
            <pc:sldMk cId="3842313728" sldId="784"/>
            <ac:graphicFrameMk id="3" creationId="{80136073-FC3B-E1DE-15A4-F8EA10B5DB7A}"/>
          </ac:graphicFrameMkLst>
        </pc:graphicFrameChg>
        <pc:picChg chg="add mod">
          <ac:chgData name="Anne-Gaëlle Habib" userId="0fef3321-c604-4e2f-8a9d-ecaeb5f3b824" providerId="ADAL" clId="{7BA26111-AC17-4005-802D-992435E8C665}" dt="2026-06-11T15:05:07.265" v="660" actId="1076"/>
          <ac:picMkLst>
            <pc:docMk/>
            <pc:sldMk cId="3842313728" sldId="784"/>
            <ac:picMk id="7" creationId="{E11EACB4-98C2-3C74-29CF-1FD8FA7867BB}"/>
          </ac:picMkLst>
        </pc:picChg>
      </pc:sldChg>
      <pc:sldChg chg="addSp delSp modSp mod">
        <pc:chgData name="Anne-Gaëlle Habib" userId="0fef3321-c604-4e2f-8a9d-ecaeb5f3b824" providerId="ADAL" clId="{7BA26111-AC17-4005-802D-992435E8C665}" dt="2026-06-15T19:28:47.905" v="1205" actId="113"/>
        <pc:sldMkLst>
          <pc:docMk/>
          <pc:sldMk cId="626697350" sldId="785"/>
        </pc:sldMkLst>
        <pc:spChg chg="mod">
          <ac:chgData name="Anne-Gaëlle Habib" userId="0fef3321-c604-4e2f-8a9d-ecaeb5f3b824" providerId="ADAL" clId="{7BA26111-AC17-4005-802D-992435E8C665}" dt="2026-06-11T16:13:04.276" v="690" actId="207"/>
          <ac:spMkLst>
            <pc:docMk/>
            <pc:sldMk cId="626697350" sldId="785"/>
            <ac:spMk id="8" creationId="{6EC6DC7A-FCB3-E55C-14A9-84EBE955FFEE}"/>
          </ac:spMkLst>
        </pc:spChg>
        <pc:spChg chg="mod">
          <ac:chgData name="Anne-Gaëlle Habib" userId="0fef3321-c604-4e2f-8a9d-ecaeb5f3b824" providerId="ADAL" clId="{7BA26111-AC17-4005-802D-992435E8C665}" dt="2026-06-15T19:28:47.905" v="1205" actId="113"/>
          <ac:spMkLst>
            <pc:docMk/>
            <pc:sldMk cId="626697350" sldId="785"/>
            <ac:spMk id="10" creationId="{2D8170DD-F053-3B05-1412-1A04D4A19C09}"/>
          </ac:spMkLst>
        </pc:spChg>
        <pc:picChg chg="add mod">
          <ac:chgData name="Anne-Gaëlle Habib" userId="0fef3321-c604-4e2f-8a9d-ecaeb5f3b824" providerId="ADAL" clId="{7BA26111-AC17-4005-802D-992435E8C665}" dt="2026-06-11T14:09:08.876" v="582" actId="1076"/>
          <ac:picMkLst>
            <pc:docMk/>
            <pc:sldMk cId="626697350" sldId="785"/>
            <ac:picMk id="7" creationId="{882A74AF-D60E-0B25-3E1C-1276CA166B61}"/>
          </ac:picMkLst>
        </pc:picChg>
      </pc:sldChg>
      <pc:sldChg chg="modSp mod">
        <pc:chgData name="Anne-Gaëlle Habib" userId="0fef3321-c604-4e2f-8a9d-ecaeb5f3b824" providerId="ADAL" clId="{7BA26111-AC17-4005-802D-992435E8C665}" dt="2026-06-11T13:43:48.412" v="399" actId="20577"/>
        <pc:sldMkLst>
          <pc:docMk/>
          <pc:sldMk cId="25335497" sldId="787"/>
        </pc:sldMkLst>
        <pc:graphicFrameChg chg="modGraphic">
          <ac:chgData name="Anne-Gaëlle Habib" userId="0fef3321-c604-4e2f-8a9d-ecaeb5f3b824" providerId="ADAL" clId="{7BA26111-AC17-4005-802D-992435E8C665}" dt="2026-06-11T13:43:48.412" v="399" actId="20577"/>
          <ac:graphicFrameMkLst>
            <pc:docMk/>
            <pc:sldMk cId="25335497" sldId="787"/>
            <ac:graphicFrameMk id="15" creationId="{CDBDB0FB-4B6A-B2F7-49D4-6C2C510E8231}"/>
          </ac:graphicFrameMkLst>
        </pc:graphicFrameChg>
      </pc:sldChg>
      <pc:sldChg chg="addSp modSp mod">
        <pc:chgData name="Anne-Gaëlle Habib" userId="0fef3321-c604-4e2f-8a9d-ecaeb5f3b824" providerId="ADAL" clId="{7BA26111-AC17-4005-802D-992435E8C665}" dt="2026-06-15T19:35:56.668" v="1304" actId="1036"/>
        <pc:sldMkLst>
          <pc:docMk/>
          <pc:sldMk cId="1967312500" sldId="789"/>
        </pc:sldMkLst>
        <pc:spChg chg="add mod">
          <ac:chgData name="Anne-Gaëlle Habib" userId="0fef3321-c604-4e2f-8a9d-ecaeb5f3b824" providerId="ADAL" clId="{7BA26111-AC17-4005-802D-992435E8C665}" dt="2026-06-15T19:35:56.668" v="1304" actId="1036"/>
          <ac:spMkLst>
            <pc:docMk/>
            <pc:sldMk cId="1967312500" sldId="789"/>
            <ac:spMk id="2" creationId="{001EE324-5ED3-2D92-0120-B41C8A4B347A}"/>
          </ac:spMkLst>
        </pc:spChg>
      </pc:sldChg>
      <pc:sldChg chg="addSp delSp modSp add del mod">
        <pc:chgData name="Anne-Gaëlle Habib" userId="0fef3321-c604-4e2f-8a9d-ecaeb5f3b824" providerId="ADAL" clId="{7BA26111-AC17-4005-802D-992435E8C665}" dt="2026-06-15T19:30:28.796" v="1250" actId="20577"/>
        <pc:sldMkLst>
          <pc:docMk/>
          <pc:sldMk cId="1587659694" sldId="790"/>
        </pc:sldMkLst>
        <pc:spChg chg="del mod">
          <ac:chgData name="Anne-Gaëlle Habib" userId="0fef3321-c604-4e2f-8a9d-ecaeb5f3b824" providerId="ADAL" clId="{7BA26111-AC17-4005-802D-992435E8C665}" dt="2026-06-15T19:28:08.293" v="1198" actId="478"/>
          <ac:spMkLst>
            <pc:docMk/>
            <pc:sldMk cId="1587659694" sldId="790"/>
            <ac:spMk id="2" creationId="{557DD26B-48A6-CA81-2743-8B88B0E3822F}"/>
          </ac:spMkLst>
        </pc:spChg>
        <pc:spChg chg="add mod">
          <ac:chgData name="Anne-Gaëlle Habib" userId="0fef3321-c604-4e2f-8a9d-ecaeb5f3b824" providerId="ADAL" clId="{7BA26111-AC17-4005-802D-992435E8C665}" dt="2026-06-15T19:28:08.547" v="1199"/>
          <ac:spMkLst>
            <pc:docMk/>
            <pc:sldMk cId="1587659694" sldId="790"/>
            <ac:spMk id="3" creationId="{1B6F792B-75EB-EB6F-A8BC-1ABB78B1603F}"/>
          </ac:spMkLst>
        </pc:spChg>
        <pc:spChg chg="mod">
          <ac:chgData name="Anne-Gaëlle Habib" userId="0fef3321-c604-4e2f-8a9d-ecaeb5f3b824" providerId="ADAL" clId="{7BA26111-AC17-4005-802D-992435E8C665}" dt="2026-06-15T19:30:28.796" v="1250" actId="20577"/>
          <ac:spMkLst>
            <pc:docMk/>
            <pc:sldMk cId="1587659694" sldId="790"/>
            <ac:spMk id="6" creationId="{8D6B441C-C6C5-434E-A45A-B28C0AF5FFFF}"/>
          </ac:spMkLst>
        </pc:spChg>
      </pc:sldChg>
      <pc:sldChg chg="addSp delSp modSp mod ord modNotesTx">
        <pc:chgData name="Anne-Gaëlle Habib" userId="0fef3321-c604-4e2f-8a9d-ecaeb5f3b824" providerId="ADAL" clId="{7BA26111-AC17-4005-802D-992435E8C665}" dt="2026-06-15T19:30:28.426" v="1236" actId="20577"/>
        <pc:sldMkLst>
          <pc:docMk/>
          <pc:sldMk cId="783311072" sldId="794"/>
        </pc:sldMkLst>
        <pc:spChg chg="mod">
          <ac:chgData name="Anne-Gaëlle Habib" userId="0fef3321-c604-4e2f-8a9d-ecaeb5f3b824" providerId="ADAL" clId="{7BA26111-AC17-4005-802D-992435E8C665}" dt="2026-06-15T19:30:28.426" v="1236" actId="20577"/>
          <ac:spMkLst>
            <pc:docMk/>
            <pc:sldMk cId="783311072" sldId="794"/>
            <ac:spMk id="5" creationId="{A6BC7CB7-A3AB-78BC-F386-19F69D171EEF}"/>
          </ac:spMkLst>
        </pc:spChg>
        <pc:spChg chg="mod">
          <ac:chgData name="Anne-Gaëlle Habib" userId="0fef3321-c604-4e2f-8a9d-ecaeb5f3b824" providerId="ADAL" clId="{7BA26111-AC17-4005-802D-992435E8C665}" dt="2026-06-11T16:32:28.071" v="1016" actId="20577"/>
          <ac:spMkLst>
            <pc:docMk/>
            <pc:sldMk cId="783311072" sldId="794"/>
            <ac:spMk id="10" creationId="{CE59EE94-A112-6946-BA99-9BB3CFFACE54}"/>
          </ac:spMkLst>
        </pc:spChg>
      </pc:sldChg>
      <pc:sldChg chg="addSp delSp modSp mod modNotesTx">
        <pc:chgData name="Anne-Gaëlle Habib" userId="0fef3321-c604-4e2f-8a9d-ecaeb5f3b824" providerId="ADAL" clId="{7BA26111-AC17-4005-802D-992435E8C665}" dt="2026-06-15T19:30:39.596" v="1257" actId="20577"/>
        <pc:sldMkLst>
          <pc:docMk/>
          <pc:sldMk cId="1572013856" sldId="795"/>
        </pc:sldMkLst>
        <pc:spChg chg="add mod">
          <ac:chgData name="Anne-Gaëlle Habib" userId="0fef3321-c604-4e2f-8a9d-ecaeb5f3b824" providerId="ADAL" clId="{7BA26111-AC17-4005-802D-992435E8C665}" dt="2026-06-15T19:29:12.845" v="1218"/>
          <ac:spMkLst>
            <pc:docMk/>
            <pc:sldMk cId="1572013856" sldId="795"/>
            <ac:spMk id="3" creationId="{D6504785-5791-48B2-8F6C-2ED23D440F6F}"/>
          </ac:spMkLst>
        </pc:spChg>
        <pc:spChg chg="del">
          <ac:chgData name="Anne-Gaëlle Habib" userId="0fef3321-c604-4e2f-8a9d-ecaeb5f3b824" providerId="ADAL" clId="{7BA26111-AC17-4005-802D-992435E8C665}" dt="2026-06-15T19:29:12.515" v="1217" actId="478"/>
          <ac:spMkLst>
            <pc:docMk/>
            <pc:sldMk cId="1572013856" sldId="795"/>
            <ac:spMk id="4" creationId="{7CC0BE21-BDBF-9512-41FB-7254BEB26ED7}"/>
          </ac:spMkLst>
        </pc:spChg>
        <pc:spChg chg="mod">
          <ac:chgData name="Anne-Gaëlle Habib" userId="0fef3321-c604-4e2f-8a9d-ecaeb5f3b824" providerId="ADAL" clId="{7BA26111-AC17-4005-802D-992435E8C665}" dt="2026-06-15T19:30:39.596" v="1257" actId="20577"/>
          <ac:spMkLst>
            <pc:docMk/>
            <pc:sldMk cId="1572013856" sldId="795"/>
            <ac:spMk id="5" creationId="{D9279083-96EB-A3B9-5033-0C9F1E0E8805}"/>
          </ac:spMkLst>
        </pc:spChg>
      </pc:sldChg>
      <pc:sldChg chg="modSp del mod">
        <pc:chgData name="Anne-Gaëlle Habib" userId="0fef3321-c604-4e2f-8a9d-ecaeb5f3b824" providerId="ADAL" clId="{7BA26111-AC17-4005-802D-992435E8C665}" dt="2026-06-15T19:22:27.313" v="1147" actId="47"/>
        <pc:sldMkLst>
          <pc:docMk/>
          <pc:sldMk cId="2054213829" sldId="799"/>
        </pc:sldMkLst>
      </pc:sldChg>
      <pc:sldChg chg="modSp mod">
        <pc:chgData name="Anne-Gaëlle Habib" userId="0fef3321-c604-4e2f-8a9d-ecaeb5f3b824" providerId="ADAL" clId="{7BA26111-AC17-4005-802D-992435E8C665}" dt="2026-06-15T19:30:19.955" v="1227" actId="20577"/>
        <pc:sldMkLst>
          <pc:docMk/>
          <pc:sldMk cId="107403536" sldId="800"/>
        </pc:sldMkLst>
        <pc:graphicFrameChg chg="modGraphic">
          <ac:chgData name="Anne-Gaëlle Habib" userId="0fef3321-c604-4e2f-8a9d-ecaeb5f3b824" providerId="ADAL" clId="{7BA26111-AC17-4005-802D-992435E8C665}" dt="2026-06-15T19:30:19.955" v="1227" actId="20577"/>
          <ac:graphicFrameMkLst>
            <pc:docMk/>
            <pc:sldMk cId="107403536" sldId="800"/>
            <ac:graphicFrameMk id="12" creationId="{99C4408F-6CB3-D1E8-42EF-32E14D6075E7}"/>
          </ac:graphicFrameMkLst>
        </pc:graphicFrameChg>
      </pc:sldChg>
      <pc:sldChg chg="addSp delSp modSp mod">
        <pc:chgData name="Anne-Gaëlle Habib" userId="0fef3321-c604-4e2f-8a9d-ecaeb5f3b824" providerId="ADAL" clId="{7BA26111-AC17-4005-802D-992435E8C665}" dt="2026-06-15T19:30:28.462" v="1237" actId="20577"/>
        <pc:sldMkLst>
          <pc:docMk/>
          <pc:sldMk cId="850474914" sldId="801"/>
        </pc:sldMkLst>
        <pc:spChg chg="mod">
          <ac:chgData name="Anne-Gaëlle Habib" userId="0fef3321-c604-4e2f-8a9d-ecaeb5f3b824" providerId="ADAL" clId="{7BA26111-AC17-4005-802D-992435E8C665}" dt="2026-06-11T16:32:23.600" v="1012" actId="20577"/>
          <ac:spMkLst>
            <pc:docMk/>
            <pc:sldMk cId="850474914" sldId="801"/>
            <ac:spMk id="10" creationId="{3B65C674-26F0-145C-E800-B6C9B9E5C257}"/>
          </ac:spMkLst>
        </pc:spChg>
        <pc:graphicFrameChg chg="add mod modGraphic">
          <ac:chgData name="Anne-Gaëlle Habib" userId="0fef3321-c604-4e2f-8a9d-ecaeb5f3b824" providerId="ADAL" clId="{7BA26111-AC17-4005-802D-992435E8C665}" dt="2026-06-15T19:30:28.462" v="1237" actId="20577"/>
          <ac:graphicFrameMkLst>
            <pc:docMk/>
            <pc:sldMk cId="850474914" sldId="801"/>
            <ac:graphicFrameMk id="8" creationId="{C7D0D145-F9C4-4E2B-AC20-8257D7ADE188}"/>
          </ac:graphicFrameMkLst>
        </pc:graphicFrameChg>
      </pc:sldChg>
      <pc:sldChg chg="modSp mod">
        <pc:chgData name="Anne-Gaëlle Habib" userId="0fef3321-c604-4e2f-8a9d-ecaeb5f3b824" providerId="ADAL" clId="{7BA26111-AC17-4005-802D-992435E8C665}" dt="2026-06-15T19:15:37.381" v="1066" actId="14734"/>
        <pc:sldMkLst>
          <pc:docMk/>
          <pc:sldMk cId="3503544221" sldId="802"/>
        </pc:sldMkLst>
        <pc:graphicFrameChg chg="mod modGraphic">
          <ac:chgData name="Anne-Gaëlle Habib" userId="0fef3321-c604-4e2f-8a9d-ecaeb5f3b824" providerId="ADAL" clId="{7BA26111-AC17-4005-802D-992435E8C665}" dt="2026-06-15T19:15:37.381" v="1066" actId="14734"/>
          <ac:graphicFrameMkLst>
            <pc:docMk/>
            <pc:sldMk cId="3503544221" sldId="802"/>
            <ac:graphicFrameMk id="2" creationId="{54C495CE-36F1-88C6-DB54-751C105B18EC}"/>
          </ac:graphicFrameMkLst>
        </pc:graphicFrameChg>
      </pc:sldChg>
      <pc:sldChg chg="modSp mod">
        <pc:chgData name="Anne-Gaëlle Habib" userId="0fef3321-c604-4e2f-8a9d-ecaeb5f3b824" providerId="ADAL" clId="{7BA26111-AC17-4005-802D-992435E8C665}" dt="2026-06-15T19:30:28.392" v="1235" actId="20577"/>
        <pc:sldMkLst>
          <pc:docMk/>
          <pc:sldMk cId="3822834076" sldId="803"/>
        </pc:sldMkLst>
        <pc:spChg chg="mod">
          <ac:chgData name="Anne-Gaëlle Habib" userId="0fef3321-c604-4e2f-8a9d-ecaeb5f3b824" providerId="ADAL" clId="{7BA26111-AC17-4005-802D-992435E8C665}" dt="2026-06-15T19:30:28.392" v="1235" actId="20577"/>
          <ac:spMkLst>
            <pc:docMk/>
            <pc:sldMk cId="3822834076" sldId="803"/>
            <ac:spMk id="6" creationId="{48A819BE-20C3-F6C4-192B-F21880AD1BC2}"/>
          </ac:spMkLst>
        </pc:spChg>
        <pc:graphicFrameChg chg="mod modGraphic">
          <ac:chgData name="Anne-Gaëlle Habib" userId="0fef3321-c604-4e2f-8a9d-ecaeb5f3b824" providerId="ADAL" clId="{7BA26111-AC17-4005-802D-992435E8C665}" dt="2026-06-15T19:16:39.901" v="1073" actId="13926"/>
          <ac:graphicFrameMkLst>
            <pc:docMk/>
            <pc:sldMk cId="3822834076" sldId="803"/>
            <ac:graphicFrameMk id="3" creationId="{4E8B3F32-AF34-E2F4-3CC8-7DEA61F67ACF}"/>
          </ac:graphicFrameMkLst>
        </pc:graphicFrameChg>
      </pc:sldChg>
      <pc:sldChg chg="addSp delSp modSp add mod modNotesTx">
        <pc:chgData name="Anne-Gaëlle Habib" userId="0fef3321-c604-4e2f-8a9d-ecaeb5f3b824" providerId="ADAL" clId="{7BA26111-AC17-4005-802D-992435E8C665}" dt="2026-06-15T19:33:10.027" v="1269" actId="20577"/>
        <pc:sldMkLst>
          <pc:docMk/>
          <pc:sldMk cId="3879865709" sldId="804"/>
        </pc:sldMkLst>
        <pc:spChg chg="add mod">
          <ac:chgData name="Anne-Gaëlle Habib" userId="0fef3321-c604-4e2f-8a9d-ecaeb5f3b824" providerId="ADAL" clId="{7BA26111-AC17-4005-802D-992435E8C665}" dt="2026-06-11T14:01:36.581" v="571" actId="1076"/>
          <ac:spMkLst>
            <pc:docMk/>
            <pc:sldMk cId="3879865709" sldId="804"/>
            <ac:spMk id="3" creationId="{C1811774-FF81-10CA-7202-CC72D08497B8}"/>
          </ac:spMkLst>
        </pc:spChg>
        <pc:spChg chg="add mod">
          <ac:chgData name="Anne-Gaëlle Habib" userId="0fef3321-c604-4e2f-8a9d-ecaeb5f3b824" providerId="ADAL" clId="{7BA26111-AC17-4005-802D-992435E8C665}" dt="2026-06-15T19:28:59.371" v="1211"/>
          <ac:spMkLst>
            <pc:docMk/>
            <pc:sldMk cId="3879865709" sldId="804"/>
            <ac:spMk id="5" creationId="{AF82666D-4728-A5CA-235C-D977ADAE5974}"/>
          </ac:spMkLst>
        </pc:spChg>
        <pc:spChg chg="del">
          <ac:chgData name="Anne-Gaëlle Habib" userId="0fef3321-c604-4e2f-8a9d-ecaeb5f3b824" providerId="ADAL" clId="{7BA26111-AC17-4005-802D-992435E8C665}" dt="2026-06-15T19:28:58.421" v="1210" actId="478"/>
          <ac:spMkLst>
            <pc:docMk/>
            <pc:sldMk cId="3879865709" sldId="804"/>
            <ac:spMk id="7" creationId="{D3457384-BA1D-023A-CE5F-D387BCFA86D5}"/>
          </ac:spMkLst>
        </pc:spChg>
        <pc:spChg chg="mod">
          <ac:chgData name="Anne-Gaëlle Habib" userId="0fef3321-c604-4e2f-8a9d-ecaeb5f3b824" providerId="ADAL" clId="{7BA26111-AC17-4005-802D-992435E8C665}" dt="2026-06-15T19:33:10.027" v="1269" actId="20577"/>
          <ac:spMkLst>
            <pc:docMk/>
            <pc:sldMk cId="3879865709" sldId="804"/>
            <ac:spMk id="9" creationId="{8444FEE9-1520-F62F-6A20-06D45096F59B}"/>
          </ac:spMkLst>
        </pc:spChg>
        <pc:picChg chg="mod">
          <ac:chgData name="Anne-Gaëlle Habib" userId="0fef3321-c604-4e2f-8a9d-ecaeb5f3b824" providerId="ADAL" clId="{7BA26111-AC17-4005-802D-992435E8C665}" dt="2026-06-11T13:59:44.066" v="522" actId="1076"/>
          <ac:picMkLst>
            <pc:docMk/>
            <pc:sldMk cId="3879865709" sldId="804"/>
            <ac:picMk id="8" creationId="{DE9AA612-CFD8-7033-9AB7-68EB070EEC32}"/>
          </ac:picMkLst>
        </pc:picChg>
      </pc:sldChg>
      <pc:sldChg chg="addSp delSp modSp add mod">
        <pc:chgData name="Anne-Gaëlle Habib" userId="0fef3321-c604-4e2f-8a9d-ecaeb5f3b824" providerId="ADAL" clId="{7BA26111-AC17-4005-802D-992435E8C665}" dt="2026-06-15T19:28:50.325" v="1206" actId="113"/>
        <pc:sldMkLst>
          <pc:docMk/>
          <pc:sldMk cId="2356471252" sldId="805"/>
        </pc:sldMkLst>
        <pc:spChg chg="add mod">
          <ac:chgData name="Anne-Gaëlle Habib" userId="0fef3321-c604-4e2f-8a9d-ecaeb5f3b824" providerId="ADAL" clId="{7BA26111-AC17-4005-802D-992435E8C665}" dt="2026-06-15T19:28:50.325" v="1206" actId="113"/>
          <ac:spMkLst>
            <pc:docMk/>
            <pc:sldMk cId="2356471252" sldId="805"/>
            <ac:spMk id="4" creationId="{D6830DBA-73A8-907D-7108-5F7EB74F6D6E}"/>
          </ac:spMkLst>
        </pc:spChg>
        <pc:spChg chg="mod">
          <ac:chgData name="Anne-Gaëlle Habib" userId="0fef3321-c604-4e2f-8a9d-ecaeb5f3b824" providerId="ADAL" clId="{7BA26111-AC17-4005-802D-992435E8C665}" dt="2026-06-11T15:11:11.648" v="687" actId="207"/>
          <ac:spMkLst>
            <pc:docMk/>
            <pc:sldMk cId="2356471252" sldId="805"/>
            <ac:spMk id="5" creationId="{329BA487-C009-417E-F78B-936809D3D050}"/>
          </ac:spMkLst>
        </pc:spChg>
        <pc:spChg chg="mod">
          <ac:chgData name="Anne-Gaëlle Habib" userId="0fef3321-c604-4e2f-8a9d-ecaeb5f3b824" providerId="ADAL" clId="{7BA26111-AC17-4005-802D-992435E8C665}" dt="2026-06-11T15:10:48.588" v="684" actId="207"/>
          <ac:spMkLst>
            <pc:docMk/>
            <pc:sldMk cId="2356471252" sldId="805"/>
            <ac:spMk id="8" creationId="{65DDC0D4-55B8-042C-FF4C-3869A87C9303}"/>
          </ac:spMkLst>
        </pc:spChg>
        <pc:spChg chg="del">
          <ac:chgData name="Anne-Gaëlle Habib" userId="0fef3321-c604-4e2f-8a9d-ecaeb5f3b824" providerId="ADAL" clId="{7BA26111-AC17-4005-802D-992435E8C665}" dt="2026-06-15T19:28:39.085" v="1203" actId="478"/>
          <ac:spMkLst>
            <pc:docMk/>
            <pc:sldMk cId="2356471252" sldId="805"/>
            <ac:spMk id="10" creationId="{DFB5D6CA-41F0-B0C8-CF58-2066A471FCDF}"/>
          </ac:spMkLst>
        </pc:spChg>
        <pc:graphicFrameChg chg="mod modGraphic">
          <ac:chgData name="Anne-Gaëlle Habib" userId="0fef3321-c604-4e2f-8a9d-ecaeb5f3b824" providerId="ADAL" clId="{7BA26111-AC17-4005-802D-992435E8C665}" dt="2026-06-11T15:11:15.698" v="689" actId="207"/>
          <ac:graphicFrameMkLst>
            <pc:docMk/>
            <pc:sldMk cId="2356471252" sldId="805"/>
            <ac:graphicFrameMk id="3" creationId="{74A0FAF3-4853-2411-E576-28FB67F230D8}"/>
          </ac:graphicFrameMkLst>
        </pc:graphicFrameChg>
        <pc:picChg chg="add mod">
          <ac:chgData name="Anne-Gaëlle Habib" userId="0fef3321-c604-4e2f-8a9d-ecaeb5f3b824" providerId="ADAL" clId="{7BA26111-AC17-4005-802D-992435E8C665}" dt="2026-06-11T15:10:07.281" v="680" actId="1076"/>
          <ac:picMkLst>
            <pc:docMk/>
            <pc:sldMk cId="2356471252" sldId="805"/>
            <ac:picMk id="11" creationId="{1A70420E-6D90-BCC1-9916-7F68FCB6FDDD}"/>
          </ac:picMkLst>
        </pc:picChg>
        <pc:picChg chg="add mod">
          <ac:chgData name="Anne-Gaëlle Habib" userId="0fef3321-c604-4e2f-8a9d-ecaeb5f3b824" providerId="ADAL" clId="{7BA26111-AC17-4005-802D-992435E8C665}" dt="2026-06-11T15:10:09.773" v="681" actId="1076"/>
          <ac:picMkLst>
            <pc:docMk/>
            <pc:sldMk cId="2356471252" sldId="805"/>
            <ac:picMk id="2050" creationId="{0C97A0F5-1F69-9FE2-4C97-D6DBE2C72B9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4"/>
            <a:ext cx="4160520" cy="367030"/>
          </a:xfrm>
          <a:prstGeom prst="rect">
            <a:avLst/>
          </a:prstGeom>
        </p:spPr>
        <p:txBody>
          <a:bodyPr vert="horz" lIns="96639" tIns="48320" rIns="96639" bIns="48320" rtlCol="0"/>
          <a:lstStyle>
            <a:lvl1pPr algn="l">
              <a:defRPr sz="1200"/>
            </a:lvl1pPr>
          </a:lstStyle>
          <a:p>
            <a:endParaRPr lang="fr-FR"/>
          </a:p>
        </p:txBody>
      </p:sp>
      <p:sp>
        <p:nvSpPr>
          <p:cNvPr id="3" name="Espace réservé de la date 2"/>
          <p:cNvSpPr>
            <a:spLocks noGrp="1"/>
          </p:cNvSpPr>
          <p:nvPr>
            <p:ph type="dt" sz="quarter" idx="1"/>
          </p:nvPr>
        </p:nvSpPr>
        <p:spPr>
          <a:xfrm>
            <a:off x="5438458" y="4"/>
            <a:ext cx="4160520" cy="367030"/>
          </a:xfrm>
          <a:prstGeom prst="rect">
            <a:avLst/>
          </a:prstGeom>
        </p:spPr>
        <p:txBody>
          <a:bodyPr vert="horz" lIns="96639" tIns="48320" rIns="96639" bIns="48320" rtlCol="0"/>
          <a:lstStyle>
            <a:lvl1pPr algn="r">
              <a:defRPr sz="1200"/>
            </a:lvl1pPr>
          </a:lstStyle>
          <a:p>
            <a:fld id="{34B00FB3-878C-48C2-8C7D-21F9269E0B92}" type="datetimeFigureOut">
              <a:rPr lang="fr-FR" smtClean="0"/>
              <a:t>15/06/2026</a:t>
            </a:fld>
            <a:endParaRPr lang="fr-FR"/>
          </a:p>
        </p:txBody>
      </p:sp>
      <p:sp>
        <p:nvSpPr>
          <p:cNvPr id="4" name="Espace réservé du pied de page 3"/>
          <p:cNvSpPr>
            <a:spLocks noGrp="1"/>
          </p:cNvSpPr>
          <p:nvPr>
            <p:ph type="ftr" sz="quarter" idx="2"/>
          </p:nvPr>
        </p:nvSpPr>
        <p:spPr>
          <a:xfrm>
            <a:off x="0" y="6948172"/>
            <a:ext cx="4160520" cy="367029"/>
          </a:xfrm>
          <a:prstGeom prst="rect">
            <a:avLst/>
          </a:prstGeom>
        </p:spPr>
        <p:txBody>
          <a:bodyPr vert="horz" lIns="96639" tIns="48320" rIns="96639" bIns="483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5438458" y="6948172"/>
            <a:ext cx="4160520" cy="367029"/>
          </a:xfrm>
          <a:prstGeom prst="rect">
            <a:avLst/>
          </a:prstGeom>
        </p:spPr>
        <p:txBody>
          <a:bodyPr vert="horz" lIns="96639" tIns="48320" rIns="96639" bIns="48320" rtlCol="0" anchor="b"/>
          <a:lstStyle>
            <a:lvl1pPr algn="r">
              <a:defRPr sz="1200"/>
            </a:lvl1pPr>
          </a:lstStyle>
          <a:p>
            <a:fld id="{09C63EFA-D7B4-42C0-A4A1-6A6729E7549E}" type="slidenum">
              <a:rPr lang="fr-FR" smtClean="0"/>
              <a:t>‹N°›</a:t>
            </a:fld>
            <a:endParaRPr lang="fr-FR"/>
          </a:p>
        </p:txBody>
      </p:sp>
    </p:spTree>
    <p:extLst>
      <p:ext uri="{BB962C8B-B14F-4D97-AF65-F5344CB8AC3E}">
        <p14:creationId xmlns:p14="http://schemas.microsoft.com/office/powerpoint/2010/main" val="40385947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4"/>
            <a:ext cx="4160520" cy="367030"/>
          </a:xfrm>
          <a:prstGeom prst="rect">
            <a:avLst/>
          </a:prstGeom>
        </p:spPr>
        <p:txBody>
          <a:bodyPr vert="horz" lIns="96639" tIns="48320" rIns="96639" bIns="48320" rtlCol="0"/>
          <a:lstStyle>
            <a:lvl1pPr algn="l">
              <a:defRPr sz="1200"/>
            </a:lvl1pPr>
          </a:lstStyle>
          <a:p>
            <a:endParaRPr lang="fr-FR" noProof="0"/>
          </a:p>
        </p:txBody>
      </p:sp>
      <p:sp>
        <p:nvSpPr>
          <p:cNvPr id="3" name="Espace réservé de la date 2"/>
          <p:cNvSpPr>
            <a:spLocks noGrp="1"/>
          </p:cNvSpPr>
          <p:nvPr>
            <p:ph type="dt" idx="1"/>
          </p:nvPr>
        </p:nvSpPr>
        <p:spPr>
          <a:xfrm>
            <a:off x="5438458" y="4"/>
            <a:ext cx="4160520" cy="367030"/>
          </a:xfrm>
          <a:prstGeom prst="rect">
            <a:avLst/>
          </a:prstGeom>
        </p:spPr>
        <p:txBody>
          <a:bodyPr vert="horz" lIns="96639" tIns="48320" rIns="96639" bIns="48320" rtlCol="0"/>
          <a:lstStyle>
            <a:lvl1pPr algn="r">
              <a:defRPr sz="1200"/>
            </a:lvl1pPr>
          </a:lstStyle>
          <a:p>
            <a:fld id="{EA8A74C6-9610-4EFF-A8CF-5CEBE7B27DC5}" type="datetimeFigureOut">
              <a:rPr lang="fr-FR" noProof="0" smtClean="0"/>
              <a:t>15/06/2026</a:t>
            </a:fld>
            <a:endParaRPr lang="fr-FR" noProof="0"/>
          </a:p>
        </p:txBody>
      </p:sp>
      <p:sp>
        <p:nvSpPr>
          <p:cNvPr id="4" name="Espace réservé de l'image des diapositives 3"/>
          <p:cNvSpPr>
            <a:spLocks noGrp="1" noRot="1" noChangeAspect="1"/>
          </p:cNvSpPr>
          <p:nvPr>
            <p:ph type="sldImg" idx="2"/>
          </p:nvPr>
        </p:nvSpPr>
        <p:spPr>
          <a:xfrm>
            <a:off x="2606675" y="914400"/>
            <a:ext cx="4387850" cy="2468563"/>
          </a:xfrm>
          <a:prstGeom prst="rect">
            <a:avLst/>
          </a:prstGeom>
          <a:noFill/>
          <a:ln w="12700">
            <a:solidFill>
              <a:prstClr val="black"/>
            </a:solidFill>
          </a:ln>
        </p:spPr>
        <p:txBody>
          <a:bodyPr vert="horz" lIns="96639" tIns="48320" rIns="96639" bIns="48320" rtlCol="0" anchor="ctr"/>
          <a:lstStyle/>
          <a:p>
            <a:endParaRPr lang="fr-FR" noProof="0"/>
          </a:p>
        </p:txBody>
      </p:sp>
      <p:sp>
        <p:nvSpPr>
          <p:cNvPr id="5" name="Espace réservé des notes 4"/>
          <p:cNvSpPr>
            <a:spLocks noGrp="1"/>
          </p:cNvSpPr>
          <p:nvPr>
            <p:ph type="body" sz="quarter" idx="3"/>
          </p:nvPr>
        </p:nvSpPr>
        <p:spPr>
          <a:xfrm>
            <a:off x="960120" y="3520440"/>
            <a:ext cx="7680960" cy="2880361"/>
          </a:xfrm>
          <a:prstGeom prst="rect">
            <a:avLst/>
          </a:prstGeom>
        </p:spPr>
        <p:txBody>
          <a:bodyPr vert="horz" lIns="96639" tIns="48320" rIns="96639" bIns="48320" rtlCol="0"/>
          <a:lstStyle/>
          <a:p>
            <a:pPr lvl="0" rt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6948172"/>
            <a:ext cx="4160520" cy="367029"/>
          </a:xfrm>
          <a:prstGeom prst="rect">
            <a:avLst/>
          </a:prstGeom>
        </p:spPr>
        <p:txBody>
          <a:bodyPr vert="horz" lIns="96639" tIns="48320" rIns="96639" bIns="48320" rtlCol="0" anchor="b"/>
          <a:lstStyle>
            <a:lvl1pPr algn="l">
              <a:defRPr sz="1200"/>
            </a:lvl1pPr>
          </a:lstStyle>
          <a:p>
            <a:endParaRPr lang="fr-FR" noProof="0"/>
          </a:p>
        </p:txBody>
      </p:sp>
      <p:sp>
        <p:nvSpPr>
          <p:cNvPr id="7" name="Espace réservé du numéro de diapositive 6"/>
          <p:cNvSpPr>
            <a:spLocks noGrp="1"/>
          </p:cNvSpPr>
          <p:nvPr>
            <p:ph type="sldNum" sz="quarter" idx="5"/>
          </p:nvPr>
        </p:nvSpPr>
        <p:spPr>
          <a:xfrm>
            <a:off x="5438458" y="6948172"/>
            <a:ext cx="4160520" cy="367029"/>
          </a:xfrm>
          <a:prstGeom prst="rect">
            <a:avLst/>
          </a:prstGeom>
        </p:spPr>
        <p:txBody>
          <a:bodyPr vert="horz" lIns="96639" tIns="48320" rIns="96639" bIns="48320" rtlCol="0" anchor="b"/>
          <a:lstStyle>
            <a:lvl1pPr algn="r">
              <a:defRPr sz="1200"/>
            </a:lvl1pPr>
          </a:lstStyle>
          <a:p>
            <a:fld id="{0CA1FD56-AA2F-4452-9FAC-B4C8D48F1372}" type="slidenum">
              <a:rPr lang="fr-FR" noProof="0" smtClean="0"/>
              <a:t>‹N°›</a:t>
            </a:fld>
            <a:endParaRPr lang="fr-FR" noProof="0"/>
          </a:p>
        </p:txBody>
      </p:sp>
    </p:spTree>
    <p:extLst>
      <p:ext uri="{BB962C8B-B14F-4D97-AF65-F5344CB8AC3E}">
        <p14:creationId xmlns:p14="http://schemas.microsoft.com/office/powerpoint/2010/main" val="841435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archimag.com/tags/intelligence-artificielle"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newsguardtech.com/fr/special-reports/audit-chatbots-fausses-affirmations-double/"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0CA1FD56-AA2F-4452-9FAC-B4C8D48F1372}" type="slidenum">
              <a:rPr lang="fr-FR" smtClean="0"/>
              <a:t>1</a:t>
            </a:fld>
            <a:endParaRPr lang="fr-FR"/>
          </a:p>
        </p:txBody>
      </p:sp>
    </p:spTree>
    <p:extLst>
      <p:ext uri="{BB962C8B-B14F-4D97-AF65-F5344CB8AC3E}">
        <p14:creationId xmlns:p14="http://schemas.microsoft.com/office/powerpoint/2010/main" val="23597013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906EBC-8440-8614-82EC-D42DC99AAB98}"/>
            </a:ext>
          </a:extLst>
        </p:cNvPr>
        <p:cNvGrpSpPr/>
        <p:nvPr/>
      </p:nvGrpSpPr>
      <p:grpSpPr>
        <a:xfrm>
          <a:off x="0" y="0"/>
          <a:ext cx="0" cy="0"/>
          <a:chOff x="0" y="0"/>
          <a:chExt cx="0" cy="0"/>
        </a:xfrm>
      </p:grpSpPr>
      <p:sp>
        <p:nvSpPr>
          <p:cNvPr id="25602" name="Espace réservé de l'image des diapositives 1">
            <a:extLst>
              <a:ext uri="{FF2B5EF4-FFF2-40B4-BE49-F238E27FC236}">
                <a16:creationId xmlns:a16="http://schemas.microsoft.com/office/drawing/2014/main" id="{ABC220EC-00F0-C4E2-7068-B3708C20F643}"/>
              </a:ext>
            </a:extLst>
          </p:cNvPr>
          <p:cNvSpPr>
            <a:spLocks noGrp="1" noRot="1" noChangeAspect="1" noTextEdit="1"/>
          </p:cNvSpPr>
          <p:nvPr>
            <p:ph type="sldImg"/>
          </p:nvPr>
        </p:nvSpPr>
        <p:spPr bwMode="auto">
          <a:noFill/>
          <a:ln>
            <a:solidFill>
              <a:srgbClr val="000000"/>
            </a:solidFill>
            <a:miter lim="800000"/>
            <a:headEnd/>
            <a:tailEnd/>
          </a:ln>
        </p:spPr>
      </p:sp>
      <p:sp>
        <p:nvSpPr>
          <p:cNvPr id="25603" name="Espace réservé des commentaires 2">
            <a:extLst>
              <a:ext uri="{FF2B5EF4-FFF2-40B4-BE49-F238E27FC236}">
                <a16:creationId xmlns:a16="http://schemas.microsoft.com/office/drawing/2014/main" id="{1A1736C0-8310-25E2-F405-594A605BDB2B}"/>
              </a:ext>
            </a:extLst>
          </p:cNvPr>
          <p:cNvSpPr>
            <a:spLocks noGrp="1"/>
          </p:cNvSpPr>
          <p:nvPr>
            <p:ph type="body" idx="1"/>
          </p:nvPr>
        </p:nvSpPr>
        <p:spPr bwMode="auto">
          <a:noFill/>
        </p:spPr>
        <p:txBody>
          <a:bodyPr wrap="square" numCol="1" anchor="t" anchorCtr="0" compatLnSpc="1">
            <a:prstTxWarp prst="textNoShape">
              <a:avLst/>
            </a:prstTxWarp>
          </a:bodyPr>
          <a:lstStyle/>
          <a:p>
            <a:pPr algn="l">
              <a:buNone/>
            </a:pPr>
            <a:r>
              <a:rPr lang="fr-CA" dirty="0"/>
              <a:t>L’IA est utile si la consigne est bien calibrée : ni trop vague, ni trop détaillée. On l’utilise pour clarifier un sujet, faire émerger des mots-clés, organiser une requête et repérer des pistes de sources. On ne lui demande pas de remplacer la vérification documentaire. Toute réponse doit être relue, comparée et validée à partir de sources fiables.</a:t>
            </a:r>
            <a:br>
              <a:rPr lang="fr-CA" dirty="0"/>
            </a:br>
            <a:br>
              <a:rPr lang="fr-CA" dirty="0"/>
            </a:br>
            <a:r>
              <a:rPr lang="fr-CA" dirty="0"/>
              <a:t>Si tu comprends mal ton sujet, l’IA va amplifier ton erreur au lieu de la corriger. L’IA ne fait pas des erreurs visibles. Elle fait des erreurs crédibles. </a:t>
            </a:r>
            <a:endParaRPr lang="fr-CA" b="0" i="0" dirty="0">
              <a:effectLst/>
              <a:latin typeface="var(--font-fk-grotesk-neue)"/>
            </a:endParaRPr>
          </a:p>
        </p:txBody>
      </p:sp>
      <p:sp>
        <p:nvSpPr>
          <p:cNvPr id="25604" name="Espace réservé du numéro de diapositive 3">
            <a:extLst>
              <a:ext uri="{FF2B5EF4-FFF2-40B4-BE49-F238E27FC236}">
                <a16:creationId xmlns:a16="http://schemas.microsoft.com/office/drawing/2014/main" id="{C223F0D6-9D0A-ECF0-E078-C674A83C107F}"/>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B93063-97ED-4269-88BC-79E28254963A}" type="slidenum">
              <a:rPr lang="fr-CA" smtClean="0">
                <a:solidFill>
                  <a:prstClr val="black"/>
                </a:solidFill>
              </a:rPr>
              <a:pPr fontAlgn="base">
                <a:spcBef>
                  <a:spcPct val="0"/>
                </a:spcBef>
                <a:spcAft>
                  <a:spcPct val="0"/>
                </a:spcAft>
                <a:defRPr/>
              </a:pPr>
              <a:t>10</a:t>
            </a:fld>
            <a:endParaRPr lang="fr-CA">
              <a:solidFill>
                <a:prstClr val="black"/>
              </a:solidFill>
            </a:endParaRPr>
          </a:p>
        </p:txBody>
      </p:sp>
    </p:spTree>
    <p:extLst>
      <p:ext uri="{BB962C8B-B14F-4D97-AF65-F5344CB8AC3E}">
        <p14:creationId xmlns:p14="http://schemas.microsoft.com/office/powerpoint/2010/main" val="4131413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2D4AB-1392-97F2-0F45-BDBA142B8202}"/>
            </a:ext>
          </a:extLst>
        </p:cNvPr>
        <p:cNvGrpSpPr/>
        <p:nvPr/>
      </p:nvGrpSpPr>
      <p:grpSpPr>
        <a:xfrm>
          <a:off x="0" y="0"/>
          <a:ext cx="0" cy="0"/>
          <a:chOff x="0" y="0"/>
          <a:chExt cx="0" cy="0"/>
        </a:xfrm>
      </p:grpSpPr>
      <p:sp>
        <p:nvSpPr>
          <p:cNvPr id="25602" name="Espace réservé de l'image des diapositives 1">
            <a:extLst>
              <a:ext uri="{FF2B5EF4-FFF2-40B4-BE49-F238E27FC236}">
                <a16:creationId xmlns:a16="http://schemas.microsoft.com/office/drawing/2014/main" id="{3921E55C-E178-1FEF-EE33-9C0FC88C0C55}"/>
              </a:ext>
            </a:extLst>
          </p:cNvPr>
          <p:cNvSpPr>
            <a:spLocks noGrp="1" noRot="1" noChangeAspect="1" noTextEdit="1"/>
          </p:cNvSpPr>
          <p:nvPr>
            <p:ph type="sldImg"/>
          </p:nvPr>
        </p:nvSpPr>
        <p:spPr bwMode="auto">
          <a:noFill/>
          <a:ln>
            <a:solidFill>
              <a:srgbClr val="000000"/>
            </a:solidFill>
            <a:miter lim="800000"/>
            <a:headEnd/>
            <a:tailEnd/>
          </a:ln>
        </p:spPr>
      </p:sp>
      <p:sp>
        <p:nvSpPr>
          <p:cNvPr id="25603" name="Espace réservé des commentaires 2">
            <a:extLst>
              <a:ext uri="{FF2B5EF4-FFF2-40B4-BE49-F238E27FC236}">
                <a16:creationId xmlns:a16="http://schemas.microsoft.com/office/drawing/2014/main" id="{43B1D091-BEAE-B25B-9D1B-92F0BF3FDA7D}"/>
              </a:ext>
            </a:extLst>
          </p:cNvPr>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kern="1200" dirty="0">
                <a:solidFill>
                  <a:schemeClr val="tx1"/>
                </a:solidFill>
                <a:effectLst/>
                <a:latin typeface="+mn-lt"/>
                <a:ea typeface="+mn-ea"/>
                <a:cs typeface="+mn-cs"/>
              </a:rPr>
              <a:t>Tu es spécialiste en méthodologie de la recherche documentaire au niveau collégial. </a:t>
            </a:r>
            <a:r>
              <a:rPr lang="fr-CA" sz="1200" dirty="0">
                <a:solidFill>
                  <a:schemeClr val="bg1"/>
                </a:solidFill>
                <a:latin typeface="Aptos Display" panose="020B0004020202020204" pitchFamily="34" charset="0"/>
              </a:rPr>
              <a:t>Aide-moi à définir mon sujet de recherche en analysant les dimensions suivantes, sous la forme d’un tableau : qui, quoi, pourquoi, où, quand, comment et combien pour </a:t>
            </a:r>
            <a:r>
              <a:rPr lang="fr-CA" sz="1200" dirty="0">
                <a:solidFill>
                  <a:schemeClr val="bg1"/>
                </a:solidFill>
                <a:highlight>
                  <a:srgbClr val="FE06CF"/>
                </a:highlight>
                <a:latin typeface="Aptos Display" panose="020B0004020202020204" pitchFamily="34" charset="0"/>
              </a:rPr>
              <a:t>[les effets des aliments transformés sur les enfants canadiens].</a:t>
            </a:r>
          </a:p>
          <a:p>
            <a:endParaRPr lang="fr-CA" dirty="0"/>
          </a:p>
          <a:p>
            <a:endParaRPr lang="fr-CA" dirty="0"/>
          </a:p>
          <a:p>
            <a:r>
              <a:rPr lang="fr-CA" dirty="0"/>
              <a:t>chaque question est une pièce. Seule l’assemblage donne une image claire du sujet.</a:t>
            </a:r>
            <a:br>
              <a:rPr lang="fr-CA" dirty="0"/>
            </a:br>
            <a:br>
              <a:rPr lang="fr-CA" dirty="0"/>
            </a:br>
            <a:r>
              <a:rPr lang="fr-CA" dirty="0"/>
              <a:t>L’IA ne doit pas définir le sujet. Elle aide à le resserrer et le comprendre en cherchant un niveau de précision suffisant.</a:t>
            </a:r>
            <a:br>
              <a:rPr lang="fr-CA" baseline="0" dirty="0"/>
            </a:br>
            <a:r>
              <a:rPr lang="fr-CA" baseline="0" dirty="0"/>
              <a:t> </a:t>
            </a:r>
          </a:p>
          <a:p>
            <a:r>
              <a:rPr lang="fr-CA" sz="1200" b="0" i="0" kern="1200" dirty="0">
                <a:solidFill>
                  <a:schemeClr val="tx1"/>
                </a:solidFill>
                <a:effectLst/>
                <a:latin typeface="+mn-lt"/>
                <a:ea typeface="+mn-ea"/>
                <a:cs typeface="+mn-cs"/>
              </a:rPr>
              <a:t>QUI : Identifie les acteurs, responsables, groupes ou institutions concernés.</a:t>
            </a:r>
          </a:p>
          <a:p>
            <a:r>
              <a:rPr lang="fr-CA" sz="1200" b="0" i="0" kern="1200" dirty="0">
                <a:solidFill>
                  <a:schemeClr val="tx1"/>
                </a:solidFill>
                <a:effectLst/>
                <a:latin typeface="+mn-lt"/>
                <a:ea typeface="+mn-ea"/>
                <a:cs typeface="+mn-cs"/>
              </a:rPr>
              <a:t>QUOI : Détermine l’objet, le phénomène ou la thématique étudiée.</a:t>
            </a:r>
          </a:p>
          <a:p>
            <a:r>
              <a:rPr lang="fr-CA" sz="1200" b="0" i="0" kern="1200" dirty="0">
                <a:solidFill>
                  <a:schemeClr val="tx1"/>
                </a:solidFill>
                <a:effectLst/>
                <a:latin typeface="+mn-lt"/>
                <a:ea typeface="+mn-ea"/>
                <a:cs typeface="+mn-cs"/>
              </a:rPr>
              <a:t>POURQUOI : Identifie les causes, motivations, enjeux, objectifs ou conséquences.</a:t>
            </a:r>
          </a:p>
          <a:p>
            <a:r>
              <a:rPr lang="fr-CA" sz="1200" b="0" i="0" kern="1200" dirty="0">
                <a:solidFill>
                  <a:schemeClr val="tx1"/>
                </a:solidFill>
                <a:effectLst/>
                <a:latin typeface="+mn-lt"/>
                <a:ea typeface="+mn-ea"/>
                <a:cs typeface="+mn-cs"/>
              </a:rPr>
              <a:t>OÙ : Situe le contexte géographique ou spatial.</a:t>
            </a:r>
          </a:p>
          <a:p>
            <a:r>
              <a:rPr lang="fr-CA" sz="1200" b="0" i="0" kern="1200" dirty="0">
                <a:solidFill>
                  <a:schemeClr val="tx1"/>
                </a:solidFill>
                <a:effectLst/>
                <a:latin typeface="+mn-lt"/>
                <a:ea typeface="+mn-ea"/>
                <a:cs typeface="+mn-cs"/>
              </a:rPr>
              <a:t>QUAND : Positionne le sujet dans le temps, en précisant les dates, périodes ou moments historiques.</a:t>
            </a:r>
          </a:p>
          <a:p>
            <a:r>
              <a:rPr lang="fr-CA" sz="1200" b="0" i="0" kern="1200" dirty="0">
                <a:solidFill>
                  <a:schemeClr val="tx1"/>
                </a:solidFill>
                <a:effectLst/>
                <a:latin typeface="+mn-lt"/>
                <a:ea typeface="+mn-ea"/>
                <a:cs typeface="+mn-cs"/>
              </a:rPr>
              <a:t>COMMENT : Décrit les mécanismes, processus, moyens, méthodes ou pratiques.</a:t>
            </a:r>
          </a:p>
          <a:p>
            <a:r>
              <a:rPr lang="fr-CA" sz="1200" b="0" i="0" kern="1200" dirty="0">
                <a:solidFill>
                  <a:schemeClr val="tx1"/>
                </a:solidFill>
                <a:effectLst/>
                <a:latin typeface="+mn-lt"/>
                <a:ea typeface="+mn-ea"/>
                <a:cs typeface="+mn-cs"/>
              </a:rPr>
              <a:t>COMBIEN : Introduit des données mesurables et quantitatives : chiffres, statistiques, fréquence, coûts, volumes, intensité.</a:t>
            </a:r>
          </a:p>
          <a:p>
            <a:endParaRPr lang="fr-CA" baseline="0" dirty="0"/>
          </a:p>
        </p:txBody>
      </p:sp>
      <p:sp>
        <p:nvSpPr>
          <p:cNvPr id="25604" name="Espace réservé du numéro de diapositive 3">
            <a:extLst>
              <a:ext uri="{FF2B5EF4-FFF2-40B4-BE49-F238E27FC236}">
                <a16:creationId xmlns:a16="http://schemas.microsoft.com/office/drawing/2014/main" id="{23D07E65-1696-347E-BC2B-01530C11FE48}"/>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B93063-97ED-4269-88BC-79E28254963A}" type="slidenum">
              <a:rPr lang="fr-CA" smtClean="0">
                <a:solidFill>
                  <a:prstClr val="black"/>
                </a:solidFill>
              </a:rPr>
              <a:pPr fontAlgn="base">
                <a:spcBef>
                  <a:spcPct val="0"/>
                </a:spcBef>
                <a:spcAft>
                  <a:spcPct val="0"/>
                </a:spcAft>
                <a:defRPr/>
              </a:pPr>
              <a:t>11</a:t>
            </a:fld>
            <a:endParaRPr lang="fr-CA">
              <a:solidFill>
                <a:prstClr val="black"/>
              </a:solidFill>
            </a:endParaRPr>
          </a:p>
        </p:txBody>
      </p:sp>
    </p:spTree>
    <p:extLst>
      <p:ext uri="{BB962C8B-B14F-4D97-AF65-F5344CB8AC3E}">
        <p14:creationId xmlns:p14="http://schemas.microsoft.com/office/powerpoint/2010/main" val="649360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F2A209-2F5E-16E9-8472-5D78678F32E4}"/>
            </a:ext>
          </a:extLst>
        </p:cNvPr>
        <p:cNvGrpSpPr/>
        <p:nvPr/>
      </p:nvGrpSpPr>
      <p:grpSpPr>
        <a:xfrm>
          <a:off x="0" y="0"/>
          <a:ext cx="0" cy="0"/>
          <a:chOff x="0" y="0"/>
          <a:chExt cx="0" cy="0"/>
        </a:xfrm>
      </p:grpSpPr>
      <p:sp>
        <p:nvSpPr>
          <p:cNvPr id="25602" name="Espace réservé de l'image des diapositives 1">
            <a:extLst>
              <a:ext uri="{FF2B5EF4-FFF2-40B4-BE49-F238E27FC236}">
                <a16:creationId xmlns:a16="http://schemas.microsoft.com/office/drawing/2014/main" id="{616230CC-F747-E7D7-A16A-614E4A3AA9E1}"/>
              </a:ext>
            </a:extLst>
          </p:cNvPr>
          <p:cNvSpPr>
            <a:spLocks noGrp="1" noRot="1" noChangeAspect="1" noTextEdit="1"/>
          </p:cNvSpPr>
          <p:nvPr>
            <p:ph type="sldImg"/>
          </p:nvPr>
        </p:nvSpPr>
        <p:spPr bwMode="auto">
          <a:noFill/>
          <a:ln>
            <a:solidFill>
              <a:srgbClr val="000000"/>
            </a:solidFill>
            <a:miter lim="800000"/>
            <a:headEnd/>
            <a:tailEnd/>
          </a:ln>
        </p:spPr>
      </p:sp>
      <p:sp>
        <p:nvSpPr>
          <p:cNvPr id="25603" name="Espace réservé des commentaires 2">
            <a:extLst>
              <a:ext uri="{FF2B5EF4-FFF2-40B4-BE49-F238E27FC236}">
                <a16:creationId xmlns:a16="http://schemas.microsoft.com/office/drawing/2014/main" id="{4B1FCA7E-E6E9-69CC-832A-8ADC8E1E9602}"/>
              </a:ext>
            </a:extLst>
          </p:cNvPr>
          <p:cNvSpPr>
            <a:spLocks noGrp="1"/>
          </p:cNvSpPr>
          <p:nvPr>
            <p:ph type="body" idx="1"/>
          </p:nvPr>
        </p:nvSpPr>
        <p:spPr bwMode="auto">
          <a:noFill/>
        </p:spPr>
        <p:txBody>
          <a:bodyPr wrap="square" numCol="1" anchor="t" anchorCtr="0" compatLnSpc="1">
            <a:prstTxWarp prst="textNoShape">
              <a:avLst/>
            </a:prstTxWarp>
          </a:bodyPr>
          <a:lstStyle/>
          <a:p>
            <a:pPr rtl="0"/>
            <a:r>
              <a:rPr lang="fr-CA" dirty="0"/>
              <a:t>TRANSFORMER UN </a:t>
            </a:r>
            <a:r>
              <a:rPr lang="fr-CA" b="1" dirty="0">
                <a:effectLst/>
              </a:rPr>
              <a:t>SUJET LARGE</a:t>
            </a:r>
            <a:r>
              <a:rPr lang="fr-CA" dirty="0"/>
              <a:t> EN UN </a:t>
            </a:r>
            <a:r>
              <a:rPr lang="fr-CA" b="1" dirty="0">
                <a:effectLst/>
              </a:rPr>
              <a:t>SUJET DE RECHERCHE CLAIR ET DOCUMENTABLE</a:t>
            </a:r>
            <a:r>
              <a:rPr lang="fr-CA" dirty="0"/>
              <a:t>, À L’AIDE DE L’IA</a:t>
            </a:r>
            <a:br>
              <a:rPr lang="fr-CA" dirty="0"/>
            </a:br>
            <a:br>
              <a:rPr lang="fr-CA" dirty="0"/>
            </a:br>
            <a:r>
              <a:rPr lang="fr-CA" b="1" dirty="0">
                <a:effectLst/>
              </a:rPr>
              <a:t>Ce que fait l’IA</a:t>
            </a:r>
          </a:p>
          <a:p>
            <a:r>
              <a:rPr lang="fr-CA" dirty="0">
                <a:effectLst/>
              </a:rPr>
              <a:t>Pose </a:t>
            </a:r>
            <a:r>
              <a:rPr lang="fr-CA" b="1" dirty="0">
                <a:effectLst/>
              </a:rPr>
              <a:t>une seule question à la fois</a:t>
            </a:r>
            <a:endParaRPr lang="fr-CA" dirty="0">
              <a:effectLst/>
            </a:endParaRPr>
          </a:p>
          <a:p>
            <a:r>
              <a:rPr lang="fr-CA" dirty="0">
                <a:effectLst/>
              </a:rPr>
              <a:t>Vous aide à </a:t>
            </a:r>
            <a:r>
              <a:rPr lang="fr-CA" b="1" dirty="0">
                <a:effectLst/>
              </a:rPr>
              <a:t>préciser votre sujet progressivement</a:t>
            </a:r>
            <a:endParaRPr lang="fr-CA" dirty="0">
              <a:effectLst/>
            </a:endParaRPr>
          </a:p>
          <a:p>
            <a:r>
              <a:rPr lang="fr-CA" dirty="0">
                <a:effectLst/>
              </a:rPr>
              <a:t>Construit un </a:t>
            </a:r>
            <a:r>
              <a:rPr lang="fr-CA" b="1" dirty="0">
                <a:effectLst/>
              </a:rPr>
              <a:t>tableau synthèse</a:t>
            </a:r>
            <a:r>
              <a:rPr lang="fr-CA" dirty="0">
                <a:effectLst/>
              </a:rPr>
              <a:t> à la fin</a:t>
            </a:r>
          </a:p>
        </p:txBody>
      </p:sp>
      <p:sp>
        <p:nvSpPr>
          <p:cNvPr id="25604" name="Espace réservé du numéro de diapositive 3">
            <a:extLst>
              <a:ext uri="{FF2B5EF4-FFF2-40B4-BE49-F238E27FC236}">
                <a16:creationId xmlns:a16="http://schemas.microsoft.com/office/drawing/2014/main" id="{F951A70A-BD8F-9A79-16BE-BDDBDDECEE0C}"/>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B93063-97ED-4269-88BC-79E28254963A}" type="slidenum">
              <a:rPr lang="fr-CA" smtClean="0">
                <a:solidFill>
                  <a:prstClr val="black"/>
                </a:solidFill>
              </a:rPr>
              <a:pPr fontAlgn="base">
                <a:spcBef>
                  <a:spcPct val="0"/>
                </a:spcBef>
                <a:spcAft>
                  <a:spcPct val="0"/>
                </a:spcAft>
                <a:defRPr/>
              </a:pPr>
              <a:t>12</a:t>
            </a:fld>
            <a:endParaRPr lang="fr-CA">
              <a:solidFill>
                <a:prstClr val="black"/>
              </a:solidFill>
            </a:endParaRPr>
          </a:p>
        </p:txBody>
      </p:sp>
    </p:spTree>
    <p:extLst>
      <p:ext uri="{BB962C8B-B14F-4D97-AF65-F5344CB8AC3E}">
        <p14:creationId xmlns:p14="http://schemas.microsoft.com/office/powerpoint/2010/main" val="4193671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560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CA" dirty="0"/>
              <a:t>les mots-clés ne sont pas seulement des synonymes, mais aussi des </a:t>
            </a:r>
            <a:r>
              <a:rPr lang="fr-CA" b="1" dirty="0"/>
              <a:t>variantes de niveau</a:t>
            </a:r>
            <a:r>
              <a:rPr lang="fr-CA" dirty="0"/>
              <a:t> : terme générique, terme spécialisé, traduction utile, équivalent en langage courant.</a:t>
            </a:r>
            <a:br>
              <a:rPr lang="fr-CA" baseline="0" dirty="0"/>
            </a:br>
            <a:br>
              <a:rPr lang="fr-CA" baseline="0" dirty="0"/>
            </a:br>
            <a:r>
              <a:rPr lang="fr-CA" baseline="0" dirty="0"/>
              <a:t>Pour les synonymes, penser à Antidote</a:t>
            </a:r>
          </a:p>
        </p:txBody>
      </p:sp>
      <p:sp>
        <p:nvSpPr>
          <p:cNvPr id="25604"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B93063-97ED-4269-88BC-79E28254963A}" type="slidenum">
              <a:rPr lang="fr-CA" smtClean="0">
                <a:solidFill>
                  <a:prstClr val="black"/>
                </a:solidFill>
              </a:rPr>
              <a:pPr fontAlgn="base">
                <a:spcBef>
                  <a:spcPct val="0"/>
                </a:spcBef>
                <a:spcAft>
                  <a:spcPct val="0"/>
                </a:spcAft>
                <a:defRPr/>
              </a:pPr>
              <a:t>13</a:t>
            </a:fld>
            <a:endParaRPr lang="fr-CA">
              <a:solidFill>
                <a:prstClr val="black"/>
              </a:solidFill>
            </a:endParaRPr>
          </a:p>
        </p:txBody>
      </p:sp>
    </p:spTree>
    <p:extLst>
      <p:ext uri="{BB962C8B-B14F-4D97-AF65-F5344CB8AC3E}">
        <p14:creationId xmlns:p14="http://schemas.microsoft.com/office/powerpoint/2010/main" val="20945060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91C24-8D1D-901F-D7FA-ADCB564688F1}"/>
            </a:ext>
          </a:extLst>
        </p:cNvPr>
        <p:cNvGrpSpPr/>
        <p:nvPr/>
      </p:nvGrpSpPr>
      <p:grpSpPr>
        <a:xfrm>
          <a:off x="0" y="0"/>
          <a:ext cx="0" cy="0"/>
          <a:chOff x="0" y="0"/>
          <a:chExt cx="0" cy="0"/>
        </a:xfrm>
      </p:grpSpPr>
      <p:sp>
        <p:nvSpPr>
          <p:cNvPr id="25602" name="Espace réservé de l'image des diapositives 1">
            <a:extLst>
              <a:ext uri="{FF2B5EF4-FFF2-40B4-BE49-F238E27FC236}">
                <a16:creationId xmlns:a16="http://schemas.microsoft.com/office/drawing/2014/main" id="{E190AF11-BDC9-FFA5-D3F1-BDC4C5C445E7}"/>
              </a:ext>
            </a:extLst>
          </p:cNvPr>
          <p:cNvSpPr>
            <a:spLocks noGrp="1" noRot="1" noChangeAspect="1" noTextEdit="1"/>
          </p:cNvSpPr>
          <p:nvPr>
            <p:ph type="sldImg"/>
          </p:nvPr>
        </p:nvSpPr>
        <p:spPr bwMode="auto">
          <a:noFill/>
          <a:ln>
            <a:solidFill>
              <a:srgbClr val="000000"/>
            </a:solidFill>
            <a:miter lim="800000"/>
            <a:headEnd/>
            <a:tailEnd/>
          </a:ln>
        </p:spPr>
      </p:sp>
      <p:sp>
        <p:nvSpPr>
          <p:cNvPr id="25603" name="Espace réservé des commentaires 2">
            <a:extLst>
              <a:ext uri="{FF2B5EF4-FFF2-40B4-BE49-F238E27FC236}">
                <a16:creationId xmlns:a16="http://schemas.microsoft.com/office/drawing/2014/main" id="{701EA668-DC61-6ADE-22E5-A4193C6345AD}"/>
              </a:ext>
            </a:extLst>
          </p:cNvPr>
          <p:cNvSpPr>
            <a:spLocks noGrp="1"/>
          </p:cNvSpPr>
          <p:nvPr>
            <p:ph type="body" idx="1"/>
          </p:nvPr>
        </p:nvSpPr>
        <p:spPr bwMode="auto">
          <a:noFill/>
        </p:spPr>
        <p:txBody>
          <a:bodyPr wrap="square" numCol="1" anchor="t" anchorCtr="0" compatLnSpc="1">
            <a:prstTxWarp prst="textNoShape">
              <a:avLst/>
            </a:prstTxWarp>
          </a:bodyPr>
          <a:lstStyle/>
          <a:p>
            <a:endParaRPr lang="fr-CA" baseline="0"/>
          </a:p>
        </p:txBody>
      </p:sp>
      <p:sp>
        <p:nvSpPr>
          <p:cNvPr id="25604" name="Espace réservé du numéro de diapositive 3">
            <a:extLst>
              <a:ext uri="{FF2B5EF4-FFF2-40B4-BE49-F238E27FC236}">
                <a16:creationId xmlns:a16="http://schemas.microsoft.com/office/drawing/2014/main" id="{2315D53D-64C0-A010-863D-D8DCF745284E}"/>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B93063-97ED-4269-88BC-79E28254963A}" type="slidenum">
              <a:rPr lang="fr-CA" smtClean="0">
                <a:solidFill>
                  <a:prstClr val="black"/>
                </a:solidFill>
              </a:rPr>
              <a:pPr fontAlgn="base">
                <a:spcBef>
                  <a:spcPct val="0"/>
                </a:spcBef>
                <a:spcAft>
                  <a:spcPct val="0"/>
                </a:spcAft>
                <a:defRPr/>
              </a:pPr>
              <a:t>14</a:t>
            </a:fld>
            <a:endParaRPr lang="fr-CA">
              <a:solidFill>
                <a:prstClr val="black"/>
              </a:solidFill>
            </a:endParaRPr>
          </a:p>
        </p:txBody>
      </p:sp>
    </p:spTree>
    <p:extLst>
      <p:ext uri="{BB962C8B-B14F-4D97-AF65-F5344CB8AC3E}">
        <p14:creationId xmlns:p14="http://schemas.microsoft.com/office/powerpoint/2010/main" val="987636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560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CA" baseline="0"/>
              <a:t>ATTENTION, LE WEB CACHÉ N’EST PAS LE DARKWEB!</a:t>
            </a:r>
          </a:p>
        </p:txBody>
      </p:sp>
      <p:sp>
        <p:nvSpPr>
          <p:cNvPr id="25604"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B93063-97ED-4269-88BC-79E28254963A}" type="slidenum">
              <a:rPr lang="fr-CA" smtClean="0">
                <a:solidFill>
                  <a:prstClr val="black"/>
                </a:solidFill>
              </a:rPr>
              <a:pPr fontAlgn="base">
                <a:spcBef>
                  <a:spcPct val="0"/>
                </a:spcBef>
                <a:spcAft>
                  <a:spcPct val="0"/>
                </a:spcAft>
                <a:defRPr/>
              </a:pPr>
              <a:t>15</a:t>
            </a:fld>
            <a:endParaRPr lang="fr-CA">
              <a:solidFill>
                <a:prstClr val="black"/>
              </a:solidFill>
            </a:endParaRPr>
          </a:p>
        </p:txBody>
      </p:sp>
    </p:spTree>
    <p:extLst>
      <p:ext uri="{BB962C8B-B14F-4D97-AF65-F5344CB8AC3E}">
        <p14:creationId xmlns:p14="http://schemas.microsoft.com/office/powerpoint/2010/main" val="924786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0CA1FD56-AA2F-4452-9FAC-B4C8D48F1372}" type="slidenum">
              <a:rPr lang="fr-FR" noProof="0" smtClean="0"/>
              <a:t>16</a:t>
            </a:fld>
            <a:endParaRPr lang="fr-FR" noProof="0"/>
          </a:p>
        </p:txBody>
      </p:sp>
    </p:spTree>
    <p:extLst>
      <p:ext uri="{BB962C8B-B14F-4D97-AF65-F5344CB8AC3E}">
        <p14:creationId xmlns:p14="http://schemas.microsoft.com/office/powerpoint/2010/main" val="4110882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63263-D949-59E8-1FB1-5821980C3BBC}"/>
            </a:ext>
          </a:extLst>
        </p:cNvPr>
        <p:cNvGrpSpPr/>
        <p:nvPr/>
      </p:nvGrpSpPr>
      <p:grpSpPr>
        <a:xfrm>
          <a:off x="0" y="0"/>
          <a:ext cx="0" cy="0"/>
          <a:chOff x="0" y="0"/>
          <a:chExt cx="0" cy="0"/>
        </a:xfrm>
      </p:grpSpPr>
      <p:sp>
        <p:nvSpPr>
          <p:cNvPr id="50178" name="Rectangle 1026">
            <a:extLst>
              <a:ext uri="{FF2B5EF4-FFF2-40B4-BE49-F238E27FC236}">
                <a16:creationId xmlns:a16="http://schemas.microsoft.com/office/drawing/2014/main" id="{3F6DD2A0-2B6B-7E37-0D44-7ED6D30DCAA6}"/>
              </a:ext>
            </a:extLst>
          </p:cNvPr>
          <p:cNvSpPr>
            <a:spLocks noGrp="1" noRot="1" noChangeAspect="1" noChangeArrowheads="1" noTextEdit="1"/>
          </p:cNvSpPr>
          <p:nvPr>
            <p:ph type="sldImg"/>
          </p:nvPr>
        </p:nvSpPr>
        <p:spPr>
          <a:ln/>
        </p:spPr>
      </p:sp>
      <p:sp>
        <p:nvSpPr>
          <p:cNvPr id="50179" name="Rectangle 1027">
            <a:extLst>
              <a:ext uri="{FF2B5EF4-FFF2-40B4-BE49-F238E27FC236}">
                <a16:creationId xmlns:a16="http://schemas.microsoft.com/office/drawing/2014/main" id="{9970F40C-AB88-7AA8-9E04-7E40AAF29F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dirty="0"/>
              <a:t>Montrer les PDF</a:t>
            </a:r>
            <a:br>
              <a:rPr lang="fr-FR" altLang="fr-FR" dirty="0"/>
            </a:br>
            <a:br>
              <a:rPr lang="fr-FR" altLang="fr-FR" dirty="0"/>
            </a:br>
            <a:r>
              <a:rPr lang="en-US" altLang="fr-FR" dirty="0"/>
              <a:t>("aliments ultra-</a:t>
            </a:r>
            <a:r>
              <a:rPr lang="en-US" altLang="fr-FR" dirty="0" err="1"/>
              <a:t>transformés</a:t>
            </a:r>
            <a:r>
              <a:rPr lang="en-US" altLang="fr-FR" dirty="0"/>
              <a:t>" OR "aliments </a:t>
            </a:r>
            <a:r>
              <a:rPr lang="en-US" altLang="fr-FR" dirty="0" err="1"/>
              <a:t>transformés</a:t>
            </a:r>
            <a:r>
              <a:rPr lang="en-US" altLang="fr-FR" dirty="0"/>
              <a:t>" OR "processed foods" OR "ultra-processed foods") </a:t>
            </a:r>
          </a:p>
          <a:p>
            <a:pPr eaLnBrk="1" hangingPunct="1"/>
            <a:r>
              <a:rPr lang="en-US" altLang="fr-FR" dirty="0"/>
              <a:t>AND (Canada OR </a:t>
            </a:r>
            <a:r>
              <a:rPr lang="en-US" altLang="fr-FR" dirty="0" err="1"/>
              <a:t>canadien</a:t>
            </a:r>
            <a:r>
              <a:rPr lang="en-US" altLang="fr-FR" dirty="0"/>
              <a:t> OR Canadian)</a:t>
            </a:r>
          </a:p>
          <a:p>
            <a:endParaRPr lang="fr-FR" altLang="fr-FR" dirty="0"/>
          </a:p>
        </p:txBody>
      </p:sp>
    </p:spTree>
    <p:extLst>
      <p:ext uri="{BB962C8B-B14F-4D97-AF65-F5344CB8AC3E}">
        <p14:creationId xmlns:p14="http://schemas.microsoft.com/office/powerpoint/2010/main" val="22547343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47836-F01B-CB10-A56C-9626BABFD3A8}"/>
            </a:ext>
          </a:extLst>
        </p:cNvPr>
        <p:cNvGrpSpPr/>
        <p:nvPr/>
      </p:nvGrpSpPr>
      <p:grpSpPr>
        <a:xfrm>
          <a:off x="0" y="0"/>
          <a:ext cx="0" cy="0"/>
          <a:chOff x="0" y="0"/>
          <a:chExt cx="0" cy="0"/>
        </a:xfrm>
      </p:grpSpPr>
      <p:sp>
        <p:nvSpPr>
          <p:cNvPr id="50178" name="Rectangle 1026">
            <a:extLst>
              <a:ext uri="{FF2B5EF4-FFF2-40B4-BE49-F238E27FC236}">
                <a16:creationId xmlns:a16="http://schemas.microsoft.com/office/drawing/2014/main" id="{B906CE1B-CE87-2033-EA99-A21A1DA2EDD5}"/>
              </a:ext>
            </a:extLst>
          </p:cNvPr>
          <p:cNvSpPr>
            <a:spLocks noGrp="1" noRot="1" noChangeAspect="1" noChangeArrowheads="1" noTextEdit="1"/>
          </p:cNvSpPr>
          <p:nvPr>
            <p:ph type="sldImg"/>
          </p:nvPr>
        </p:nvSpPr>
        <p:spPr>
          <a:ln/>
        </p:spPr>
      </p:sp>
      <p:sp>
        <p:nvSpPr>
          <p:cNvPr id="50179" name="Rectangle 1027">
            <a:extLst>
              <a:ext uri="{FF2B5EF4-FFF2-40B4-BE49-F238E27FC236}">
                <a16:creationId xmlns:a16="http://schemas.microsoft.com/office/drawing/2014/main" id="{93A19818-71A3-6D50-D6DC-F2400C73E8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8507">
              <a:defRPr/>
            </a:pPr>
            <a:endParaRPr lang="fr-FR" altLang="fr-FR" dirty="0"/>
          </a:p>
        </p:txBody>
      </p:sp>
    </p:spTree>
    <p:extLst>
      <p:ext uri="{BB962C8B-B14F-4D97-AF65-F5344CB8AC3E}">
        <p14:creationId xmlns:p14="http://schemas.microsoft.com/office/powerpoint/2010/main" val="1696208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6A2FA-5278-1AD3-D4D1-E23D44EE805A}"/>
            </a:ext>
          </a:extLst>
        </p:cNvPr>
        <p:cNvGrpSpPr/>
        <p:nvPr/>
      </p:nvGrpSpPr>
      <p:grpSpPr>
        <a:xfrm>
          <a:off x="0" y="0"/>
          <a:ext cx="0" cy="0"/>
          <a:chOff x="0" y="0"/>
          <a:chExt cx="0" cy="0"/>
        </a:xfrm>
      </p:grpSpPr>
      <p:sp>
        <p:nvSpPr>
          <p:cNvPr id="50178" name="Rectangle 1026">
            <a:extLst>
              <a:ext uri="{FF2B5EF4-FFF2-40B4-BE49-F238E27FC236}">
                <a16:creationId xmlns:a16="http://schemas.microsoft.com/office/drawing/2014/main" id="{3DD3C3C4-4BEE-3E0D-55BA-3109A3DB9B4F}"/>
              </a:ext>
            </a:extLst>
          </p:cNvPr>
          <p:cNvSpPr>
            <a:spLocks noGrp="1" noRot="1" noChangeAspect="1" noChangeArrowheads="1" noTextEdit="1"/>
          </p:cNvSpPr>
          <p:nvPr>
            <p:ph type="sldImg"/>
          </p:nvPr>
        </p:nvSpPr>
        <p:spPr>
          <a:ln/>
        </p:spPr>
      </p:sp>
      <p:sp>
        <p:nvSpPr>
          <p:cNvPr id="50179" name="Rectangle 1027">
            <a:extLst>
              <a:ext uri="{FF2B5EF4-FFF2-40B4-BE49-F238E27FC236}">
                <a16:creationId xmlns:a16="http://schemas.microsoft.com/office/drawing/2014/main" id="{0665107F-5CE8-1595-30BF-9D97E32D02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fr-CA" sz="1200" dirty="0">
                <a:solidFill>
                  <a:schemeClr val="bg1"/>
                </a:solidFill>
                <a:latin typeface="Aptos Display" panose="020B0004020202020204" pitchFamily="34" charset="0"/>
              </a:rPr>
              <a:t>Dans le cadre d’une recherche documentaire au cégep dans un cours de [biologie : alimentation et santé], portant sur [Quels sont les effets des collations transformées sur l’obésité et la concentration chez les enfants ?], propose-moi 5 sources fiables, idéalement canadiennes, en français et librement accessibles sur le web où je peux trouver des informations pertinentes et adaptées au niveau collégial.</a:t>
            </a:r>
          </a:p>
        </p:txBody>
      </p:sp>
    </p:spTree>
    <p:extLst>
      <p:ext uri="{BB962C8B-B14F-4D97-AF65-F5344CB8AC3E}">
        <p14:creationId xmlns:p14="http://schemas.microsoft.com/office/powerpoint/2010/main" val="641853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38E471-EF96-104E-BA69-35F570AE2AF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9DC8449-CC75-554E-48F0-A3C452759E6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7219663-4643-9CD5-F99C-03D3A683D1A4}"/>
              </a:ext>
            </a:extLst>
          </p:cNvPr>
          <p:cNvSpPr>
            <a:spLocks noGrp="1"/>
          </p:cNvSpPr>
          <p:nvPr>
            <p:ph type="body" idx="1"/>
          </p:nvPr>
        </p:nvSpPr>
        <p:spPr/>
        <p:txBody>
          <a:bodyPr/>
          <a:lstStyle/>
          <a:p>
            <a:r>
              <a:rPr lang="fr-CA" dirty="0"/>
              <a:t>PRÉVENIR QU’IL Y A BEAUCOUP DE STOCK DANS LA PRÉSENTATION MAIS TOUTES LES INFORMATIONS SE RETROUVENT SUR LE SITE WEB OU SUR LES DÉPLIANTS.</a:t>
            </a:r>
            <a:br>
              <a:rPr lang="fr-CA" dirty="0"/>
            </a:br>
            <a:endParaRPr lang="fr-CA" dirty="0"/>
          </a:p>
        </p:txBody>
      </p:sp>
      <p:sp>
        <p:nvSpPr>
          <p:cNvPr id="4" name="Espace réservé du numéro de diapositive 3">
            <a:extLst>
              <a:ext uri="{FF2B5EF4-FFF2-40B4-BE49-F238E27FC236}">
                <a16:creationId xmlns:a16="http://schemas.microsoft.com/office/drawing/2014/main" id="{8F1767E8-E26A-23AD-4C40-2300BEAB9E24}"/>
              </a:ext>
            </a:extLst>
          </p:cNvPr>
          <p:cNvSpPr>
            <a:spLocks noGrp="1"/>
          </p:cNvSpPr>
          <p:nvPr>
            <p:ph type="sldNum" sz="quarter" idx="10"/>
          </p:nvPr>
        </p:nvSpPr>
        <p:spPr/>
        <p:txBody>
          <a:bodyPr/>
          <a:lstStyle/>
          <a:p>
            <a:fld id="{0CA1FD56-AA2F-4452-9FAC-B4C8D48F1372}" type="slidenum">
              <a:rPr lang="fr-FR" smtClean="0"/>
              <a:t>2</a:t>
            </a:fld>
            <a:endParaRPr lang="fr-FR"/>
          </a:p>
        </p:txBody>
      </p:sp>
    </p:spTree>
    <p:extLst>
      <p:ext uri="{BB962C8B-B14F-4D97-AF65-F5344CB8AC3E}">
        <p14:creationId xmlns:p14="http://schemas.microsoft.com/office/powerpoint/2010/main" val="9352938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67CE6-C4EA-43A8-E104-E47F375A7DAD}"/>
            </a:ext>
          </a:extLst>
        </p:cNvPr>
        <p:cNvGrpSpPr/>
        <p:nvPr/>
      </p:nvGrpSpPr>
      <p:grpSpPr>
        <a:xfrm>
          <a:off x="0" y="0"/>
          <a:ext cx="0" cy="0"/>
          <a:chOff x="0" y="0"/>
          <a:chExt cx="0" cy="0"/>
        </a:xfrm>
      </p:grpSpPr>
      <p:sp>
        <p:nvSpPr>
          <p:cNvPr id="50178" name="Rectangle 1026">
            <a:extLst>
              <a:ext uri="{FF2B5EF4-FFF2-40B4-BE49-F238E27FC236}">
                <a16:creationId xmlns:a16="http://schemas.microsoft.com/office/drawing/2014/main" id="{CD65E9B1-D593-105C-2887-02104E25AEF7}"/>
              </a:ext>
            </a:extLst>
          </p:cNvPr>
          <p:cNvSpPr>
            <a:spLocks noGrp="1" noRot="1" noChangeAspect="1" noChangeArrowheads="1" noTextEdit="1"/>
          </p:cNvSpPr>
          <p:nvPr>
            <p:ph type="sldImg"/>
          </p:nvPr>
        </p:nvSpPr>
        <p:spPr>
          <a:ln/>
        </p:spPr>
      </p:sp>
      <p:sp>
        <p:nvSpPr>
          <p:cNvPr id="50179" name="Rectangle 1027">
            <a:extLst>
              <a:ext uri="{FF2B5EF4-FFF2-40B4-BE49-F238E27FC236}">
                <a16:creationId xmlns:a16="http://schemas.microsoft.com/office/drawing/2014/main" id="{EC062B44-8A7F-A23B-3C94-4ECCCBA6BD5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fr-CA" sz="1200" dirty="0">
                <a:solidFill>
                  <a:schemeClr val="bg1"/>
                </a:solidFill>
                <a:latin typeface="Aptos Display" panose="020B0004020202020204" pitchFamily="34" charset="0"/>
              </a:rPr>
              <a:t>Dans le cadre d’une recherche documentaire au cégep dans un cours de [biologie : alimentation et santé], portant sur [Quels sont les effets des collations transformées sur l’obésité et la concentration chez les enfants ?], propose-moi 5 sources fiables, idéalement canadiennes, en français et librement accessibles sur le web où je peux trouver des informations pertinentes et adaptées au niveau collégial.</a:t>
            </a:r>
          </a:p>
        </p:txBody>
      </p:sp>
    </p:spTree>
    <p:extLst>
      <p:ext uri="{BB962C8B-B14F-4D97-AF65-F5344CB8AC3E}">
        <p14:creationId xmlns:p14="http://schemas.microsoft.com/office/powerpoint/2010/main" val="22074395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2A19B-5480-6DE5-7E4D-392C87ECC335}"/>
            </a:ext>
          </a:extLst>
        </p:cNvPr>
        <p:cNvGrpSpPr/>
        <p:nvPr/>
      </p:nvGrpSpPr>
      <p:grpSpPr>
        <a:xfrm>
          <a:off x="0" y="0"/>
          <a:ext cx="0" cy="0"/>
          <a:chOff x="0" y="0"/>
          <a:chExt cx="0" cy="0"/>
        </a:xfrm>
      </p:grpSpPr>
      <p:sp>
        <p:nvSpPr>
          <p:cNvPr id="50178" name="Rectangle 1026">
            <a:extLst>
              <a:ext uri="{FF2B5EF4-FFF2-40B4-BE49-F238E27FC236}">
                <a16:creationId xmlns:a16="http://schemas.microsoft.com/office/drawing/2014/main" id="{BBB3BBE2-1D0E-D735-91CF-FAE6AB9C5E44}"/>
              </a:ext>
            </a:extLst>
          </p:cNvPr>
          <p:cNvSpPr>
            <a:spLocks noGrp="1" noRot="1" noChangeAspect="1" noChangeArrowheads="1" noTextEdit="1"/>
          </p:cNvSpPr>
          <p:nvPr>
            <p:ph type="sldImg"/>
          </p:nvPr>
        </p:nvSpPr>
        <p:spPr>
          <a:ln/>
        </p:spPr>
      </p:sp>
      <p:sp>
        <p:nvSpPr>
          <p:cNvPr id="50179" name="Rectangle 1027">
            <a:extLst>
              <a:ext uri="{FF2B5EF4-FFF2-40B4-BE49-F238E27FC236}">
                <a16:creationId xmlns:a16="http://schemas.microsoft.com/office/drawing/2014/main" id="{F0972245-784A-9BFC-3BD2-D0A5A6E85E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dirty="0"/>
              <a:t>Lever la main quand vous avez trouver des articles</a:t>
            </a:r>
            <a:br>
              <a:rPr lang="fr-FR" altLang="fr-FR" dirty="0"/>
            </a:br>
            <a:endParaRPr lang="fr-CA" altLang="fr-FR" dirty="0"/>
          </a:p>
          <a:p>
            <a:pPr defTabSz="948507">
              <a:defRPr/>
            </a:pPr>
            <a:r>
              <a:rPr lang="fr-CA" altLang="fr-FR" dirty="0"/>
              <a:t>Alimentation OR malbouffe OR junkfood</a:t>
            </a:r>
            <a:br>
              <a:rPr lang="fr-CA" altLang="fr-FR" dirty="0"/>
            </a:br>
            <a:r>
              <a:rPr lang="fr-CA" altLang="fr-FR" dirty="0"/>
              <a:t>enfant OR scolaire OR bébé</a:t>
            </a:r>
          </a:p>
          <a:p>
            <a:pPr defTabSz="948507">
              <a:defRPr/>
            </a:pPr>
            <a:r>
              <a:rPr lang="fr-CA" altLang="fr-FR" dirty="0"/>
              <a:t>Impact OR effet OR </a:t>
            </a:r>
            <a:r>
              <a:rPr lang="fr-CA" altLang="fr-FR" dirty="0" err="1"/>
              <a:t>consequence</a:t>
            </a:r>
            <a:endParaRPr lang="fr-FR" altLang="fr-FR" dirty="0"/>
          </a:p>
        </p:txBody>
      </p:sp>
    </p:spTree>
    <p:extLst>
      <p:ext uri="{BB962C8B-B14F-4D97-AF65-F5344CB8AC3E}">
        <p14:creationId xmlns:p14="http://schemas.microsoft.com/office/powerpoint/2010/main" val="13599074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44DB8-E740-86F5-12FD-DA689DB9332D}"/>
            </a:ext>
          </a:extLst>
        </p:cNvPr>
        <p:cNvGrpSpPr/>
        <p:nvPr/>
      </p:nvGrpSpPr>
      <p:grpSpPr>
        <a:xfrm>
          <a:off x="0" y="0"/>
          <a:ext cx="0" cy="0"/>
          <a:chOff x="0" y="0"/>
          <a:chExt cx="0" cy="0"/>
        </a:xfrm>
      </p:grpSpPr>
      <p:sp>
        <p:nvSpPr>
          <p:cNvPr id="50178" name="Rectangle 1026">
            <a:extLst>
              <a:ext uri="{FF2B5EF4-FFF2-40B4-BE49-F238E27FC236}">
                <a16:creationId xmlns:a16="http://schemas.microsoft.com/office/drawing/2014/main" id="{8559CFC2-8CA2-D4D6-A485-44628E80EA6C}"/>
              </a:ext>
            </a:extLst>
          </p:cNvPr>
          <p:cNvSpPr>
            <a:spLocks noGrp="1" noRot="1" noChangeAspect="1" noChangeArrowheads="1" noTextEdit="1"/>
          </p:cNvSpPr>
          <p:nvPr>
            <p:ph type="sldImg"/>
          </p:nvPr>
        </p:nvSpPr>
        <p:spPr>
          <a:ln/>
        </p:spPr>
      </p:sp>
      <p:sp>
        <p:nvSpPr>
          <p:cNvPr id="50179" name="Rectangle 1027">
            <a:extLst>
              <a:ext uri="{FF2B5EF4-FFF2-40B4-BE49-F238E27FC236}">
                <a16:creationId xmlns:a16="http://schemas.microsoft.com/office/drawing/2014/main" id="{C6590449-DC30-6F0C-2C14-6713C126C9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dirty="0"/>
              <a:t>Lever la main quand vous avez trouver des articles</a:t>
            </a:r>
            <a:br>
              <a:rPr lang="fr-FR" altLang="fr-FR" dirty="0"/>
            </a:br>
            <a:endParaRPr lang="fr-CA" altLang="fr-FR" dirty="0"/>
          </a:p>
          <a:p>
            <a:pPr defTabSz="948507">
              <a:defRPr/>
            </a:pPr>
            <a:r>
              <a:rPr lang="fr-CA" altLang="fr-FR" dirty="0"/>
              <a:t>Alimentation OR malbouffe OR junkfood</a:t>
            </a:r>
            <a:br>
              <a:rPr lang="fr-CA" altLang="fr-FR" dirty="0"/>
            </a:br>
            <a:r>
              <a:rPr lang="fr-CA" altLang="fr-FR" dirty="0"/>
              <a:t>enfant OR scolaire OR bébé</a:t>
            </a:r>
          </a:p>
          <a:p>
            <a:pPr defTabSz="948507">
              <a:defRPr/>
            </a:pPr>
            <a:r>
              <a:rPr lang="fr-CA" altLang="fr-FR" dirty="0"/>
              <a:t>Impact OR effet OR </a:t>
            </a:r>
            <a:r>
              <a:rPr lang="fr-CA" altLang="fr-FR" dirty="0" err="1"/>
              <a:t>consequence</a:t>
            </a:r>
            <a:endParaRPr lang="fr-FR" altLang="fr-FR" dirty="0"/>
          </a:p>
        </p:txBody>
      </p:sp>
    </p:spTree>
    <p:extLst>
      <p:ext uri="{BB962C8B-B14F-4D97-AF65-F5344CB8AC3E}">
        <p14:creationId xmlns:p14="http://schemas.microsoft.com/office/powerpoint/2010/main" val="16229394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E58C8-CB43-5DC2-89FB-A5F643AB92D7}"/>
            </a:ext>
          </a:extLst>
        </p:cNvPr>
        <p:cNvGrpSpPr/>
        <p:nvPr/>
      </p:nvGrpSpPr>
      <p:grpSpPr>
        <a:xfrm>
          <a:off x="0" y="0"/>
          <a:ext cx="0" cy="0"/>
          <a:chOff x="0" y="0"/>
          <a:chExt cx="0" cy="0"/>
        </a:xfrm>
      </p:grpSpPr>
      <p:sp>
        <p:nvSpPr>
          <p:cNvPr id="50178" name="Rectangle 1026">
            <a:extLst>
              <a:ext uri="{FF2B5EF4-FFF2-40B4-BE49-F238E27FC236}">
                <a16:creationId xmlns:a16="http://schemas.microsoft.com/office/drawing/2014/main" id="{B133F61E-4ABD-D483-67F2-480CB774F03F}"/>
              </a:ext>
            </a:extLst>
          </p:cNvPr>
          <p:cNvSpPr>
            <a:spLocks noGrp="1" noRot="1" noChangeAspect="1" noChangeArrowheads="1" noTextEdit="1"/>
          </p:cNvSpPr>
          <p:nvPr>
            <p:ph type="sldImg"/>
          </p:nvPr>
        </p:nvSpPr>
        <p:spPr>
          <a:ln/>
        </p:spPr>
      </p:sp>
      <p:sp>
        <p:nvSpPr>
          <p:cNvPr id="50179" name="Rectangle 1027">
            <a:extLst>
              <a:ext uri="{FF2B5EF4-FFF2-40B4-BE49-F238E27FC236}">
                <a16:creationId xmlns:a16="http://schemas.microsoft.com/office/drawing/2014/main" id="{F8D1B223-DB4A-7032-95CB-38104762A4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8507">
              <a:defRPr/>
            </a:pPr>
            <a:r>
              <a:rPr lang="fr-CA" sz="1200" b="0" i="0" kern="1200" dirty="0">
                <a:solidFill>
                  <a:schemeClr val="tx1"/>
                </a:solidFill>
                <a:effectLst/>
                <a:latin typeface="+mn-lt"/>
                <a:ea typeface="+mn-ea"/>
                <a:cs typeface="+mn-cs"/>
              </a:rPr>
              <a:t>35 % : c’est désormais la proportion de réponses erronées produites par les principaux </a:t>
            </a:r>
            <a:r>
              <a:rPr lang="fr-CA" sz="1200" b="0" i="0" kern="1200" dirty="0" err="1">
                <a:solidFill>
                  <a:schemeClr val="tx1"/>
                </a:solidFill>
                <a:effectLst/>
                <a:latin typeface="+mn-lt"/>
                <a:ea typeface="+mn-ea"/>
                <a:cs typeface="+mn-cs"/>
              </a:rPr>
              <a:t>chatbots</a:t>
            </a:r>
            <a:r>
              <a:rPr lang="fr-CA" sz="1200" b="0" i="0" kern="1200" dirty="0">
                <a:solidFill>
                  <a:schemeClr val="tx1"/>
                </a:solidFill>
                <a:effectLst/>
                <a:latin typeface="+mn-lt"/>
                <a:ea typeface="+mn-ea"/>
                <a:cs typeface="+mn-cs"/>
              </a:rPr>
              <a:t> d’</a:t>
            </a:r>
            <a:r>
              <a:rPr lang="fr-CA" sz="1200" b="0" i="0" u="none" strike="noStrike" kern="1200" dirty="0">
                <a:solidFill>
                  <a:schemeClr val="tx1"/>
                </a:solidFill>
                <a:effectLst/>
                <a:latin typeface="+mn-lt"/>
                <a:ea typeface="+mn-ea"/>
                <a:cs typeface="+mn-cs"/>
                <a:hlinkClick r:id="rId3"/>
              </a:rPr>
              <a:t>IA</a:t>
            </a:r>
            <a:r>
              <a:rPr lang="fr-CA" sz="1200" b="0" i="0" kern="1200" dirty="0">
                <a:solidFill>
                  <a:schemeClr val="tx1"/>
                </a:solidFill>
                <a:effectLst/>
                <a:latin typeface="+mn-lt"/>
                <a:ea typeface="+mn-ea"/>
                <a:cs typeface="+mn-cs"/>
              </a:rPr>
              <a:t> sur des sujets d’actualité, contre 18 % l’an dernier. C’est la conclusion alarmante d’un </a:t>
            </a:r>
            <a:r>
              <a:rPr lang="fr-CA" sz="1200" b="0" i="0" u="none" strike="noStrike" kern="1200" dirty="0">
                <a:solidFill>
                  <a:schemeClr val="tx1"/>
                </a:solidFill>
                <a:effectLst/>
                <a:latin typeface="+mn-lt"/>
                <a:ea typeface="+mn-ea"/>
                <a:cs typeface="+mn-cs"/>
                <a:hlinkClick r:id="rId4"/>
              </a:rPr>
              <a:t>audit</a:t>
            </a:r>
            <a:r>
              <a:rPr lang="fr-CA" sz="1200" b="0" i="0" kern="1200" dirty="0">
                <a:solidFill>
                  <a:schemeClr val="tx1"/>
                </a:solidFill>
                <a:effectLst/>
                <a:latin typeface="+mn-lt"/>
                <a:ea typeface="+mn-ea"/>
                <a:cs typeface="+mn-cs"/>
              </a:rPr>
              <a:t> mené en août 2025 par la start-up américaine </a:t>
            </a:r>
            <a:r>
              <a:rPr lang="fr-CA" sz="1200" b="0" i="0" kern="1200" dirty="0" err="1">
                <a:solidFill>
                  <a:schemeClr val="tx1"/>
                </a:solidFill>
                <a:effectLst/>
                <a:latin typeface="+mn-lt"/>
                <a:ea typeface="+mn-ea"/>
                <a:cs typeface="+mn-cs"/>
              </a:rPr>
              <a:t>NewsGuard</a:t>
            </a:r>
            <a:r>
              <a:rPr lang="fr-CA" sz="1200" b="0" i="0" kern="1200" dirty="0">
                <a:solidFill>
                  <a:schemeClr val="tx1"/>
                </a:solidFill>
                <a:effectLst/>
                <a:latin typeface="+mn-lt"/>
                <a:ea typeface="+mn-ea"/>
                <a:cs typeface="+mn-cs"/>
              </a:rPr>
              <a:t>, spécialisée dans l’analyse et la fiabilité de l'information, auprès des dix outils d’IA générative les plus utilisés.</a:t>
            </a:r>
            <a:br>
              <a:rPr lang="fr-FR" altLang="fr-FR" dirty="0"/>
            </a:br>
            <a:br>
              <a:rPr lang="fr-FR" altLang="fr-FR" dirty="0"/>
            </a:br>
            <a:r>
              <a:rPr lang="fr-FR" altLang="fr-FR" dirty="0"/>
              <a:t>Lever la main quand vous avez trouver des articles</a:t>
            </a:r>
            <a:br>
              <a:rPr lang="fr-FR" altLang="fr-FR" dirty="0"/>
            </a:br>
            <a:br>
              <a:rPr lang="fr-FR" altLang="fr-FR" dirty="0"/>
            </a:br>
            <a:r>
              <a:rPr lang="fr-FR" altLang="fr-FR" dirty="0"/>
              <a:t>LEAD= ("aliments </a:t>
            </a:r>
            <a:r>
              <a:rPr lang="fr-FR" altLang="fr-FR" dirty="0" err="1"/>
              <a:t>ultratransformés</a:t>
            </a:r>
            <a:r>
              <a:rPr lang="fr-FR" altLang="fr-FR" dirty="0"/>
              <a:t>" | "produits transformés" | aliment* | malbouffe | junkfood)</a:t>
            </a:r>
          </a:p>
          <a:p>
            <a:pPr defTabSz="948507">
              <a:defRPr/>
            </a:pPr>
            <a:r>
              <a:rPr lang="fr-FR" altLang="fr-FR" dirty="0"/>
              <a:t>&amp; LEAD= (enfants | "jeunes enfants" | scolaire)</a:t>
            </a:r>
          </a:p>
          <a:p>
            <a:pPr defTabSz="948507">
              <a:defRPr/>
            </a:pPr>
            <a:r>
              <a:rPr lang="fr-FR" altLang="fr-FR" dirty="0"/>
              <a:t>&amp; LEAD= ("impacts" | "santé" | "inégalités")</a:t>
            </a:r>
          </a:p>
        </p:txBody>
      </p:sp>
    </p:spTree>
    <p:extLst>
      <p:ext uri="{BB962C8B-B14F-4D97-AF65-F5344CB8AC3E}">
        <p14:creationId xmlns:p14="http://schemas.microsoft.com/office/powerpoint/2010/main" val="19832014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a:t>Poser les questions à mains levés et faire l’exercice ensemble</a:t>
            </a:r>
          </a:p>
        </p:txBody>
      </p:sp>
      <p:sp>
        <p:nvSpPr>
          <p:cNvPr id="4" name="Espace réservé du numéro de diapositive 3"/>
          <p:cNvSpPr>
            <a:spLocks noGrp="1"/>
          </p:cNvSpPr>
          <p:nvPr>
            <p:ph type="sldNum" sz="quarter" idx="5"/>
          </p:nvPr>
        </p:nvSpPr>
        <p:spPr/>
        <p:txBody>
          <a:bodyPr/>
          <a:lstStyle/>
          <a:p>
            <a:fld id="{0CA1FD56-AA2F-4452-9FAC-B4C8D48F1372}" type="slidenum">
              <a:rPr lang="fr-FR" noProof="0" smtClean="0"/>
              <a:t>25</a:t>
            </a:fld>
            <a:endParaRPr lang="fr-FR" noProof="0"/>
          </a:p>
        </p:txBody>
      </p:sp>
    </p:spTree>
    <p:extLst>
      <p:ext uri="{BB962C8B-B14F-4D97-AF65-F5344CB8AC3E}">
        <p14:creationId xmlns:p14="http://schemas.microsoft.com/office/powerpoint/2010/main" val="9867224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CA1FD56-AA2F-4452-9FAC-B4C8D48F1372}" type="slidenum">
              <a:rPr lang="fr-FR" smtClean="0"/>
              <a:t>26</a:t>
            </a:fld>
            <a:endParaRPr lang="fr-FR"/>
          </a:p>
        </p:txBody>
      </p:sp>
    </p:spTree>
    <p:extLst>
      <p:ext uri="{BB962C8B-B14F-4D97-AF65-F5344CB8AC3E}">
        <p14:creationId xmlns:p14="http://schemas.microsoft.com/office/powerpoint/2010/main" val="3700807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Imprimer!</a:t>
            </a:r>
          </a:p>
        </p:txBody>
      </p:sp>
      <p:sp>
        <p:nvSpPr>
          <p:cNvPr id="4" name="Espace réservé du numéro de diapositive 3"/>
          <p:cNvSpPr>
            <a:spLocks noGrp="1"/>
          </p:cNvSpPr>
          <p:nvPr>
            <p:ph type="sldNum" sz="quarter" idx="5"/>
          </p:nvPr>
        </p:nvSpPr>
        <p:spPr/>
        <p:txBody>
          <a:bodyPr/>
          <a:lstStyle/>
          <a:p>
            <a:fld id="{0CA1FD56-AA2F-4452-9FAC-B4C8D48F1372}" type="slidenum">
              <a:rPr lang="fr-FR" noProof="0" smtClean="0"/>
              <a:t>27</a:t>
            </a:fld>
            <a:endParaRPr lang="fr-FR" noProof="0"/>
          </a:p>
        </p:txBody>
      </p:sp>
    </p:spTree>
    <p:extLst>
      <p:ext uri="{BB962C8B-B14F-4D97-AF65-F5344CB8AC3E}">
        <p14:creationId xmlns:p14="http://schemas.microsoft.com/office/powerpoint/2010/main" val="10106574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E5A76-90E9-1894-F697-E1E10E7B283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CA8390E-E654-552A-04A6-2AFD4AA4B6C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E27871A-0D7F-9AAF-49EF-240E9EF57842}"/>
              </a:ext>
            </a:extLst>
          </p:cNvPr>
          <p:cNvSpPr>
            <a:spLocks noGrp="1"/>
          </p:cNvSpPr>
          <p:nvPr>
            <p:ph type="body" idx="1"/>
          </p:nvPr>
        </p:nvSpPr>
        <p:spPr/>
        <p:txBody>
          <a:bodyPr/>
          <a:lstStyle/>
          <a:p>
            <a:endParaRPr lang="fr-CA" dirty="0"/>
          </a:p>
        </p:txBody>
      </p:sp>
      <p:sp>
        <p:nvSpPr>
          <p:cNvPr id="4" name="Espace réservé du numéro de diapositive 3">
            <a:extLst>
              <a:ext uri="{FF2B5EF4-FFF2-40B4-BE49-F238E27FC236}">
                <a16:creationId xmlns:a16="http://schemas.microsoft.com/office/drawing/2014/main" id="{18A73663-82C7-9354-7A3D-62067A8C9C82}"/>
              </a:ext>
            </a:extLst>
          </p:cNvPr>
          <p:cNvSpPr>
            <a:spLocks noGrp="1"/>
          </p:cNvSpPr>
          <p:nvPr>
            <p:ph type="sldNum" sz="quarter" idx="5"/>
          </p:nvPr>
        </p:nvSpPr>
        <p:spPr/>
        <p:txBody>
          <a:bodyPr/>
          <a:lstStyle/>
          <a:p>
            <a:fld id="{0CA1FD56-AA2F-4452-9FAC-B4C8D48F1372}" type="slidenum">
              <a:rPr lang="fr-FR" noProof="0" smtClean="0"/>
              <a:t>28</a:t>
            </a:fld>
            <a:endParaRPr lang="fr-FR" noProof="0" dirty="0"/>
          </a:p>
        </p:txBody>
      </p:sp>
    </p:spTree>
    <p:extLst>
      <p:ext uri="{BB962C8B-B14F-4D97-AF65-F5344CB8AC3E}">
        <p14:creationId xmlns:p14="http://schemas.microsoft.com/office/powerpoint/2010/main" val="26441028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26"/>
          <p:cNvSpPr>
            <a:spLocks noGrp="1" noRot="1" noChangeAspect="1" noChangeArrowheads="1" noTextEdit="1"/>
          </p:cNvSpPr>
          <p:nvPr>
            <p:ph type="sldImg"/>
          </p:nvPr>
        </p:nvSpPr>
        <p:spPr>
          <a:ln/>
        </p:spPr>
      </p:sp>
      <p:sp>
        <p:nvSpPr>
          <p:cNvPr id="50179"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dirty="0"/>
              <a:t>https://www.notion.so/29ba9d5dc39081588320db641b6b011a?v=29ba9d5dc390811fabe5000c8d0614c3</a:t>
            </a:r>
          </a:p>
        </p:txBody>
      </p:sp>
    </p:spTree>
    <p:extLst>
      <p:ext uri="{BB962C8B-B14F-4D97-AF65-F5344CB8AC3E}">
        <p14:creationId xmlns:p14="http://schemas.microsoft.com/office/powerpoint/2010/main" val="10217649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A6295A-2C36-CA23-98FA-37745378F65A}"/>
            </a:ext>
          </a:extLst>
        </p:cNvPr>
        <p:cNvGrpSpPr/>
        <p:nvPr/>
      </p:nvGrpSpPr>
      <p:grpSpPr>
        <a:xfrm>
          <a:off x="0" y="0"/>
          <a:ext cx="0" cy="0"/>
          <a:chOff x="0" y="0"/>
          <a:chExt cx="0" cy="0"/>
        </a:xfrm>
      </p:grpSpPr>
      <p:sp>
        <p:nvSpPr>
          <p:cNvPr id="50178" name="Rectangle 1026">
            <a:extLst>
              <a:ext uri="{FF2B5EF4-FFF2-40B4-BE49-F238E27FC236}">
                <a16:creationId xmlns:a16="http://schemas.microsoft.com/office/drawing/2014/main" id="{4BA42667-AF30-E6D8-D573-0A385116956D}"/>
              </a:ext>
            </a:extLst>
          </p:cNvPr>
          <p:cNvSpPr>
            <a:spLocks noGrp="1" noRot="1" noChangeAspect="1" noChangeArrowheads="1" noTextEdit="1"/>
          </p:cNvSpPr>
          <p:nvPr>
            <p:ph type="sldImg"/>
          </p:nvPr>
        </p:nvSpPr>
        <p:spPr>
          <a:ln/>
        </p:spPr>
      </p:sp>
      <p:sp>
        <p:nvSpPr>
          <p:cNvPr id="50179" name="Rectangle 1027">
            <a:extLst>
              <a:ext uri="{FF2B5EF4-FFF2-40B4-BE49-F238E27FC236}">
                <a16:creationId xmlns:a16="http://schemas.microsoft.com/office/drawing/2014/main" id="{2F5ACB42-7DBF-8938-F22B-55924C780C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extLst>
      <p:ext uri="{BB962C8B-B14F-4D97-AF65-F5344CB8AC3E}">
        <p14:creationId xmlns:p14="http://schemas.microsoft.com/office/powerpoint/2010/main" val="1956790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48507">
              <a:defRPr/>
            </a:pPr>
            <a:r>
              <a:rPr lang="fr-CA" b="1" i="0">
                <a:effectLst/>
                <a:latin typeface="var(--font-fk-grotesk)"/>
              </a:rPr>
              <a:t>QUESTIONS GÉNÉRALES SUR LA RECHERCHE DOCUMENTAIRE</a:t>
            </a:r>
          </a:p>
          <a:p>
            <a:pPr algn="l">
              <a:buNone/>
            </a:pPr>
            <a:r>
              <a:rPr lang="fr-CA" b="0" i="0">
                <a:effectLst/>
                <a:latin typeface="fkGroteskNeue"/>
              </a:rPr>
              <a:t>Qui a déjà suivi un atelier sur la recherche documentaire?</a:t>
            </a:r>
          </a:p>
          <a:p>
            <a:pPr algn="l">
              <a:buNone/>
            </a:pPr>
            <a:r>
              <a:rPr lang="fr-CA" b="0" i="0">
                <a:effectLst/>
                <a:latin typeface="fkGroteskNeue"/>
              </a:rPr>
              <a:t>Qui a pour la session, des travaux écrits avec des notes de base de page et une bibliographie?</a:t>
            </a:r>
          </a:p>
        </p:txBody>
      </p:sp>
      <p:sp>
        <p:nvSpPr>
          <p:cNvPr id="4" name="Espace réservé du numéro de diapositive 3"/>
          <p:cNvSpPr>
            <a:spLocks noGrp="1"/>
          </p:cNvSpPr>
          <p:nvPr>
            <p:ph type="sldNum" sz="quarter" idx="10"/>
          </p:nvPr>
        </p:nvSpPr>
        <p:spPr/>
        <p:txBody>
          <a:bodyPr/>
          <a:lstStyle/>
          <a:p>
            <a:fld id="{0CA1FD56-AA2F-4452-9FAC-B4C8D48F1372}" type="slidenum">
              <a:rPr lang="fr-FR" smtClean="0"/>
              <a:t>3</a:t>
            </a:fld>
            <a:endParaRPr lang="fr-FR"/>
          </a:p>
        </p:txBody>
      </p:sp>
    </p:spTree>
    <p:extLst>
      <p:ext uri="{BB962C8B-B14F-4D97-AF65-F5344CB8AC3E}">
        <p14:creationId xmlns:p14="http://schemas.microsoft.com/office/powerpoint/2010/main" val="29703781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3B664C-68AA-D900-4E28-BBD9F8DE37AB}"/>
            </a:ext>
          </a:extLst>
        </p:cNvPr>
        <p:cNvGrpSpPr/>
        <p:nvPr/>
      </p:nvGrpSpPr>
      <p:grpSpPr>
        <a:xfrm>
          <a:off x="0" y="0"/>
          <a:ext cx="0" cy="0"/>
          <a:chOff x="0" y="0"/>
          <a:chExt cx="0" cy="0"/>
        </a:xfrm>
      </p:grpSpPr>
      <p:sp>
        <p:nvSpPr>
          <p:cNvPr id="50178" name="Rectangle 1026">
            <a:extLst>
              <a:ext uri="{FF2B5EF4-FFF2-40B4-BE49-F238E27FC236}">
                <a16:creationId xmlns:a16="http://schemas.microsoft.com/office/drawing/2014/main" id="{BBFD9FF7-6B1A-060E-1D52-55BC100C620E}"/>
              </a:ext>
            </a:extLst>
          </p:cNvPr>
          <p:cNvSpPr>
            <a:spLocks noGrp="1" noRot="1" noChangeAspect="1" noChangeArrowheads="1" noTextEdit="1"/>
          </p:cNvSpPr>
          <p:nvPr>
            <p:ph type="sldImg"/>
          </p:nvPr>
        </p:nvSpPr>
        <p:spPr>
          <a:ln/>
        </p:spPr>
      </p:sp>
      <p:sp>
        <p:nvSpPr>
          <p:cNvPr id="50179" name="Rectangle 1027">
            <a:extLst>
              <a:ext uri="{FF2B5EF4-FFF2-40B4-BE49-F238E27FC236}">
                <a16:creationId xmlns:a16="http://schemas.microsoft.com/office/drawing/2014/main" id="{71A41FCF-9B22-D30A-9526-F040DBAB84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extLst>
      <p:ext uri="{BB962C8B-B14F-4D97-AF65-F5344CB8AC3E}">
        <p14:creationId xmlns:p14="http://schemas.microsoft.com/office/powerpoint/2010/main" val="1878523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Le document Word doit être téléchargé et RESTER ouvert.</a:t>
            </a:r>
            <a:br>
              <a:rPr lang="fr-CA" dirty="0"/>
            </a:br>
            <a:r>
              <a:rPr lang="fr-CA" dirty="0"/>
              <a:t>Les informations et les liens seront toujours à leurs dispositions.</a:t>
            </a:r>
          </a:p>
          <a:p>
            <a:endParaRPr lang="fr-CA" dirty="0"/>
          </a:p>
          <a:p>
            <a:r>
              <a:rPr lang="fr-CA" dirty="0"/>
              <a:t>Aussi, précisez que tous les résultats des recherches devront être compilés dans le document Word pour conserver le tout.</a:t>
            </a:r>
          </a:p>
        </p:txBody>
      </p:sp>
      <p:sp>
        <p:nvSpPr>
          <p:cNvPr id="4" name="Espace réservé du numéro de diapositive 3"/>
          <p:cNvSpPr>
            <a:spLocks noGrp="1"/>
          </p:cNvSpPr>
          <p:nvPr>
            <p:ph type="sldNum" sz="quarter" idx="5"/>
          </p:nvPr>
        </p:nvSpPr>
        <p:spPr/>
        <p:txBody>
          <a:bodyPr/>
          <a:lstStyle/>
          <a:p>
            <a:fld id="{0CA1FD56-AA2F-4452-9FAC-B4C8D48F1372}" type="slidenum">
              <a:rPr lang="fr-FR" noProof="0" smtClean="0"/>
              <a:t>4</a:t>
            </a:fld>
            <a:endParaRPr lang="fr-FR" noProof="0"/>
          </a:p>
        </p:txBody>
      </p:sp>
    </p:spTree>
    <p:extLst>
      <p:ext uri="{BB962C8B-B14F-4D97-AF65-F5344CB8AC3E}">
        <p14:creationId xmlns:p14="http://schemas.microsoft.com/office/powerpoint/2010/main" val="1620090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592AA-BE09-6CB7-F009-28F377C6FC7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51C7F7C-915C-8087-A201-0110EAC7CA0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12A4B2C-B93D-6BC8-719F-940BB4C0DFC0}"/>
              </a:ext>
            </a:extLst>
          </p:cNvPr>
          <p:cNvSpPr>
            <a:spLocks noGrp="1"/>
          </p:cNvSpPr>
          <p:nvPr>
            <p:ph type="body" idx="1"/>
          </p:nvPr>
        </p:nvSpPr>
        <p:spPr/>
        <p:txBody>
          <a:bodyPr/>
          <a:lstStyle/>
          <a:p>
            <a:r>
              <a:rPr lang="fr-CA" dirty="0"/>
              <a:t>Le document Word doit être téléchargé et RESTER ouvert.</a:t>
            </a:r>
            <a:br>
              <a:rPr lang="fr-CA" dirty="0"/>
            </a:br>
            <a:r>
              <a:rPr lang="fr-CA" dirty="0"/>
              <a:t>Les informations et les liens seront toujours à leurs dispositions.</a:t>
            </a:r>
          </a:p>
          <a:p>
            <a:endParaRPr lang="fr-CA" dirty="0"/>
          </a:p>
          <a:p>
            <a:r>
              <a:rPr lang="fr-CA" dirty="0"/>
              <a:t>Aussi, précisez que tous les résultats des recherches devront être compilés dans le document Word pour conserver le tout.</a:t>
            </a:r>
          </a:p>
        </p:txBody>
      </p:sp>
      <p:sp>
        <p:nvSpPr>
          <p:cNvPr id="4" name="Espace réservé du numéro de diapositive 3">
            <a:extLst>
              <a:ext uri="{FF2B5EF4-FFF2-40B4-BE49-F238E27FC236}">
                <a16:creationId xmlns:a16="http://schemas.microsoft.com/office/drawing/2014/main" id="{C3F8F0A7-17CF-51EA-58A5-7D3864784D88}"/>
              </a:ext>
            </a:extLst>
          </p:cNvPr>
          <p:cNvSpPr>
            <a:spLocks noGrp="1"/>
          </p:cNvSpPr>
          <p:nvPr>
            <p:ph type="sldNum" sz="quarter" idx="5"/>
          </p:nvPr>
        </p:nvSpPr>
        <p:spPr/>
        <p:txBody>
          <a:bodyPr/>
          <a:lstStyle/>
          <a:p>
            <a:fld id="{0CA1FD56-AA2F-4452-9FAC-B4C8D48F1372}" type="slidenum">
              <a:rPr lang="fr-FR" noProof="0" smtClean="0"/>
              <a:t>5</a:t>
            </a:fld>
            <a:endParaRPr lang="fr-FR" noProof="0"/>
          </a:p>
        </p:txBody>
      </p:sp>
    </p:spTree>
    <p:extLst>
      <p:ext uri="{BB962C8B-B14F-4D97-AF65-F5344CB8AC3E}">
        <p14:creationId xmlns:p14="http://schemas.microsoft.com/office/powerpoint/2010/main" val="2221438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560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lgn="l">
              <a:buNone/>
            </a:pPr>
            <a:endParaRPr lang="fr-CA" b="0" i="0" dirty="0">
              <a:effectLst/>
              <a:latin typeface="fkGroteskNeue"/>
            </a:endParaRPr>
          </a:p>
        </p:txBody>
      </p:sp>
      <p:sp>
        <p:nvSpPr>
          <p:cNvPr id="25604"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B93063-97ED-4269-88BC-79E28254963A}" type="slidenum">
              <a:rPr lang="fr-CA" smtClean="0">
                <a:solidFill>
                  <a:prstClr val="black"/>
                </a:solidFill>
              </a:rPr>
              <a:pPr fontAlgn="base">
                <a:spcBef>
                  <a:spcPct val="0"/>
                </a:spcBef>
                <a:spcAft>
                  <a:spcPct val="0"/>
                </a:spcAft>
                <a:defRPr/>
              </a:pPr>
              <a:t>6</a:t>
            </a:fld>
            <a:endParaRPr lang="fr-CA">
              <a:solidFill>
                <a:prstClr val="black"/>
              </a:solidFill>
            </a:endParaRPr>
          </a:p>
        </p:txBody>
      </p:sp>
    </p:spTree>
    <p:extLst>
      <p:ext uri="{BB962C8B-B14F-4D97-AF65-F5344CB8AC3E}">
        <p14:creationId xmlns:p14="http://schemas.microsoft.com/office/powerpoint/2010/main" val="1044294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F039E-550F-3C42-B94C-3595C0B2A76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3E7075C-5DF6-3B91-3A23-6B346B90B80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6324C0D-B757-DCBB-522C-FAB5DB9B96F2}"/>
              </a:ext>
            </a:extLst>
          </p:cNvPr>
          <p:cNvSpPr>
            <a:spLocks noGrp="1"/>
          </p:cNvSpPr>
          <p:nvPr>
            <p:ph type="body" idx="1"/>
          </p:nvPr>
        </p:nvSpPr>
        <p:spPr/>
        <p:txBody>
          <a:bodyPr/>
          <a:lstStyle/>
          <a:p>
            <a:pPr algn="l">
              <a:buNone/>
            </a:pPr>
            <a:r>
              <a:rPr lang="fr-CA" b="1" i="0">
                <a:effectLst/>
                <a:latin typeface="var(--font-fk-grotesk)"/>
              </a:rPr>
              <a:t>QUESTIONS GÉNÉRALES SUR LA RECHERCHE DOCUMENTAIRE</a:t>
            </a:r>
          </a:p>
          <a:p>
            <a:pPr algn="l">
              <a:buNone/>
            </a:pPr>
            <a:r>
              <a:rPr lang="fr-CA" b="0" i="0">
                <a:effectLst/>
                <a:latin typeface="fkGroteskNeue"/>
              </a:rPr>
              <a:t>Qui a déjà utilisé Google pour effectuer des recherches scolaires ?</a:t>
            </a:r>
          </a:p>
          <a:p>
            <a:pPr algn="l">
              <a:buNone/>
            </a:pPr>
            <a:r>
              <a:rPr lang="fr-CA" b="0" i="0">
                <a:effectLst/>
                <a:latin typeface="var(--font-fk-grotesk-neue)"/>
              </a:rPr>
              <a:t>Qui connait </a:t>
            </a:r>
            <a:r>
              <a:rPr lang="fr-CA" b="0" i="0">
                <a:effectLst/>
                <a:latin typeface="fkGroteskNeue"/>
              </a:rPr>
              <a:t>des outils comme Google Scholar ou des bases de données spécialisées (ex. Érudit) ?</a:t>
            </a:r>
          </a:p>
          <a:p>
            <a:pPr defTabSz="948507">
              <a:defRPr/>
            </a:pPr>
            <a:r>
              <a:rPr lang="fr-CA" b="0" i="0">
                <a:effectLst/>
                <a:latin typeface="fkGroteskNeue"/>
              </a:rPr>
              <a:t>Q</a:t>
            </a:r>
            <a:r>
              <a:rPr lang="fr-CA" b="0" i="0">
                <a:effectLst/>
                <a:latin typeface="var(--font-fk-grotesk-neue)"/>
              </a:rPr>
              <a:t>ui a déjà fait de la recherche avec des outils d’IA? </a:t>
            </a:r>
          </a:p>
        </p:txBody>
      </p:sp>
      <p:sp>
        <p:nvSpPr>
          <p:cNvPr id="4" name="Espace réservé du numéro de diapositive 3">
            <a:extLst>
              <a:ext uri="{FF2B5EF4-FFF2-40B4-BE49-F238E27FC236}">
                <a16:creationId xmlns:a16="http://schemas.microsoft.com/office/drawing/2014/main" id="{DF77ECE6-EBA2-8F9C-116E-48D8BF70227C}"/>
              </a:ext>
            </a:extLst>
          </p:cNvPr>
          <p:cNvSpPr>
            <a:spLocks noGrp="1"/>
          </p:cNvSpPr>
          <p:nvPr>
            <p:ph type="sldNum" sz="quarter" idx="10"/>
          </p:nvPr>
        </p:nvSpPr>
        <p:spPr/>
        <p:txBody>
          <a:bodyPr/>
          <a:lstStyle/>
          <a:p>
            <a:fld id="{0CA1FD56-AA2F-4452-9FAC-B4C8D48F1372}" type="slidenum">
              <a:rPr lang="fr-FR" smtClean="0"/>
              <a:t>7</a:t>
            </a:fld>
            <a:endParaRPr lang="fr-FR"/>
          </a:p>
        </p:txBody>
      </p:sp>
    </p:spTree>
    <p:extLst>
      <p:ext uri="{BB962C8B-B14F-4D97-AF65-F5344CB8AC3E}">
        <p14:creationId xmlns:p14="http://schemas.microsoft.com/office/powerpoint/2010/main" val="2737839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FFBE9-8006-BA43-6FFF-659EA4256EEF}"/>
            </a:ext>
          </a:extLst>
        </p:cNvPr>
        <p:cNvGrpSpPr/>
        <p:nvPr/>
      </p:nvGrpSpPr>
      <p:grpSpPr>
        <a:xfrm>
          <a:off x="0" y="0"/>
          <a:ext cx="0" cy="0"/>
          <a:chOff x="0" y="0"/>
          <a:chExt cx="0" cy="0"/>
        </a:xfrm>
      </p:grpSpPr>
      <p:sp>
        <p:nvSpPr>
          <p:cNvPr id="25602" name="Espace réservé de l'image des diapositives 1">
            <a:extLst>
              <a:ext uri="{FF2B5EF4-FFF2-40B4-BE49-F238E27FC236}">
                <a16:creationId xmlns:a16="http://schemas.microsoft.com/office/drawing/2014/main" id="{F74C1AB4-5AF8-DC6B-E50E-A9E011EC13BB}"/>
              </a:ext>
            </a:extLst>
          </p:cNvPr>
          <p:cNvSpPr>
            <a:spLocks noGrp="1" noRot="1" noChangeAspect="1" noTextEdit="1"/>
          </p:cNvSpPr>
          <p:nvPr>
            <p:ph type="sldImg"/>
          </p:nvPr>
        </p:nvSpPr>
        <p:spPr bwMode="auto">
          <a:noFill/>
          <a:ln>
            <a:solidFill>
              <a:srgbClr val="000000"/>
            </a:solidFill>
            <a:miter lim="800000"/>
            <a:headEnd/>
            <a:tailEnd/>
          </a:ln>
        </p:spPr>
      </p:sp>
      <p:sp>
        <p:nvSpPr>
          <p:cNvPr id="25603" name="Espace réservé des commentaires 2">
            <a:extLst>
              <a:ext uri="{FF2B5EF4-FFF2-40B4-BE49-F238E27FC236}">
                <a16:creationId xmlns:a16="http://schemas.microsoft.com/office/drawing/2014/main" id="{81B30512-B6F1-E60D-3904-DA1B0CD664FD}"/>
              </a:ext>
            </a:extLst>
          </p:cNvPr>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kern="1200" dirty="0">
                <a:solidFill>
                  <a:schemeClr val="tx1"/>
                </a:solidFill>
                <a:effectLst/>
                <a:latin typeface="+mn-lt"/>
                <a:ea typeface="+mn-ea"/>
                <a:cs typeface="+mn-cs"/>
              </a:rPr>
              <a:t>Un bon prompt, ce n’est pas une question “magique”, mais une </a:t>
            </a:r>
            <a:r>
              <a:rPr lang="fr-CA" sz="1200" b="1" i="0" kern="1200" dirty="0">
                <a:solidFill>
                  <a:schemeClr val="tx1"/>
                </a:solidFill>
                <a:effectLst/>
                <a:latin typeface="+mn-lt"/>
                <a:ea typeface="+mn-ea"/>
                <a:cs typeface="+mn-cs"/>
              </a:rPr>
              <a:t>consigne bien pensée</a:t>
            </a:r>
            <a:r>
              <a:rPr lang="fr-CA" sz="1200" b="0" i="0" kern="1200" dirty="0">
                <a:solidFill>
                  <a:schemeClr val="tx1"/>
                </a:solidFill>
                <a:effectLst/>
                <a:latin typeface="+mn-lt"/>
                <a:ea typeface="+mn-ea"/>
                <a:cs typeface="+mn-cs"/>
              </a:rPr>
              <a:t>. Il ne doit pas être long, mais à être </a:t>
            </a:r>
            <a:r>
              <a:rPr lang="fr-CA" sz="1200" b="1" i="0" kern="1200" dirty="0">
                <a:solidFill>
                  <a:schemeClr val="tx1"/>
                </a:solidFill>
                <a:effectLst/>
                <a:latin typeface="+mn-lt"/>
                <a:ea typeface="+mn-ea"/>
                <a:cs typeface="+mn-cs"/>
              </a:rPr>
              <a:t>intentionnel</a:t>
            </a:r>
            <a:r>
              <a:rPr lang="fr-CA" sz="1200" b="0" i="0" kern="1200" dirty="0">
                <a:solidFill>
                  <a:schemeClr val="tx1"/>
                </a:solidFill>
                <a:effectLst/>
                <a:latin typeface="+mn-lt"/>
                <a:ea typeface="+mn-ea"/>
                <a:cs typeface="+mn-cs"/>
              </a:rPr>
              <a:t>.</a:t>
            </a:r>
            <a:br>
              <a:rPr lang="fr-CA" sz="1200" b="0" i="0" kern="1200" dirty="0">
                <a:solidFill>
                  <a:schemeClr val="tx1"/>
                </a:solidFill>
                <a:effectLst/>
                <a:latin typeface="+mn-lt"/>
                <a:ea typeface="+mn-ea"/>
                <a:cs typeface="+mn-cs"/>
              </a:rPr>
            </a:br>
            <a:r>
              <a:rPr lang="fr-CA" sz="1200" b="0" i="0" kern="1200" dirty="0">
                <a:solidFill>
                  <a:schemeClr val="tx1"/>
                </a:solidFill>
                <a:effectLst/>
                <a:latin typeface="+mn-lt"/>
                <a:ea typeface="+mn-ea"/>
                <a:cs typeface="+mn-cs"/>
              </a:rPr>
              <a:t>Un prompt peut être court </a:t>
            </a:r>
            <a:r>
              <a:rPr lang="fr-CA" sz="1200" b="1" i="0" kern="1200" dirty="0">
                <a:solidFill>
                  <a:schemeClr val="tx1"/>
                </a:solidFill>
                <a:effectLst/>
                <a:latin typeface="+mn-lt"/>
                <a:ea typeface="+mn-ea"/>
                <a:cs typeface="+mn-cs"/>
              </a:rPr>
              <a:t>et</a:t>
            </a:r>
            <a:r>
              <a:rPr lang="fr-CA" sz="1200" b="0" i="0" kern="1200" dirty="0">
                <a:solidFill>
                  <a:schemeClr val="tx1"/>
                </a:solidFill>
                <a:effectLst/>
                <a:latin typeface="+mn-lt"/>
                <a:ea typeface="+mn-ea"/>
                <a:cs typeface="+mn-cs"/>
              </a:rPr>
              <a:t> excellent </a:t>
            </a:r>
          </a:p>
          <a:p>
            <a:pPr marL="0" marR="0" lvl="0" indent="0" algn="l" defTabSz="914400" rtl="0" eaLnBrk="1" fontAlgn="auto" latinLnBrk="0" hangingPunct="1">
              <a:lnSpc>
                <a:spcPct val="100000"/>
              </a:lnSpc>
              <a:spcBef>
                <a:spcPts val="0"/>
              </a:spcBef>
              <a:spcAft>
                <a:spcPts val="0"/>
              </a:spcAft>
              <a:buClrTx/>
              <a:buSzTx/>
              <a:buFontTx/>
              <a:buNone/>
              <a:tabLst/>
              <a:defRPr/>
            </a:pPr>
            <a:br>
              <a:rPr lang="fr-CA" sz="1200" b="0" i="0" kern="1200" dirty="0">
                <a:solidFill>
                  <a:schemeClr val="tx1"/>
                </a:solidFill>
                <a:effectLst/>
                <a:latin typeface="+mn-lt"/>
                <a:ea typeface="+mn-ea"/>
                <a:cs typeface="+mn-cs"/>
              </a:rPr>
            </a:br>
            <a:br>
              <a:rPr lang="fr-CA" sz="1200" b="0" i="0" kern="1200" dirty="0">
                <a:solidFill>
                  <a:schemeClr val="tx1"/>
                </a:solidFill>
                <a:effectLst/>
                <a:latin typeface="+mn-lt"/>
                <a:ea typeface="+mn-ea"/>
                <a:cs typeface="+mn-cs"/>
              </a:rPr>
            </a:br>
            <a:r>
              <a:rPr lang="fr-CA" sz="1200" b="0" i="0" kern="1200" dirty="0">
                <a:solidFill>
                  <a:schemeClr val="tx1"/>
                </a:solidFill>
                <a:effectLst/>
                <a:latin typeface="+mn-lt"/>
                <a:ea typeface="+mn-ea"/>
                <a:cs typeface="+mn-cs"/>
              </a:rPr>
              <a:t>P.R.O.M.P.T = Persona – Référence – Objectif – Méthode – Perspective – Ton/Taille</a:t>
            </a:r>
          </a:p>
          <a:p>
            <a:pPr marL="0" marR="0" lvl="0" indent="0" algn="l" defTabSz="914400" rtl="0" eaLnBrk="1" fontAlgn="auto" latinLnBrk="0" hangingPunct="1">
              <a:lnSpc>
                <a:spcPct val="100000"/>
              </a:lnSpc>
              <a:spcBef>
                <a:spcPts val="0"/>
              </a:spcBef>
              <a:spcAft>
                <a:spcPts val="0"/>
              </a:spcAft>
              <a:buClrTx/>
              <a:buSzTx/>
              <a:buFontTx/>
              <a:buNone/>
              <a:tabLst/>
              <a:defRPr/>
            </a:pPr>
            <a:br>
              <a:rPr lang="fr-CA" sz="1200" b="0" i="0" kern="1200" dirty="0">
                <a:solidFill>
                  <a:schemeClr val="tx1"/>
                </a:solidFill>
                <a:effectLst/>
                <a:latin typeface="+mn-lt"/>
                <a:ea typeface="+mn-ea"/>
                <a:cs typeface="+mn-cs"/>
              </a:rPr>
            </a:br>
            <a:endParaRPr lang="fr-CA" sz="1200" b="0" i="0" kern="1200" dirty="0">
              <a:solidFill>
                <a:schemeClr val="tx1"/>
              </a:solidFill>
              <a:effectLst/>
              <a:latin typeface="+mn-lt"/>
              <a:ea typeface="+mn-ea"/>
              <a:cs typeface="+mn-cs"/>
            </a:endParaRPr>
          </a:p>
          <a:p>
            <a:endParaRPr lang="fr-CA" baseline="0" dirty="0"/>
          </a:p>
        </p:txBody>
      </p:sp>
      <p:sp>
        <p:nvSpPr>
          <p:cNvPr id="25604" name="Espace réservé du numéro de diapositive 3">
            <a:extLst>
              <a:ext uri="{FF2B5EF4-FFF2-40B4-BE49-F238E27FC236}">
                <a16:creationId xmlns:a16="http://schemas.microsoft.com/office/drawing/2014/main" id="{71663BC1-1E72-8905-F547-8292094DEED9}"/>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B93063-97ED-4269-88BC-79E28254963A}" type="slidenum">
              <a:rPr lang="fr-CA" smtClean="0">
                <a:solidFill>
                  <a:prstClr val="black"/>
                </a:solidFill>
              </a:rPr>
              <a:pPr fontAlgn="base">
                <a:spcBef>
                  <a:spcPct val="0"/>
                </a:spcBef>
                <a:spcAft>
                  <a:spcPct val="0"/>
                </a:spcAft>
                <a:defRPr/>
              </a:pPr>
              <a:t>8</a:t>
            </a:fld>
            <a:endParaRPr lang="fr-CA">
              <a:solidFill>
                <a:prstClr val="black"/>
              </a:solidFill>
            </a:endParaRPr>
          </a:p>
        </p:txBody>
      </p:sp>
    </p:spTree>
    <p:extLst>
      <p:ext uri="{BB962C8B-B14F-4D97-AF65-F5344CB8AC3E}">
        <p14:creationId xmlns:p14="http://schemas.microsoft.com/office/powerpoint/2010/main" val="2718738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2D4AB-1392-97F2-0F45-BDBA142B8202}"/>
            </a:ext>
          </a:extLst>
        </p:cNvPr>
        <p:cNvGrpSpPr/>
        <p:nvPr/>
      </p:nvGrpSpPr>
      <p:grpSpPr>
        <a:xfrm>
          <a:off x="0" y="0"/>
          <a:ext cx="0" cy="0"/>
          <a:chOff x="0" y="0"/>
          <a:chExt cx="0" cy="0"/>
        </a:xfrm>
      </p:grpSpPr>
      <p:sp>
        <p:nvSpPr>
          <p:cNvPr id="25602" name="Espace réservé de l'image des diapositives 1">
            <a:extLst>
              <a:ext uri="{FF2B5EF4-FFF2-40B4-BE49-F238E27FC236}">
                <a16:creationId xmlns:a16="http://schemas.microsoft.com/office/drawing/2014/main" id="{3921E55C-E178-1FEF-EE33-9C0FC88C0C55}"/>
              </a:ext>
            </a:extLst>
          </p:cNvPr>
          <p:cNvSpPr>
            <a:spLocks noGrp="1" noRot="1" noChangeAspect="1" noTextEdit="1"/>
          </p:cNvSpPr>
          <p:nvPr>
            <p:ph type="sldImg"/>
          </p:nvPr>
        </p:nvSpPr>
        <p:spPr bwMode="auto">
          <a:noFill/>
          <a:ln>
            <a:solidFill>
              <a:srgbClr val="000000"/>
            </a:solidFill>
            <a:miter lim="800000"/>
            <a:headEnd/>
            <a:tailEnd/>
          </a:ln>
        </p:spPr>
      </p:sp>
      <p:sp>
        <p:nvSpPr>
          <p:cNvPr id="25603" name="Espace réservé des commentaires 2">
            <a:extLst>
              <a:ext uri="{FF2B5EF4-FFF2-40B4-BE49-F238E27FC236}">
                <a16:creationId xmlns:a16="http://schemas.microsoft.com/office/drawing/2014/main" id="{43B1D091-BEAE-B25B-9D1B-92F0BF3FDA7D}"/>
              </a:ext>
            </a:extLst>
          </p:cNvPr>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kern="1200" dirty="0">
                <a:solidFill>
                  <a:schemeClr val="tx1"/>
                </a:solidFill>
                <a:effectLst/>
                <a:latin typeface="+mn-lt"/>
                <a:ea typeface="+mn-ea"/>
                <a:cs typeface="+mn-cs"/>
              </a:rPr>
              <a:t>Un bon prompt, ce n’est pas une question “magique”, mais une </a:t>
            </a:r>
            <a:r>
              <a:rPr lang="fr-CA" sz="1200" b="1" i="0" kern="1200" dirty="0">
                <a:solidFill>
                  <a:schemeClr val="tx1"/>
                </a:solidFill>
                <a:effectLst/>
                <a:latin typeface="+mn-lt"/>
                <a:ea typeface="+mn-ea"/>
                <a:cs typeface="+mn-cs"/>
              </a:rPr>
              <a:t>consigne bien pensée</a:t>
            </a:r>
            <a:r>
              <a:rPr lang="fr-CA" sz="1200" b="0" i="0" kern="1200" dirty="0">
                <a:solidFill>
                  <a:schemeClr val="tx1"/>
                </a:solidFill>
                <a:effectLst/>
                <a:latin typeface="+mn-lt"/>
                <a:ea typeface="+mn-ea"/>
                <a:cs typeface="+mn-cs"/>
              </a:rPr>
              <a:t>. Il ne doit pas être long, mais à être </a:t>
            </a:r>
            <a:r>
              <a:rPr lang="fr-CA" sz="1200" b="1" i="0" kern="1200" dirty="0">
                <a:solidFill>
                  <a:schemeClr val="tx1"/>
                </a:solidFill>
                <a:effectLst/>
                <a:latin typeface="+mn-lt"/>
                <a:ea typeface="+mn-ea"/>
                <a:cs typeface="+mn-cs"/>
              </a:rPr>
              <a:t>intentionnel</a:t>
            </a:r>
            <a:r>
              <a:rPr lang="fr-CA" sz="1200" b="0" i="0" kern="1200" dirty="0">
                <a:solidFill>
                  <a:schemeClr val="tx1"/>
                </a:solidFill>
                <a:effectLst/>
                <a:latin typeface="+mn-lt"/>
                <a:ea typeface="+mn-ea"/>
                <a:cs typeface="+mn-cs"/>
              </a:rPr>
              <a:t>.</a:t>
            </a:r>
            <a:br>
              <a:rPr lang="fr-CA" sz="1200" b="0" i="0" kern="1200" dirty="0">
                <a:solidFill>
                  <a:schemeClr val="tx1"/>
                </a:solidFill>
                <a:effectLst/>
                <a:latin typeface="+mn-lt"/>
                <a:ea typeface="+mn-ea"/>
                <a:cs typeface="+mn-cs"/>
              </a:rPr>
            </a:br>
            <a:r>
              <a:rPr lang="fr-CA" sz="1200" b="0" i="0" kern="1200" dirty="0">
                <a:solidFill>
                  <a:schemeClr val="tx1"/>
                </a:solidFill>
                <a:effectLst/>
                <a:latin typeface="+mn-lt"/>
                <a:ea typeface="+mn-ea"/>
                <a:cs typeface="+mn-cs"/>
              </a:rPr>
              <a:t>Un prompt peut être court </a:t>
            </a:r>
            <a:r>
              <a:rPr lang="fr-CA" sz="1200" b="1" i="0" kern="1200" dirty="0">
                <a:solidFill>
                  <a:schemeClr val="tx1"/>
                </a:solidFill>
                <a:effectLst/>
                <a:latin typeface="+mn-lt"/>
                <a:ea typeface="+mn-ea"/>
                <a:cs typeface="+mn-cs"/>
              </a:rPr>
              <a:t>et</a:t>
            </a:r>
            <a:r>
              <a:rPr lang="fr-CA" sz="1200" b="0" i="0" kern="1200" dirty="0">
                <a:solidFill>
                  <a:schemeClr val="tx1"/>
                </a:solidFill>
                <a:effectLst/>
                <a:latin typeface="+mn-lt"/>
                <a:ea typeface="+mn-ea"/>
                <a:cs typeface="+mn-cs"/>
              </a:rPr>
              <a:t> excellent </a:t>
            </a:r>
          </a:p>
          <a:p>
            <a:pPr marL="0" marR="0" lvl="0" indent="0" algn="l" defTabSz="914400" rtl="0" eaLnBrk="1" fontAlgn="auto" latinLnBrk="0" hangingPunct="1">
              <a:lnSpc>
                <a:spcPct val="100000"/>
              </a:lnSpc>
              <a:spcBef>
                <a:spcPts val="0"/>
              </a:spcBef>
              <a:spcAft>
                <a:spcPts val="0"/>
              </a:spcAft>
              <a:buClrTx/>
              <a:buSzTx/>
              <a:buFontTx/>
              <a:buNone/>
              <a:tabLst/>
              <a:defRPr/>
            </a:pPr>
            <a:br>
              <a:rPr lang="fr-CA" sz="1200" b="0" i="0" kern="1200" dirty="0">
                <a:solidFill>
                  <a:schemeClr val="tx1"/>
                </a:solidFill>
                <a:effectLst/>
                <a:latin typeface="+mn-lt"/>
                <a:ea typeface="+mn-ea"/>
                <a:cs typeface="+mn-cs"/>
              </a:rPr>
            </a:br>
            <a:br>
              <a:rPr lang="fr-CA" sz="1200" b="0" i="0" kern="1200" dirty="0">
                <a:solidFill>
                  <a:schemeClr val="tx1"/>
                </a:solidFill>
                <a:effectLst/>
                <a:latin typeface="+mn-lt"/>
                <a:ea typeface="+mn-ea"/>
                <a:cs typeface="+mn-cs"/>
              </a:rPr>
            </a:br>
            <a:r>
              <a:rPr lang="fr-CA" sz="1200" b="0" i="0" kern="1200" dirty="0">
                <a:solidFill>
                  <a:schemeClr val="tx1"/>
                </a:solidFill>
                <a:effectLst/>
                <a:latin typeface="+mn-lt"/>
                <a:ea typeface="+mn-ea"/>
                <a:cs typeface="+mn-cs"/>
              </a:rPr>
              <a:t>P.R.O.M.P.T = Persona – Référence – Objectif – Méthode – Perspective – Ton/Taille</a:t>
            </a:r>
          </a:p>
          <a:p>
            <a:pPr marL="0" marR="0" lvl="0" indent="0" algn="l" defTabSz="914400" rtl="0" eaLnBrk="1" fontAlgn="auto" latinLnBrk="0" hangingPunct="1">
              <a:lnSpc>
                <a:spcPct val="100000"/>
              </a:lnSpc>
              <a:spcBef>
                <a:spcPts val="0"/>
              </a:spcBef>
              <a:spcAft>
                <a:spcPts val="0"/>
              </a:spcAft>
              <a:buClrTx/>
              <a:buSzTx/>
              <a:buFontTx/>
              <a:buNone/>
              <a:tabLst/>
              <a:defRPr/>
            </a:pPr>
            <a:br>
              <a:rPr lang="fr-CA" sz="1200" b="0" i="0" kern="1200" dirty="0">
                <a:solidFill>
                  <a:schemeClr val="tx1"/>
                </a:solidFill>
                <a:effectLst/>
                <a:latin typeface="+mn-lt"/>
                <a:ea typeface="+mn-ea"/>
                <a:cs typeface="+mn-cs"/>
              </a:rPr>
            </a:br>
            <a:endParaRPr lang="fr-CA" sz="1200" b="0" i="0" kern="1200" dirty="0">
              <a:solidFill>
                <a:schemeClr val="tx1"/>
              </a:solidFill>
              <a:effectLst/>
              <a:latin typeface="+mn-lt"/>
              <a:ea typeface="+mn-ea"/>
              <a:cs typeface="+mn-cs"/>
            </a:endParaRPr>
          </a:p>
          <a:p>
            <a:endParaRPr lang="fr-CA" baseline="0" dirty="0"/>
          </a:p>
        </p:txBody>
      </p:sp>
      <p:sp>
        <p:nvSpPr>
          <p:cNvPr id="25604" name="Espace réservé du numéro de diapositive 3">
            <a:extLst>
              <a:ext uri="{FF2B5EF4-FFF2-40B4-BE49-F238E27FC236}">
                <a16:creationId xmlns:a16="http://schemas.microsoft.com/office/drawing/2014/main" id="{23D07E65-1696-347E-BC2B-01530C11FE48}"/>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B93063-97ED-4269-88BC-79E28254963A}" type="slidenum">
              <a:rPr lang="fr-CA" smtClean="0">
                <a:solidFill>
                  <a:prstClr val="black"/>
                </a:solidFill>
              </a:rPr>
              <a:pPr fontAlgn="base">
                <a:spcBef>
                  <a:spcPct val="0"/>
                </a:spcBef>
                <a:spcAft>
                  <a:spcPct val="0"/>
                </a:spcAft>
                <a:defRPr/>
              </a:pPr>
              <a:t>9</a:t>
            </a:fld>
            <a:endParaRPr lang="fr-CA">
              <a:solidFill>
                <a:prstClr val="black"/>
              </a:solidFill>
            </a:endParaRPr>
          </a:p>
        </p:txBody>
      </p:sp>
    </p:spTree>
    <p:extLst>
      <p:ext uri="{BB962C8B-B14F-4D97-AF65-F5344CB8AC3E}">
        <p14:creationId xmlns:p14="http://schemas.microsoft.com/office/powerpoint/2010/main" val="649360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a:p>
        </p:txBody>
      </p:sp>
      <p:sp>
        <p:nvSpPr>
          <p:cNvPr id="4" name="Date Placeholder 3"/>
          <p:cNvSpPr>
            <a:spLocks noGrp="1"/>
          </p:cNvSpPr>
          <p:nvPr>
            <p:ph type="dt" sz="half" idx="10"/>
          </p:nvPr>
        </p:nvSpPr>
        <p:spPr/>
        <p:txBody>
          <a:bodyPr/>
          <a:lstStyle/>
          <a:p>
            <a:pPr rtl="0"/>
            <a:fld id="{EFFBB5C9-59A7-4770-B2AA-641F3C63B4C9}" type="datetime1">
              <a:rPr lang="fr-FR" noProof="0" smtClean="0"/>
              <a:t>15/06/2026</a:t>
            </a:fld>
            <a:endParaRPr lang="fr-FR" noProof="0"/>
          </a:p>
        </p:txBody>
      </p:sp>
      <p:sp>
        <p:nvSpPr>
          <p:cNvPr id="5" name="Footer Placeholder 4"/>
          <p:cNvSpPr>
            <a:spLocks noGrp="1"/>
          </p:cNvSpPr>
          <p:nvPr>
            <p:ph type="ftr" sz="quarter" idx="11"/>
          </p:nvPr>
        </p:nvSpPr>
        <p:spPr/>
        <p:txBody>
          <a:bodyPr/>
          <a:lstStyle/>
          <a:p>
            <a:pPr rtl="0"/>
            <a:endParaRPr lang="fr-FR" noProof="0"/>
          </a:p>
        </p:txBody>
      </p:sp>
      <p:sp>
        <p:nvSpPr>
          <p:cNvPr id="6" name="Slide Number Placeholder 5"/>
          <p:cNvSpPr>
            <a:spLocks noGrp="1"/>
          </p:cNvSpPr>
          <p:nvPr>
            <p:ph type="sldNum" sz="quarter" idx="12"/>
          </p:nvPr>
        </p:nvSpPr>
        <p:spPr/>
        <p:txBody>
          <a:bodyPr/>
          <a:lstStyle/>
          <a:p>
            <a:pPr rtl="0"/>
            <a:fld id="{3A98EE3D-8CD1-4C3F-BD1C-C98C9596463C}" type="slidenum">
              <a:rPr lang="fr-FR" noProof="0" smtClean="0"/>
              <a:t>‹N°›</a:t>
            </a:fld>
            <a:endParaRPr lang="fr-FR" noProof="0"/>
          </a:p>
        </p:txBody>
      </p:sp>
    </p:spTree>
    <p:extLst>
      <p:ext uri="{BB962C8B-B14F-4D97-AF65-F5344CB8AC3E}">
        <p14:creationId xmlns:p14="http://schemas.microsoft.com/office/powerpoint/2010/main" val="2586929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pPr rtl="0"/>
            <a:fld id="{03F65A44-474D-4549-A07C-6AAA0A9314B3}" type="datetime1">
              <a:rPr lang="fr-FR" noProof="0" smtClean="0"/>
              <a:t>15/06/2026</a:t>
            </a:fld>
            <a:endParaRPr lang="fr-FR" noProof="0"/>
          </a:p>
        </p:txBody>
      </p:sp>
      <p:sp>
        <p:nvSpPr>
          <p:cNvPr id="5" name="Footer Placeholder 4"/>
          <p:cNvSpPr>
            <a:spLocks noGrp="1"/>
          </p:cNvSpPr>
          <p:nvPr>
            <p:ph type="ftr" sz="quarter" idx="11"/>
          </p:nvPr>
        </p:nvSpPr>
        <p:spPr/>
        <p:txBody>
          <a:bodyPr/>
          <a:lstStyle/>
          <a:p>
            <a:pPr rtl="0"/>
            <a:endParaRPr lang="fr-FR" noProof="0"/>
          </a:p>
        </p:txBody>
      </p:sp>
      <p:sp>
        <p:nvSpPr>
          <p:cNvPr id="6" name="Slide Number Placeholder 5"/>
          <p:cNvSpPr>
            <a:spLocks noGrp="1"/>
          </p:cNvSpPr>
          <p:nvPr>
            <p:ph type="sldNum" sz="quarter" idx="12"/>
          </p:nvPr>
        </p:nvSpPr>
        <p:spPr/>
        <p:txBody>
          <a:bodyPr/>
          <a:lstStyle/>
          <a:p>
            <a:pPr rtl="0"/>
            <a:fld id="{3A98EE3D-8CD1-4C3F-BD1C-C98C9596463C}" type="slidenum">
              <a:rPr lang="fr-FR" noProof="0" smtClean="0"/>
              <a:t>‹N°›</a:t>
            </a:fld>
            <a:endParaRPr lang="fr-FR" noProof="0"/>
          </a:p>
        </p:txBody>
      </p:sp>
    </p:spTree>
    <p:extLst>
      <p:ext uri="{BB962C8B-B14F-4D97-AF65-F5344CB8AC3E}">
        <p14:creationId xmlns:p14="http://schemas.microsoft.com/office/powerpoint/2010/main" val="379948635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pPr rtl="0"/>
            <a:fld id="{03F65A44-474D-4549-A07C-6AAA0A9314B3}" type="datetime1">
              <a:rPr lang="fr-FR" noProof="0" smtClean="0"/>
              <a:t>15/06/2026</a:t>
            </a:fld>
            <a:endParaRPr lang="fr-FR" noProof="0"/>
          </a:p>
        </p:txBody>
      </p:sp>
      <p:sp>
        <p:nvSpPr>
          <p:cNvPr id="5" name="Footer Placeholder 4"/>
          <p:cNvSpPr>
            <a:spLocks noGrp="1"/>
          </p:cNvSpPr>
          <p:nvPr>
            <p:ph type="ftr" sz="quarter" idx="11"/>
          </p:nvPr>
        </p:nvSpPr>
        <p:spPr/>
        <p:txBody>
          <a:bodyPr/>
          <a:lstStyle/>
          <a:p>
            <a:pPr rtl="0"/>
            <a:endParaRPr lang="fr-FR" noProof="0"/>
          </a:p>
        </p:txBody>
      </p:sp>
      <p:sp>
        <p:nvSpPr>
          <p:cNvPr id="6" name="Slide Number Placeholder 5"/>
          <p:cNvSpPr>
            <a:spLocks noGrp="1"/>
          </p:cNvSpPr>
          <p:nvPr>
            <p:ph type="sldNum" sz="quarter" idx="12"/>
          </p:nvPr>
        </p:nvSpPr>
        <p:spPr/>
        <p:txBody>
          <a:bodyPr/>
          <a:lstStyle/>
          <a:p>
            <a:pPr rtl="0"/>
            <a:fld id="{3A98EE3D-8CD1-4C3F-BD1C-C98C9596463C}" type="slidenum">
              <a:rPr lang="fr-FR" noProof="0" smtClean="0"/>
              <a:t>‹N°›</a:t>
            </a:fld>
            <a:endParaRPr lang="fr-FR" noProof="0"/>
          </a:p>
        </p:txBody>
      </p:sp>
    </p:spTree>
    <p:extLst>
      <p:ext uri="{BB962C8B-B14F-4D97-AF65-F5344CB8AC3E}">
        <p14:creationId xmlns:p14="http://schemas.microsoft.com/office/powerpoint/2010/main" val="242317100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pPr rtl="0"/>
            <a:fld id="{3897ECEE-8444-4057-BCDC-70E869F964AE}" type="datetime1">
              <a:rPr lang="fr-FR" noProof="0" smtClean="0"/>
              <a:t>15/06/2026</a:t>
            </a:fld>
            <a:endParaRPr lang="fr-FR" noProof="0"/>
          </a:p>
        </p:txBody>
      </p:sp>
      <p:sp>
        <p:nvSpPr>
          <p:cNvPr id="5" name="Footer Placeholder 4"/>
          <p:cNvSpPr>
            <a:spLocks noGrp="1"/>
          </p:cNvSpPr>
          <p:nvPr>
            <p:ph type="ftr" sz="quarter" idx="11"/>
          </p:nvPr>
        </p:nvSpPr>
        <p:spPr/>
        <p:txBody>
          <a:bodyPr/>
          <a:lstStyle/>
          <a:p>
            <a:pPr rtl="0"/>
            <a:endParaRPr lang="fr-FR" noProof="0"/>
          </a:p>
        </p:txBody>
      </p:sp>
      <p:sp>
        <p:nvSpPr>
          <p:cNvPr id="6" name="Slide Number Placeholder 5"/>
          <p:cNvSpPr>
            <a:spLocks noGrp="1"/>
          </p:cNvSpPr>
          <p:nvPr>
            <p:ph type="sldNum" sz="quarter" idx="12"/>
          </p:nvPr>
        </p:nvSpPr>
        <p:spPr/>
        <p:txBody>
          <a:bodyPr/>
          <a:lstStyle/>
          <a:p>
            <a:pPr rtl="0"/>
            <a:fld id="{3A98EE3D-8CD1-4C3F-BD1C-C98C9596463C}" type="slidenum">
              <a:rPr lang="fr-FR" noProof="0" smtClean="0"/>
              <a:t>‹N°›</a:t>
            </a:fld>
            <a:endParaRPr lang="fr-FR" noProof="0"/>
          </a:p>
        </p:txBody>
      </p:sp>
    </p:spTree>
    <p:extLst>
      <p:ext uri="{BB962C8B-B14F-4D97-AF65-F5344CB8AC3E}">
        <p14:creationId xmlns:p14="http://schemas.microsoft.com/office/powerpoint/2010/main" val="2560310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pPr rtl="0"/>
            <a:fld id="{03F65A44-474D-4549-A07C-6AAA0A9314B3}" type="datetime1">
              <a:rPr lang="fr-FR" noProof="0" smtClean="0"/>
              <a:t>15/06/2026</a:t>
            </a:fld>
            <a:endParaRPr lang="fr-FR" noProof="0"/>
          </a:p>
        </p:txBody>
      </p:sp>
      <p:sp>
        <p:nvSpPr>
          <p:cNvPr id="5" name="Footer Placeholder 4"/>
          <p:cNvSpPr>
            <a:spLocks noGrp="1"/>
          </p:cNvSpPr>
          <p:nvPr>
            <p:ph type="ftr" sz="quarter" idx="11"/>
          </p:nvPr>
        </p:nvSpPr>
        <p:spPr/>
        <p:txBody>
          <a:bodyPr/>
          <a:lstStyle/>
          <a:p>
            <a:pPr rtl="0"/>
            <a:endParaRPr lang="fr-FR" noProof="0"/>
          </a:p>
        </p:txBody>
      </p:sp>
      <p:sp>
        <p:nvSpPr>
          <p:cNvPr id="6" name="Slide Number Placeholder 5"/>
          <p:cNvSpPr>
            <a:spLocks noGrp="1"/>
          </p:cNvSpPr>
          <p:nvPr>
            <p:ph type="sldNum" sz="quarter" idx="12"/>
          </p:nvPr>
        </p:nvSpPr>
        <p:spPr/>
        <p:txBody>
          <a:bodyPr/>
          <a:lstStyle/>
          <a:p>
            <a:pPr rtl="0"/>
            <a:fld id="{3A98EE3D-8CD1-4C3F-BD1C-C98C9596463C}" type="slidenum">
              <a:rPr lang="fr-FR" noProof="0" smtClean="0"/>
              <a:t>‹N°›</a:t>
            </a:fld>
            <a:endParaRPr lang="fr-FR" noProof="0"/>
          </a:p>
        </p:txBody>
      </p:sp>
    </p:spTree>
    <p:extLst>
      <p:ext uri="{BB962C8B-B14F-4D97-AF65-F5344CB8AC3E}">
        <p14:creationId xmlns:p14="http://schemas.microsoft.com/office/powerpoint/2010/main" val="51409965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pPr rtl="0"/>
            <a:fld id="{F7D72C39-303F-4AD1-B738-8E01CD1AAB10}" type="datetime1">
              <a:rPr lang="fr-FR" noProof="0" smtClean="0"/>
              <a:t>15/06/2026</a:t>
            </a:fld>
            <a:endParaRPr lang="fr-FR" noProof="0"/>
          </a:p>
        </p:txBody>
      </p:sp>
      <p:sp>
        <p:nvSpPr>
          <p:cNvPr id="6" name="Footer Placeholder 5"/>
          <p:cNvSpPr>
            <a:spLocks noGrp="1"/>
          </p:cNvSpPr>
          <p:nvPr>
            <p:ph type="ftr" sz="quarter" idx="11"/>
          </p:nvPr>
        </p:nvSpPr>
        <p:spPr/>
        <p:txBody>
          <a:bodyPr/>
          <a:lstStyle/>
          <a:p>
            <a:pPr rtl="0"/>
            <a:endParaRPr lang="fr-FR" noProof="0"/>
          </a:p>
        </p:txBody>
      </p:sp>
      <p:sp>
        <p:nvSpPr>
          <p:cNvPr id="7" name="Slide Number Placeholder 6"/>
          <p:cNvSpPr>
            <a:spLocks noGrp="1"/>
          </p:cNvSpPr>
          <p:nvPr>
            <p:ph type="sldNum" sz="quarter" idx="12"/>
          </p:nvPr>
        </p:nvSpPr>
        <p:spPr/>
        <p:txBody>
          <a:bodyPr/>
          <a:lstStyle/>
          <a:p>
            <a:pPr rtl="0"/>
            <a:fld id="{3A98EE3D-8CD1-4C3F-BD1C-C98C9596463C}" type="slidenum">
              <a:rPr lang="fr-FR" noProof="0" smtClean="0"/>
              <a:t>‹N°›</a:t>
            </a:fld>
            <a:endParaRPr lang="fr-FR" noProof="0"/>
          </a:p>
        </p:txBody>
      </p:sp>
    </p:spTree>
    <p:extLst>
      <p:ext uri="{BB962C8B-B14F-4D97-AF65-F5344CB8AC3E}">
        <p14:creationId xmlns:p14="http://schemas.microsoft.com/office/powerpoint/2010/main" val="2741550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a:t>Modifiez le style du titre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pPr rtl="0"/>
            <a:fld id="{F7F8CE47-D1E6-4DD8-AB34-2C9318886F0C}" type="datetime1">
              <a:rPr lang="fr-FR" noProof="0" smtClean="0"/>
              <a:t>15/06/2026</a:t>
            </a:fld>
            <a:endParaRPr lang="fr-FR" noProof="0"/>
          </a:p>
        </p:txBody>
      </p:sp>
      <p:sp>
        <p:nvSpPr>
          <p:cNvPr id="8" name="Footer Placeholder 7"/>
          <p:cNvSpPr>
            <a:spLocks noGrp="1"/>
          </p:cNvSpPr>
          <p:nvPr>
            <p:ph type="ftr" sz="quarter" idx="11"/>
          </p:nvPr>
        </p:nvSpPr>
        <p:spPr/>
        <p:txBody>
          <a:bodyPr/>
          <a:lstStyle/>
          <a:p>
            <a:pPr rtl="0"/>
            <a:endParaRPr lang="fr-FR" noProof="0"/>
          </a:p>
        </p:txBody>
      </p:sp>
      <p:sp>
        <p:nvSpPr>
          <p:cNvPr id="9" name="Slide Number Placeholder 8"/>
          <p:cNvSpPr>
            <a:spLocks noGrp="1"/>
          </p:cNvSpPr>
          <p:nvPr>
            <p:ph type="sldNum" sz="quarter" idx="12"/>
          </p:nvPr>
        </p:nvSpPr>
        <p:spPr/>
        <p:txBody>
          <a:bodyPr/>
          <a:lstStyle/>
          <a:p>
            <a:pPr rtl="0"/>
            <a:fld id="{3A98EE3D-8CD1-4C3F-BD1C-C98C9596463C}" type="slidenum">
              <a:rPr lang="fr-FR" noProof="0" smtClean="0"/>
              <a:t>‹N°›</a:t>
            </a:fld>
            <a:endParaRPr lang="fr-FR" noProof="0"/>
          </a:p>
        </p:txBody>
      </p:sp>
    </p:spTree>
    <p:extLst>
      <p:ext uri="{BB962C8B-B14F-4D97-AF65-F5344CB8AC3E}">
        <p14:creationId xmlns:p14="http://schemas.microsoft.com/office/powerpoint/2010/main" val="84948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pPr rtl="0"/>
            <a:fld id="{03F65A44-474D-4549-A07C-6AAA0A9314B3}" type="datetime1">
              <a:rPr lang="fr-FR" noProof="0" smtClean="0"/>
              <a:t>15/06/2026</a:t>
            </a:fld>
            <a:endParaRPr lang="fr-FR" noProof="0"/>
          </a:p>
        </p:txBody>
      </p:sp>
      <p:sp>
        <p:nvSpPr>
          <p:cNvPr id="4" name="Footer Placeholder 3"/>
          <p:cNvSpPr>
            <a:spLocks noGrp="1"/>
          </p:cNvSpPr>
          <p:nvPr>
            <p:ph type="ftr" sz="quarter" idx="11"/>
          </p:nvPr>
        </p:nvSpPr>
        <p:spPr/>
        <p:txBody>
          <a:bodyPr/>
          <a:lstStyle/>
          <a:p>
            <a:pPr rtl="0"/>
            <a:endParaRPr lang="fr-FR" noProof="0"/>
          </a:p>
        </p:txBody>
      </p:sp>
      <p:sp>
        <p:nvSpPr>
          <p:cNvPr id="5" name="Slide Number Placeholder 4"/>
          <p:cNvSpPr>
            <a:spLocks noGrp="1"/>
          </p:cNvSpPr>
          <p:nvPr>
            <p:ph type="sldNum" sz="quarter" idx="12"/>
          </p:nvPr>
        </p:nvSpPr>
        <p:spPr/>
        <p:txBody>
          <a:bodyPr/>
          <a:lstStyle/>
          <a:p>
            <a:pPr rtl="0"/>
            <a:fld id="{3A98EE3D-8CD1-4C3F-BD1C-C98C9596463C}" type="slidenum">
              <a:rPr lang="fr-FR" noProof="0" smtClean="0"/>
              <a:t>‹N°›</a:t>
            </a:fld>
            <a:endParaRPr lang="fr-FR" noProof="0"/>
          </a:p>
        </p:txBody>
      </p:sp>
    </p:spTree>
    <p:extLst>
      <p:ext uri="{BB962C8B-B14F-4D97-AF65-F5344CB8AC3E}">
        <p14:creationId xmlns:p14="http://schemas.microsoft.com/office/powerpoint/2010/main" val="200679730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BFE5801A-B430-401E-B5DD-10F987106A20}" type="datetime1">
              <a:rPr lang="fr-FR" noProof="0" smtClean="0"/>
              <a:t>15/06/2026</a:t>
            </a:fld>
            <a:endParaRPr lang="fr-FR" noProof="0"/>
          </a:p>
        </p:txBody>
      </p:sp>
      <p:sp>
        <p:nvSpPr>
          <p:cNvPr id="3" name="Footer Placeholder 2"/>
          <p:cNvSpPr>
            <a:spLocks noGrp="1"/>
          </p:cNvSpPr>
          <p:nvPr>
            <p:ph type="ftr" sz="quarter" idx="11"/>
          </p:nvPr>
        </p:nvSpPr>
        <p:spPr/>
        <p:txBody>
          <a:bodyPr/>
          <a:lstStyle/>
          <a:p>
            <a:pPr rtl="0"/>
            <a:endParaRPr lang="fr-FR" noProof="0"/>
          </a:p>
        </p:txBody>
      </p:sp>
      <p:sp>
        <p:nvSpPr>
          <p:cNvPr id="4" name="Slide Number Placeholder 3"/>
          <p:cNvSpPr>
            <a:spLocks noGrp="1"/>
          </p:cNvSpPr>
          <p:nvPr>
            <p:ph type="sldNum" sz="quarter" idx="12"/>
          </p:nvPr>
        </p:nvSpPr>
        <p:spPr/>
        <p:txBody>
          <a:bodyPr/>
          <a:lstStyle/>
          <a:p>
            <a:pPr rtl="0"/>
            <a:fld id="{3A98EE3D-8CD1-4C3F-BD1C-C98C9596463C}" type="slidenum">
              <a:rPr lang="fr-FR" noProof="0" smtClean="0"/>
              <a:t>‹N°›</a:t>
            </a:fld>
            <a:endParaRPr lang="fr-FR" noProof="0"/>
          </a:p>
        </p:txBody>
      </p:sp>
    </p:spTree>
    <p:extLst>
      <p:ext uri="{BB962C8B-B14F-4D97-AF65-F5344CB8AC3E}">
        <p14:creationId xmlns:p14="http://schemas.microsoft.com/office/powerpoint/2010/main" val="421794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pPr rtl="0"/>
            <a:fld id="{AC21A69B-D4C2-4BD5-8B03-93209A425E14}" type="datetime1">
              <a:rPr lang="fr-FR" noProof="0" smtClean="0"/>
              <a:t>15/06/2026</a:t>
            </a:fld>
            <a:endParaRPr lang="fr-FR" noProof="0"/>
          </a:p>
        </p:txBody>
      </p:sp>
      <p:sp>
        <p:nvSpPr>
          <p:cNvPr id="6" name="Footer Placeholder 5"/>
          <p:cNvSpPr>
            <a:spLocks noGrp="1"/>
          </p:cNvSpPr>
          <p:nvPr>
            <p:ph type="ftr" sz="quarter" idx="11"/>
          </p:nvPr>
        </p:nvSpPr>
        <p:spPr/>
        <p:txBody>
          <a:bodyPr/>
          <a:lstStyle/>
          <a:p>
            <a:pPr rtl="0"/>
            <a:endParaRPr lang="fr-FR" noProof="0"/>
          </a:p>
        </p:txBody>
      </p:sp>
      <p:sp>
        <p:nvSpPr>
          <p:cNvPr id="7" name="Slide Number Placeholder 6"/>
          <p:cNvSpPr>
            <a:spLocks noGrp="1"/>
          </p:cNvSpPr>
          <p:nvPr>
            <p:ph type="sldNum" sz="quarter" idx="12"/>
          </p:nvPr>
        </p:nvSpPr>
        <p:spPr/>
        <p:txBody>
          <a:bodyPr/>
          <a:lstStyle/>
          <a:p>
            <a:pPr rtl="0"/>
            <a:fld id="{3A98EE3D-8CD1-4C3F-BD1C-C98C9596463C}" type="slidenum">
              <a:rPr lang="fr-FR" noProof="0" smtClean="0"/>
              <a:pPr rtl="0"/>
              <a:t>‹N°›</a:t>
            </a:fld>
            <a:endParaRPr lang="fr-FR" noProof="0"/>
          </a:p>
        </p:txBody>
      </p:sp>
    </p:spTree>
    <p:extLst>
      <p:ext uri="{BB962C8B-B14F-4D97-AF65-F5344CB8AC3E}">
        <p14:creationId xmlns:p14="http://schemas.microsoft.com/office/powerpoint/2010/main" val="2468222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pPr rtl="0"/>
            <a:fld id="{EB14F60A-7B66-4829-887A-F663649423E8}" type="datetime1">
              <a:rPr lang="fr-FR" noProof="0" smtClean="0"/>
              <a:t>15/06/2026</a:t>
            </a:fld>
            <a:endParaRPr lang="fr-FR" noProof="0"/>
          </a:p>
        </p:txBody>
      </p:sp>
      <p:sp>
        <p:nvSpPr>
          <p:cNvPr id="6" name="Footer Placeholder 5"/>
          <p:cNvSpPr>
            <a:spLocks noGrp="1"/>
          </p:cNvSpPr>
          <p:nvPr>
            <p:ph type="ftr" sz="quarter" idx="11"/>
          </p:nvPr>
        </p:nvSpPr>
        <p:spPr/>
        <p:txBody>
          <a:bodyPr/>
          <a:lstStyle/>
          <a:p>
            <a:pPr algn="l" rtl="0"/>
            <a:endParaRPr lang="fr-FR" noProof="0"/>
          </a:p>
        </p:txBody>
      </p:sp>
      <p:sp>
        <p:nvSpPr>
          <p:cNvPr id="7" name="Slide Number Placeholder 6"/>
          <p:cNvSpPr>
            <a:spLocks noGrp="1"/>
          </p:cNvSpPr>
          <p:nvPr>
            <p:ph type="sldNum" sz="quarter" idx="12"/>
          </p:nvPr>
        </p:nvSpPr>
        <p:spPr/>
        <p:txBody>
          <a:bodyPr/>
          <a:lstStyle/>
          <a:p>
            <a:pPr rtl="0"/>
            <a:fld id="{3A98EE3D-8CD1-4C3F-BD1C-C98C9596463C}" type="slidenum">
              <a:rPr lang="fr-FR" noProof="0" smtClean="0"/>
              <a:t>‹N°›</a:t>
            </a:fld>
            <a:endParaRPr lang="fr-FR" noProof="0"/>
          </a:p>
        </p:txBody>
      </p:sp>
    </p:spTree>
    <p:extLst>
      <p:ext uri="{BB962C8B-B14F-4D97-AF65-F5344CB8AC3E}">
        <p14:creationId xmlns:p14="http://schemas.microsoft.com/office/powerpoint/2010/main" val="3919509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03F65A44-474D-4549-A07C-6AAA0A9314B3}" type="datetime1">
              <a:rPr lang="fr-FR" noProof="0" smtClean="0"/>
              <a:t>15/06/2026</a:t>
            </a:fld>
            <a:endParaRPr lang="fr-FR" noProof="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fr-FR" noProof="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3A98EE3D-8CD1-4C3F-BD1C-C98C9596463C}" type="slidenum">
              <a:rPr lang="fr-FR" noProof="0" smtClean="0"/>
              <a:t>‹N°›</a:t>
            </a:fld>
            <a:endParaRPr lang="fr-FR" noProof="0"/>
          </a:p>
        </p:txBody>
      </p:sp>
    </p:spTree>
    <p:extLst>
      <p:ext uri="{BB962C8B-B14F-4D97-AF65-F5344CB8AC3E}">
        <p14:creationId xmlns:p14="http://schemas.microsoft.com/office/powerpoint/2010/main" val="429126200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jpe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image" Target="../media/image4.jpe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notesSlide" Target="../notesSlides/notesSlide11.xml"/><Relationship Id="rId5" Type="http://schemas.openxmlformats.org/officeDocument/2006/relationships/slideLayout" Target="../slideLayouts/slideLayout6.xml"/><Relationship Id="rId4" Type="http://schemas.openxmlformats.org/officeDocument/2006/relationships/tags" Target="../tags/tag43.xml"/></Relationships>
</file>

<file path=ppt/slides/_rels/slide12.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image" Target="../media/image4.jpe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notesSlide" Target="../notesSlides/notesSlide12.xml"/><Relationship Id="rId5" Type="http://schemas.openxmlformats.org/officeDocument/2006/relationships/slideLayout" Target="../slideLayouts/slideLayout6.xml"/><Relationship Id="rId4" Type="http://schemas.openxmlformats.org/officeDocument/2006/relationships/tags" Target="../tags/tag47.xml"/></Relationships>
</file>

<file path=ppt/slides/_rels/slide13.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image" Target="../media/image4.jpe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notesSlide" Target="../notesSlides/notesSlide13.xml"/><Relationship Id="rId5" Type="http://schemas.openxmlformats.org/officeDocument/2006/relationships/slideLayout" Target="../slideLayouts/slideLayout6.xml"/><Relationship Id="rId4" Type="http://schemas.openxmlformats.org/officeDocument/2006/relationships/tags" Target="../tags/tag51.xml"/></Relationships>
</file>

<file path=ppt/slides/_rels/slide14.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image" Target="../media/image4.jpe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notesSlide" Target="../notesSlides/notesSlide14.xml"/><Relationship Id="rId5" Type="http://schemas.openxmlformats.org/officeDocument/2006/relationships/slideLayout" Target="../slideLayouts/slideLayout6.xml"/><Relationship Id="rId4" Type="http://schemas.openxmlformats.org/officeDocument/2006/relationships/tags" Target="../tags/tag55.xml"/></Relationships>
</file>

<file path=ppt/slides/_rels/slide15.xml.rels><?xml version="1.0" encoding="UTF-8" standalone="yes"?>
<Relationships xmlns="http://schemas.openxmlformats.org/package/2006/relationships"><Relationship Id="rId8" Type="http://schemas.openxmlformats.org/officeDocument/2006/relationships/tags" Target="../tags/tag63.xml"/><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hyperlink" Target="https://www.britannica.com/technology/deep-web" TargetMode="Externa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image" Target="../media/image13.jpeg"/><Relationship Id="rId5" Type="http://schemas.openxmlformats.org/officeDocument/2006/relationships/tags" Target="../tags/tag60.xml"/><Relationship Id="rId10" Type="http://schemas.openxmlformats.org/officeDocument/2006/relationships/notesSlide" Target="../notesSlides/notesSlide15.xml"/><Relationship Id="rId4" Type="http://schemas.openxmlformats.org/officeDocument/2006/relationships/tags" Target="../tags/tag59.xml"/><Relationship Id="rId9"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5.xml"/><Relationship Id="rId1" Type="http://schemas.openxmlformats.org/officeDocument/2006/relationships/tags" Target="../tags/tag64.xml"/><Relationship Id="rId5" Type="http://schemas.openxmlformats.org/officeDocument/2006/relationships/image" Target="../media/image14.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68.xml"/><Relationship Id="rId7" Type="http://schemas.openxmlformats.org/officeDocument/2006/relationships/notesSlide" Target="../notesSlides/notesSlide17.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slideLayout" Target="../slideLayouts/slideLayout2.xml"/><Relationship Id="rId5" Type="http://schemas.openxmlformats.org/officeDocument/2006/relationships/tags" Target="../tags/tag70.xml"/><Relationship Id="rId4" Type="http://schemas.openxmlformats.org/officeDocument/2006/relationships/tags" Target="../tags/tag69.xml"/></Relationships>
</file>

<file path=ppt/slides/_rels/slide18.xml.rels><?xml version="1.0" encoding="UTF-8" standalone="yes"?>
<Relationships xmlns="http://schemas.openxmlformats.org/package/2006/relationships"><Relationship Id="rId3" Type="http://schemas.openxmlformats.org/officeDocument/2006/relationships/tags" Target="../tags/tag73.xml"/><Relationship Id="rId7" Type="http://schemas.openxmlformats.org/officeDocument/2006/relationships/image" Target="../media/image3.png"/><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notesSlide" Target="../notesSlides/notesSlide18.xml"/><Relationship Id="rId5" Type="http://schemas.openxmlformats.org/officeDocument/2006/relationships/slideLayout" Target="../slideLayouts/slideLayout2.xml"/><Relationship Id="rId4" Type="http://schemas.openxmlformats.org/officeDocument/2006/relationships/tags" Target="../tags/tag74.xml"/></Relationships>
</file>

<file path=ppt/slides/_rels/slide1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7.xml"/><Relationship Id="rId7" Type="http://schemas.openxmlformats.org/officeDocument/2006/relationships/notesSlide" Target="../notesSlides/notesSlide19.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slideLayout" Target="../slideLayouts/slideLayout2.xml"/><Relationship Id="rId5" Type="http://schemas.openxmlformats.org/officeDocument/2006/relationships/tags" Target="../tags/tag79.xml"/><Relationship Id="rId4" Type="http://schemas.openxmlformats.org/officeDocument/2006/relationships/tags" Target="../tags/tag78.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1.xml"/><Relationship Id="rId13" Type="http://schemas.openxmlformats.org/officeDocument/2006/relationships/image" Target="../media/image3.png"/><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image" Target="../media/image5.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image" Target="../media/image4.jpeg"/><Relationship Id="rId5" Type="http://schemas.openxmlformats.org/officeDocument/2006/relationships/tags" Target="../tags/tag8.xml"/><Relationship Id="rId10" Type="http://schemas.openxmlformats.org/officeDocument/2006/relationships/image" Target="../media/image2.jpeg"/><Relationship Id="rId4" Type="http://schemas.openxmlformats.org/officeDocument/2006/relationships/tags" Target="../tags/tag7.xml"/><Relationship Id="rId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hyperlink" Target="https://www.youtube.com/watch?v=XQ0MyPa-78g" TargetMode="External"/><Relationship Id="rId3" Type="http://schemas.openxmlformats.org/officeDocument/2006/relationships/tags" Target="../tags/tag82.xml"/><Relationship Id="rId7" Type="http://schemas.openxmlformats.org/officeDocument/2006/relationships/image" Target="../media/image15.png"/><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slideLayout" Target="../slideLayouts/slideLayout2.xml"/><Relationship Id="rId5" Type="http://schemas.openxmlformats.org/officeDocument/2006/relationships/tags" Target="../tags/tag84.xml"/><Relationship Id="rId4" Type="http://schemas.openxmlformats.org/officeDocument/2006/relationships/tags" Target="../tags/tag83.xml"/><Relationship Id="rId9" Type="http://schemas.openxmlformats.org/officeDocument/2006/relationships/image" Target="../media/image5.png"/></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87.xml"/><Relationship Id="rId7" Type="http://schemas.openxmlformats.org/officeDocument/2006/relationships/tags" Target="../tags/tag91.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tags" Target="../tags/tag90.xml"/><Relationship Id="rId11" Type="http://schemas.openxmlformats.org/officeDocument/2006/relationships/image" Target="../media/image16.png"/><Relationship Id="rId5" Type="http://schemas.openxmlformats.org/officeDocument/2006/relationships/tags" Target="../tags/tag89.xml"/><Relationship Id="rId10" Type="http://schemas.openxmlformats.org/officeDocument/2006/relationships/image" Target="../media/image3.png"/><Relationship Id="rId4" Type="http://schemas.openxmlformats.org/officeDocument/2006/relationships/tags" Target="../tags/tag88.xml"/><Relationship Id="rId9"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94.xml"/><Relationship Id="rId7" Type="http://schemas.openxmlformats.org/officeDocument/2006/relationships/tags" Target="../tags/tag98.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tags" Target="../tags/tag97.xml"/><Relationship Id="rId11" Type="http://schemas.openxmlformats.org/officeDocument/2006/relationships/image" Target="../media/image17.png"/><Relationship Id="rId5" Type="http://schemas.openxmlformats.org/officeDocument/2006/relationships/tags" Target="../tags/tag96.xml"/><Relationship Id="rId10" Type="http://schemas.openxmlformats.org/officeDocument/2006/relationships/image" Target="../media/image3.png"/><Relationship Id="rId4" Type="http://schemas.openxmlformats.org/officeDocument/2006/relationships/tags" Target="../tags/tag95.xml"/><Relationship Id="rId9"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8" Type="http://schemas.openxmlformats.org/officeDocument/2006/relationships/tags" Target="../tags/tag106.xml"/><Relationship Id="rId13" Type="http://schemas.openxmlformats.org/officeDocument/2006/relationships/image" Target="../media/image19.png"/><Relationship Id="rId3" Type="http://schemas.openxmlformats.org/officeDocument/2006/relationships/tags" Target="../tags/tag101.xml"/><Relationship Id="rId7" Type="http://schemas.openxmlformats.org/officeDocument/2006/relationships/tags" Target="../tags/tag105.xml"/><Relationship Id="rId12" Type="http://schemas.openxmlformats.org/officeDocument/2006/relationships/image" Target="../media/image18.png"/><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tags" Target="../tags/tag104.xml"/><Relationship Id="rId11" Type="http://schemas.openxmlformats.org/officeDocument/2006/relationships/image" Target="../media/image3.png"/><Relationship Id="rId5" Type="http://schemas.openxmlformats.org/officeDocument/2006/relationships/tags" Target="../tags/tag103.xml"/><Relationship Id="rId10" Type="http://schemas.openxmlformats.org/officeDocument/2006/relationships/notesSlide" Target="../notesSlides/notesSlide22.xml"/><Relationship Id="rId4" Type="http://schemas.openxmlformats.org/officeDocument/2006/relationships/tags" Target="../tags/tag102.xml"/><Relationship Id="rId9"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09.xml"/><Relationship Id="rId7" Type="http://schemas.openxmlformats.org/officeDocument/2006/relationships/tags" Target="../tags/tag113.xml"/><Relationship Id="rId12" Type="http://schemas.openxmlformats.org/officeDocument/2006/relationships/image" Target="../media/image20.png"/><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tags" Target="../tags/tag112.xml"/><Relationship Id="rId11" Type="http://schemas.openxmlformats.org/officeDocument/2006/relationships/hyperlink" Target="https://www.ledevoir.com/opinion/editoriaux/844726/editorial-sommet-paris-ia-va-proteger-createurs-contenus" TargetMode="External"/><Relationship Id="rId5" Type="http://schemas.openxmlformats.org/officeDocument/2006/relationships/tags" Target="../tags/tag111.xml"/><Relationship Id="rId10" Type="http://schemas.openxmlformats.org/officeDocument/2006/relationships/image" Target="../media/image3.png"/><Relationship Id="rId4" Type="http://schemas.openxmlformats.org/officeDocument/2006/relationships/tags" Target="../tags/tag110.xml"/><Relationship Id="rId9"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image" Target="../media/image4.jpeg"/><Relationship Id="rId5" Type="http://schemas.openxmlformats.org/officeDocument/2006/relationships/notesSlide" Target="../notesSlides/notesSlide24.xml"/><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tags" Target="../tags/tag119.xml"/><Relationship Id="rId7" Type="http://schemas.openxmlformats.org/officeDocument/2006/relationships/image" Target="../media/image3.png"/><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image" Target="../media/image2.jpeg"/><Relationship Id="rId5" Type="http://schemas.openxmlformats.org/officeDocument/2006/relationships/notesSlide" Target="../notesSlides/notesSlide25.xml"/><Relationship Id="rId4"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notesSlide" Target="../notesSlides/notesSlide26.xml"/><Relationship Id="rId3" Type="http://schemas.openxmlformats.org/officeDocument/2006/relationships/tags" Target="../tags/tag122.xml"/><Relationship Id="rId7" Type="http://schemas.openxmlformats.org/officeDocument/2006/relationships/slideLayout" Target="../slideLayouts/slideLayout2.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tags" Target="../tags/tag123.xml"/><Relationship Id="rId9" Type="http://schemas.openxmlformats.org/officeDocument/2006/relationships/image" Target="../media/image5.png"/></Relationships>
</file>

<file path=ppt/slides/_rels/slide28.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28.xml"/><Relationship Id="rId7" Type="http://schemas.openxmlformats.org/officeDocument/2006/relationships/tags" Target="../tags/tag132.xml"/><Relationship Id="rId12" Type="http://schemas.openxmlformats.org/officeDocument/2006/relationships/hyperlink" Target="https://forms.office.com/Pages/ResponsePage.aspx?id=qmsg6dVWf0WEaN_wSMSXDSEz7w8Exi9Oip3srrXzuCRUNUtOVlQwRTA1V1ZFR0ZVT0pMVFROOE1EQi4u" TargetMode="External"/><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tags" Target="../tags/tag131.xml"/><Relationship Id="rId11" Type="http://schemas.openxmlformats.org/officeDocument/2006/relationships/image" Target="../media/image22.png"/><Relationship Id="rId5" Type="http://schemas.openxmlformats.org/officeDocument/2006/relationships/tags" Target="../tags/tag130.xml"/><Relationship Id="rId10" Type="http://schemas.openxmlformats.org/officeDocument/2006/relationships/image" Target="../media/image21.png"/><Relationship Id="rId4" Type="http://schemas.openxmlformats.org/officeDocument/2006/relationships/tags" Target="../tags/tag129.xml"/><Relationship Id="rId9"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135.xml"/><Relationship Id="rId7" Type="http://schemas.openxmlformats.org/officeDocument/2006/relationships/notesSlide" Target="../notesSlides/notesSlide28.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slideLayout" Target="../slideLayouts/slideLayout2.xml"/><Relationship Id="rId5" Type="http://schemas.openxmlformats.org/officeDocument/2006/relationships/tags" Target="../tags/tag137.xml"/><Relationship Id="rId4" Type="http://schemas.openxmlformats.org/officeDocument/2006/relationships/tags" Target="../tags/tag136.xml"/><Relationship Id="rId9"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image" Target="../media/image3.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2.jpeg"/><Relationship Id="rId5" Type="http://schemas.openxmlformats.org/officeDocument/2006/relationships/notesSlide" Target="../notesSlides/notesSlide3.xml"/><Relationship Id="rId4"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image" Target="../media/image25.png"/><Relationship Id="rId5" Type="http://schemas.openxmlformats.org/officeDocument/2006/relationships/notesSlide" Target="../notesSlides/notesSlide29.xml"/><Relationship Id="rId4"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notesSlide" Target="../notesSlides/notesSlide30.xml"/><Relationship Id="rId3" Type="http://schemas.openxmlformats.org/officeDocument/2006/relationships/tags" Target="../tags/tag143.xml"/><Relationship Id="rId7" Type="http://schemas.openxmlformats.org/officeDocument/2006/relationships/slideLayout" Target="../slideLayouts/slideLayout2.xml"/><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tags" Target="../tags/tag146.xml"/><Relationship Id="rId5" Type="http://schemas.openxmlformats.org/officeDocument/2006/relationships/tags" Target="../tags/tag145.xml"/><Relationship Id="rId10" Type="http://schemas.openxmlformats.org/officeDocument/2006/relationships/image" Target="../media/image27.png"/><Relationship Id="rId4" Type="http://schemas.openxmlformats.org/officeDocument/2006/relationships/tags" Target="../tags/tag144.xml"/><Relationship Id="rId9" Type="http://schemas.openxmlformats.org/officeDocument/2006/relationships/image" Target="../media/image26.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16.xml"/><Relationship Id="rId7" Type="http://schemas.openxmlformats.org/officeDocument/2006/relationships/notesSlide" Target="../notesSlides/notesSlide4.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Layout" Target="../slideLayouts/slideLayout2.xml"/><Relationship Id="rId5" Type="http://schemas.openxmlformats.org/officeDocument/2006/relationships/tags" Target="../tags/tag18.xml"/><Relationship Id="rId10" Type="http://schemas.openxmlformats.org/officeDocument/2006/relationships/image" Target="../media/image8.png"/><Relationship Id="rId4" Type="http://schemas.openxmlformats.org/officeDocument/2006/relationships/tags" Target="../tags/tag17.xml"/><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23.xml"/><Relationship Id="rId7" Type="http://schemas.openxmlformats.org/officeDocument/2006/relationships/notesSlide" Target="../notesSlides/notesSlide6.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slideLayout" Target="../slideLayouts/slideLayout6.xml"/><Relationship Id="rId5" Type="http://schemas.openxmlformats.org/officeDocument/2006/relationships/tags" Target="../tags/tag25.xml"/><Relationship Id="rId10" Type="http://schemas.openxmlformats.org/officeDocument/2006/relationships/image" Target="../media/image11.jpeg"/><Relationship Id="rId4" Type="http://schemas.openxmlformats.org/officeDocument/2006/relationships/tags" Target="../tags/tag24.xml"/><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3.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2.jpeg"/><Relationship Id="rId5" Type="http://schemas.openxmlformats.org/officeDocument/2006/relationships/notesSlide" Target="../notesSlides/notesSlide7.xml"/><Relationship Id="rId4"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31.xml"/><Relationship Id="rId7" Type="http://schemas.openxmlformats.org/officeDocument/2006/relationships/image" Target="../media/image4.jpe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notesSlide" Target="../notesSlides/notesSlide8.xml"/><Relationship Id="rId5" Type="http://schemas.openxmlformats.org/officeDocument/2006/relationships/slideLayout" Target="../slideLayouts/slideLayout6.xml"/><Relationship Id="rId4" Type="http://schemas.openxmlformats.org/officeDocument/2006/relationships/tags" Target="../tags/tag32.xml"/></Relationships>
</file>

<file path=ppt/slides/_rels/slide9.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35.xml"/><Relationship Id="rId7" Type="http://schemas.openxmlformats.org/officeDocument/2006/relationships/notesSlide" Target="../notesSlides/notesSlide9.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slideLayout" Target="../slideLayouts/slideLayout6.xml"/><Relationship Id="rId5" Type="http://schemas.openxmlformats.org/officeDocument/2006/relationships/tags" Target="../tags/tag37.xml"/><Relationship Id="rId4" Type="http://schemas.openxmlformats.org/officeDocument/2006/relationships/tags" Target="../tags/tag36.xml"/><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custDataLst>
              <p:tags r:id="rId1"/>
            </p:custDataLst>
          </p:nvPr>
        </p:nvPicPr>
        <p:blipFill rotWithShape="1">
          <a:blip r:embed="rId6">
            <a:extLst>
              <a:ext uri="{28A0092B-C50C-407E-A947-70E740481C1C}">
                <a14:useLocalDpi xmlns:a14="http://schemas.microsoft.com/office/drawing/2010/main" val="0"/>
              </a:ext>
            </a:extLst>
          </a:blip>
          <a:srcRect/>
          <a:stretch/>
        </p:blipFill>
        <p:spPr>
          <a:xfrm>
            <a:off x="0" y="10058"/>
            <a:ext cx="12192000" cy="6857990"/>
          </a:xfrm>
          <a:prstGeom prst="rect">
            <a:avLst/>
          </a:prstGeom>
          <a:ln>
            <a:solidFill>
              <a:schemeClr val="tx1"/>
            </a:solidFill>
          </a:ln>
        </p:spPr>
      </p:pic>
      <p:pic>
        <p:nvPicPr>
          <p:cNvPr id="12" name="Image 11" descr="Une image contenant texte, Police, Graphique, graphisme&#10;&#10;Description générée automatiquement">
            <a:extLst>
              <a:ext uri="{FF2B5EF4-FFF2-40B4-BE49-F238E27FC236}">
                <a16:creationId xmlns:a16="http://schemas.microsoft.com/office/drawing/2014/main" id="{C3581A51-73FF-2A44-D5F7-D90985AE2D06}"/>
              </a:ext>
            </a:extLst>
          </p:cNvPr>
          <p:cNvPicPr>
            <a:picLocks noChangeAspect="1"/>
          </p:cNvPicPr>
          <p:nvPr>
            <p:custDataLst>
              <p:tags r:id="rId2"/>
            </p:custDataLst>
          </p:nvPr>
        </p:nvPicPr>
        <p:blipFill>
          <a:blip r:embed="rId7"/>
          <a:stretch>
            <a:fillRect/>
          </a:stretch>
        </p:blipFill>
        <p:spPr>
          <a:xfrm>
            <a:off x="10680750" y="80950"/>
            <a:ext cx="1440000" cy="228084"/>
          </a:xfrm>
          <a:prstGeom prst="rect">
            <a:avLst/>
          </a:prstGeom>
        </p:spPr>
      </p:pic>
      <p:sp>
        <p:nvSpPr>
          <p:cNvPr id="7" name="Titre 1">
            <a:extLst>
              <a:ext uri="{FF2B5EF4-FFF2-40B4-BE49-F238E27FC236}">
                <a16:creationId xmlns:a16="http://schemas.microsoft.com/office/drawing/2014/main" id="{719947D2-2EEC-049F-4970-54CDE9FB77F3}"/>
              </a:ext>
            </a:extLst>
          </p:cNvPr>
          <p:cNvSpPr txBox="1">
            <a:spLocks/>
          </p:cNvSpPr>
          <p:nvPr>
            <p:custDataLst>
              <p:tags r:id="rId3"/>
            </p:custDataLst>
          </p:nvPr>
        </p:nvSpPr>
        <p:spPr>
          <a:xfrm>
            <a:off x="792512" y="1274692"/>
            <a:ext cx="10606976" cy="4308615"/>
          </a:xfrm>
          <a:prstGeom prst="rect">
            <a:avLst/>
          </a:prstGeom>
          <a:solidFill>
            <a:schemeClr val="tx1">
              <a:lumMod val="85000"/>
              <a:lumOff val="1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eaLnBrk="1" hangingPunct="1">
              <a:spcBef>
                <a:spcPct val="0"/>
              </a:spcBef>
              <a:buFontTx/>
              <a:buNone/>
            </a:pPr>
            <a:r>
              <a:rPr lang="fr-CA" altLang="fr-FR" sz="5400" b="1" dirty="0">
                <a:solidFill>
                  <a:schemeClr val="bg1"/>
                </a:solidFill>
                <a:latin typeface="Aptos Display" panose="020B0004020202020204" pitchFamily="34" charset="0"/>
              </a:rPr>
              <a:t>Si vous avez des problèmes d’accès (mot de passe), allez au C-102 </a:t>
            </a:r>
          </a:p>
          <a:p>
            <a:pPr eaLnBrk="1" hangingPunct="1">
              <a:spcBef>
                <a:spcPct val="0"/>
              </a:spcBef>
              <a:buFontTx/>
              <a:buNone/>
            </a:pPr>
            <a:r>
              <a:rPr lang="fr-CA" sz="5400" b="1" dirty="0">
                <a:solidFill>
                  <a:schemeClr val="bg1"/>
                </a:solidFill>
                <a:latin typeface="Aptos Display" panose="020B0004020202020204" pitchFamily="34" charset="0"/>
              </a:rPr>
              <a:t>AVANT LE DÉBUT DE L’ATELIER</a:t>
            </a:r>
          </a:p>
          <a:p>
            <a:pPr eaLnBrk="1" hangingPunct="1">
              <a:spcBef>
                <a:spcPct val="0"/>
              </a:spcBef>
              <a:buFontTx/>
              <a:buNone/>
            </a:pPr>
            <a:endParaRPr lang="fr-CA" sz="5400" b="1" dirty="0">
              <a:solidFill>
                <a:schemeClr val="bg1"/>
              </a:solidFill>
              <a:latin typeface="Aptos Display" panose="020B0004020202020204" pitchFamily="34" charset="0"/>
            </a:endParaRPr>
          </a:p>
          <a:p>
            <a:pPr eaLnBrk="1" hangingPunct="1">
              <a:spcBef>
                <a:spcPct val="0"/>
              </a:spcBef>
              <a:buFontTx/>
              <a:buNone/>
            </a:pPr>
            <a:r>
              <a:rPr lang="fr-CA" sz="5400" b="1" dirty="0">
                <a:solidFill>
                  <a:schemeClr val="bg1"/>
                </a:solidFill>
                <a:latin typeface="Aptos Display" panose="020B0004020202020204" pitchFamily="34" charset="0"/>
              </a:rPr>
              <a:t>Merci.</a:t>
            </a:r>
            <a:endParaRPr lang="fr-FR" sz="5400" dirty="0">
              <a:solidFill>
                <a:schemeClr val="bg1"/>
              </a:solidFill>
              <a:latin typeface="Aptos SemiBold" panose="020B0004020202020204" pitchFamily="34" charset="0"/>
            </a:endParaRPr>
          </a:p>
        </p:txBody>
      </p:sp>
    </p:spTree>
    <p:extLst>
      <p:ext uri="{BB962C8B-B14F-4D97-AF65-F5344CB8AC3E}">
        <p14:creationId xmlns:p14="http://schemas.microsoft.com/office/powerpoint/2010/main" val="1872017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1ABA62-122F-35F0-2383-7A76C8A64296}"/>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1BECC8EE-A723-8669-F4E6-BF5986F1F8F7}"/>
              </a:ext>
            </a:extLst>
          </p:cNvPr>
          <p:cNvSpPr txBox="1">
            <a:spLocks/>
          </p:cNvSpPr>
          <p:nvPr>
            <p:custDataLst>
              <p:tags r:id="rId1"/>
            </p:custDataLst>
          </p:nvPr>
        </p:nvSpPr>
        <p:spPr bwMode="auto">
          <a:xfrm>
            <a:off x="810705" y="0"/>
            <a:ext cx="11381295" cy="644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r" eaLnBrk="1" hangingPunct="1">
              <a:spcBef>
                <a:spcPct val="0"/>
              </a:spcBef>
              <a:buFontTx/>
              <a:buNone/>
            </a:pPr>
            <a:r>
              <a:rPr lang="fr-CA" altLang="fr-FR" sz="4000" b="1" dirty="0">
                <a:solidFill>
                  <a:schemeClr val="bg1"/>
                </a:solidFill>
                <a:latin typeface="Aptos Display" panose="020B0004020202020204" pitchFamily="34" charset="0"/>
              </a:rPr>
              <a:t>Étapes d’une recherche documentaire</a:t>
            </a:r>
            <a:endParaRPr lang="fr-FR" altLang="fr-FR" sz="4000" b="1" dirty="0">
              <a:solidFill>
                <a:schemeClr val="bg1"/>
              </a:solidFill>
              <a:latin typeface="Aptos Display" panose="020B0004020202020204" pitchFamily="34" charset="0"/>
            </a:endParaRPr>
          </a:p>
        </p:txBody>
      </p:sp>
      <p:sp>
        <p:nvSpPr>
          <p:cNvPr id="12" name="ZoneTexte 11">
            <a:extLst>
              <a:ext uri="{FF2B5EF4-FFF2-40B4-BE49-F238E27FC236}">
                <a16:creationId xmlns:a16="http://schemas.microsoft.com/office/drawing/2014/main" id="{34B83387-C637-032B-8CE3-F176A4BF9F08}"/>
              </a:ext>
            </a:extLst>
          </p:cNvPr>
          <p:cNvSpPr txBox="1"/>
          <p:nvPr>
            <p:custDataLst>
              <p:tags r:id="rId2"/>
            </p:custDataLst>
          </p:nvPr>
        </p:nvSpPr>
        <p:spPr>
          <a:xfrm>
            <a:off x="620923" y="1685661"/>
            <a:ext cx="10558705" cy="4339650"/>
          </a:xfrm>
          <a:prstGeom prst="rect">
            <a:avLst/>
          </a:prstGeom>
          <a:noFill/>
        </p:spPr>
        <p:txBody>
          <a:bodyPr wrap="square">
            <a:spAutoFit/>
          </a:bodyPr>
          <a:lstStyle/>
          <a:p>
            <a:pPr marL="342900" indent="-342900" algn="just">
              <a:spcBef>
                <a:spcPts val="1200"/>
              </a:spcBef>
              <a:buFont typeface="+mj-lt"/>
              <a:buAutoNum type="arabicPeriod"/>
            </a:pPr>
            <a:r>
              <a:rPr lang="fr-CA" sz="3200" dirty="0">
                <a:solidFill>
                  <a:srgbClr val="FF9900"/>
                </a:solidFill>
                <a:effectLst>
                  <a:outerShdw blurRad="38100" dist="38100" dir="2700000" algn="tl">
                    <a:srgbClr val="000000">
                      <a:alpha val="43137"/>
                    </a:srgbClr>
                  </a:outerShdw>
                </a:effectLst>
                <a:latin typeface="Aptos Display" panose="020B0004020202020204" pitchFamily="34" charset="0"/>
              </a:rPr>
              <a:t>DÉFINIR LE SUJET </a:t>
            </a:r>
          </a:p>
          <a:p>
            <a:pPr marL="342900" indent="-342900" algn="just">
              <a:spcBef>
                <a:spcPts val="1200"/>
              </a:spcBef>
              <a:buFont typeface="+mj-lt"/>
              <a:buAutoNum type="arabicPeriod"/>
            </a:pPr>
            <a:r>
              <a:rPr lang="fr-CA" sz="3200" dirty="0">
                <a:solidFill>
                  <a:srgbClr val="FF0000"/>
                </a:solidFill>
                <a:effectLst>
                  <a:outerShdw blurRad="38100" dist="38100" dir="2700000" algn="tl">
                    <a:srgbClr val="000000">
                      <a:alpha val="43137"/>
                    </a:srgbClr>
                  </a:outerShdw>
                </a:effectLst>
                <a:latin typeface="Aptos Display" panose="020B0004020202020204" pitchFamily="34" charset="0"/>
              </a:rPr>
              <a:t>IDENTIFIER DES MOTS-CLÉS</a:t>
            </a:r>
          </a:p>
          <a:p>
            <a:pPr marL="342900" indent="-342900" algn="just">
              <a:spcBef>
                <a:spcPts val="1200"/>
              </a:spcBef>
              <a:buFont typeface="+mj-lt"/>
              <a:buAutoNum type="arabicPeriod"/>
            </a:pPr>
            <a:r>
              <a:rPr lang="fr-CA" sz="3200" dirty="0">
                <a:solidFill>
                  <a:srgbClr val="FE06CF"/>
                </a:solidFill>
                <a:effectLst>
                  <a:outerShdw blurRad="38100" dist="38100" dir="2700000" algn="tl">
                    <a:srgbClr val="000000">
                      <a:alpha val="43137"/>
                    </a:srgbClr>
                  </a:outerShdw>
                </a:effectLst>
                <a:latin typeface="Aptos Display" panose="020B0004020202020204" pitchFamily="34" charset="0"/>
              </a:rPr>
              <a:t>CHOISIR LES SOURCES</a:t>
            </a:r>
          </a:p>
          <a:p>
            <a:pPr marL="457200" indent="-457200" algn="just">
              <a:spcBef>
                <a:spcPts val="1200"/>
              </a:spcBef>
              <a:buFont typeface="+mj-lt"/>
              <a:buAutoNum type="arabicPeriod" startAt="4"/>
            </a:pPr>
            <a:r>
              <a:rPr lang="fr-CA" sz="3200" dirty="0">
                <a:solidFill>
                  <a:schemeClr val="accent5"/>
                </a:solidFill>
                <a:effectLst>
                  <a:outerShdw blurRad="38100" dist="38100" dir="2700000" algn="tl">
                    <a:srgbClr val="000000">
                      <a:alpha val="43137"/>
                    </a:srgbClr>
                  </a:outerShdw>
                </a:effectLst>
                <a:latin typeface="Aptos Display" panose="020B0004020202020204" pitchFamily="34" charset="0"/>
              </a:rPr>
              <a:t>EFFECTUER LA RECHERCHE</a:t>
            </a:r>
          </a:p>
          <a:p>
            <a:pPr marL="800100" lvl="1" indent="-342900" algn="just">
              <a:spcBef>
                <a:spcPts val="1200"/>
              </a:spcBef>
              <a:buFont typeface="Wingdings" panose="05000000000000000000" pitchFamily="2" charset="2"/>
              <a:buChar char="§"/>
            </a:pPr>
            <a:r>
              <a:rPr lang="fr-CA" sz="2400" dirty="0">
                <a:solidFill>
                  <a:schemeClr val="accent5"/>
                </a:solidFill>
                <a:effectLst>
                  <a:outerShdw blurRad="38100" dist="38100" dir="2700000" algn="tl">
                    <a:srgbClr val="000000">
                      <a:alpha val="43137"/>
                    </a:srgbClr>
                  </a:outerShdw>
                </a:effectLst>
                <a:latin typeface="Aptos Display" panose="020B0004020202020204" pitchFamily="34" charset="0"/>
              </a:rPr>
              <a:t>Mises en application sur Google, </a:t>
            </a:r>
            <a:r>
              <a:rPr lang="fr-CA" sz="2400" dirty="0" err="1">
                <a:solidFill>
                  <a:schemeClr val="accent5"/>
                </a:solidFill>
                <a:effectLst>
                  <a:outerShdw blurRad="38100" dist="38100" dir="2700000" algn="tl">
                    <a:srgbClr val="000000">
                      <a:alpha val="43137"/>
                    </a:srgbClr>
                  </a:outerShdw>
                </a:effectLst>
                <a:latin typeface="Aptos Display" panose="020B0004020202020204" pitchFamily="34" charset="0"/>
              </a:rPr>
              <a:t>Perplexity</a:t>
            </a:r>
            <a:r>
              <a:rPr lang="fr-CA" sz="2400" dirty="0">
                <a:solidFill>
                  <a:schemeClr val="accent5"/>
                </a:solidFill>
                <a:effectLst>
                  <a:outerShdw blurRad="38100" dist="38100" dir="2700000" algn="tl">
                    <a:srgbClr val="000000">
                      <a:alpha val="43137"/>
                    </a:srgbClr>
                  </a:outerShdw>
                </a:effectLst>
                <a:latin typeface="Aptos Display" panose="020B0004020202020204" pitchFamily="34" charset="0"/>
              </a:rPr>
              <a:t>, Érudit, Consensus, Eureka</a:t>
            </a:r>
          </a:p>
          <a:p>
            <a:pPr marL="457200" indent="-457200" algn="just">
              <a:spcBef>
                <a:spcPts val="1200"/>
              </a:spcBef>
              <a:buFont typeface="+mj-lt"/>
              <a:buAutoNum type="arabicPeriod" startAt="5"/>
            </a:pPr>
            <a:r>
              <a:rPr lang="fr-CA" sz="3200" dirty="0">
                <a:solidFill>
                  <a:srgbClr val="00B050"/>
                </a:solidFill>
                <a:effectLst>
                  <a:outerShdw blurRad="38100" dist="38100" dir="2700000" algn="tl">
                    <a:srgbClr val="000000">
                      <a:alpha val="43137"/>
                    </a:srgbClr>
                  </a:outerShdw>
                </a:effectLst>
                <a:latin typeface="Aptos Display" panose="020B0004020202020204" pitchFamily="34" charset="0"/>
              </a:rPr>
              <a:t>ÉVALUER LES SOURCES </a:t>
            </a:r>
          </a:p>
          <a:p>
            <a:pPr marL="342900" indent="-342900" algn="just">
              <a:spcBef>
                <a:spcPts val="1200"/>
              </a:spcBef>
              <a:buFont typeface="+mj-lt"/>
              <a:buAutoNum type="arabicPeriod" startAt="5"/>
            </a:pPr>
            <a:r>
              <a:rPr lang="fr-CA" sz="3200" dirty="0">
                <a:solidFill>
                  <a:srgbClr val="BF6816"/>
                </a:solidFill>
                <a:effectLst>
                  <a:outerShdw blurRad="38100" dist="38100" dir="2700000" algn="tl">
                    <a:srgbClr val="000000">
                      <a:alpha val="43137"/>
                    </a:srgbClr>
                  </a:outerShdw>
                </a:effectLst>
                <a:latin typeface="Aptos Display" panose="020B0004020202020204" pitchFamily="34" charset="0"/>
              </a:rPr>
              <a:t>CITER LES SOURCES</a:t>
            </a:r>
          </a:p>
        </p:txBody>
      </p:sp>
    </p:spTree>
    <p:extLst>
      <p:ext uri="{BB962C8B-B14F-4D97-AF65-F5344CB8AC3E}">
        <p14:creationId xmlns:p14="http://schemas.microsoft.com/office/powerpoint/2010/main" val="621037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0DA5B5-9925-111C-C82F-DFDEA4A13D02}"/>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BEF648BD-3B1A-1D93-861F-27A07CA00A21}"/>
              </a:ext>
            </a:extLst>
          </p:cNvPr>
          <p:cNvSpPr txBox="1"/>
          <p:nvPr>
            <p:custDataLst>
              <p:tags r:id="rId1"/>
            </p:custDataLst>
          </p:nvPr>
        </p:nvSpPr>
        <p:spPr>
          <a:xfrm>
            <a:off x="8669546" y="179518"/>
            <a:ext cx="2539479" cy="1292662"/>
          </a:xfrm>
          <a:prstGeom prst="rect">
            <a:avLst/>
          </a:prstGeom>
          <a:solidFill>
            <a:schemeClr val="bg1"/>
          </a:solidFill>
          <a:ln w="19050">
            <a:solidFill>
              <a:schemeClr val="bg1"/>
            </a:solidFill>
          </a:ln>
        </p:spPr>
        <p:txBody>
          <a:bodyPr wrap="square">
            <a:spAutoFit/>
          </a:bodyPr>
          <a:lstStyle/>
          <a:p>
            <a:pPr indent="-342900">
              <a:buFont typeface="+mj-lt"/>
              <a:buAutoNum type="arabicPeriod"/>
            </a:pPr>
            <a:r>
              <a:rPr lang="fr-CA" dirty="0">
                <a:solidFill>
                  <a:srgbClr val="FF9900"/>
                </a:solidFill>
                <a:latin typeface="Aptos ExtraBold" panose="020B0004020202020204" pitchFamily="34" charset="0"/>
              </a:rPr>
              <a:t>DÉFINIR LE SUJET </a:t>
            </a:r>
          </a:p>
          <a:p>
            <a:pPr indent="-342900">
              <a:buFont typeface="+mj-lt"/>
              <a:buAutoNum type="arabicPeriod"/>
            </a:pPr>
            <a:r>
              <a:rPr lang="fr-CA" sz="1200" dirty="0">
                <a:latin typeface="Aptos Display" panose="020B0004020202020204" pitchFamily="34" charset="0"/>
              </a:rPr>
              <a:t>IDENTIFIER DES MOTS-CLÉS</a:t>
            </a:r>
          </a:p>
          <a:p>
            <a:pPr indent="-342900">
              <a:buFont typeface="+mj-lt"/>
              <a:buAutoNum type="arabicPeriod"/>
            </a:pPr>
            <a:r>
              <a:rPr lang="fr-CA" sz="1200" dirty="0">
                <a:latin typeface="Aptos Display" panose="020B0004020202020204" pitchFamily="34" charset="0"/>
              </a:rPr>
              <a:t>CHOISIR LES SOURCES </a:t>
            </a:r>
          </a:p>
          <a:p>
            <a:pPr indent="-342900">
              <a:buFont typeface="+mj-lt"/>
              <a:buAutoNum type="arabicPeriod"/>
            </a:pPr>
            <a:r>
              <a:rPr lang="fr-CA" sz="1200" dirty="0">
                <a:latin typeface="Aptos Display" panose="020B0004020202020204" pitchFamily="34" charset="0"/>
              </a:rPr>
              <a:t>EFFECTUER LA RECHERCHE </a:t>
            </a:r>
          </a:p>
          <a:p>
            <a:pPr indent="-342900">
              <a:buFont typeface="+mj-lt"/>
              <a:buAutoNum type="arabicPeriod"/>
            </a:pPr>
            <a:r>
              <a:rPr lang="fr-CA" sz="1200" dirty="0">
                <a:latin typeface="Aptos Display" panose="020B0004020202020204" pitchFamily="34" charset="0"/>
              </a:rPr>
              <a:t>ÉVALUER LES SOURCES </a:t>
            </a:r>
          </a:p>
          <a:p>
            <a:pPr indent="-342900">
              <a:buFont typeface="+mj-lt"/>
              <a:buAutoNum type="arabicPeriod"/>
            </a:pPr>
            <a:r>
              <a:rPr lang="fr-CA" sz="1200" dirty="0">
                <a:latin typeface="Aptos Display" panose="020B0004020202020204" pitchFamily="34" charset="0"/>
              </a:rPr>
              <a:t>CITER </a:t>
            </a:r>
          </a:p>
        </p:txBody>
      </p:sp>
      <p:pic>
        <p:nvPicPr>
          <p:cNvPr id="4" name="Picture 2">
            <a:extLst>
              <a:ext uri="{FF2B5EF4-FFF2-40B4-BE49-F238E27FC236}">
                <a16:creationId xmlns:a16="http://schemas.microsoft.com/office/drawing/2014/main" id="{E4152A55-7747-7377-8F57-4C9A6D02355E}"/>
              </a:ext>
            </a:extLst>
          </p:cNvPr>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11304527" y="0"/>
            <a:ext cx="887473" cy="1133475"/>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a:extLst>
              <a:ext uri="{FF2B5EF4-FFF2-40B4-BE49-F238E27FC236}">
                <a16:creationId xmlns:a16="http://schemas.microsoft.com/office/drawing/2014/main" id="{CE59EE94-A112-6946-BA99-9BB3CFFACE54}"/>
              </a:ext>
            </a:extLst>
          </p:cNvPr>
          <p:cNvSpPr txBox="1"/>
          <p:nvPr>
            <p:custDataLst>
              <p:tags r:id="rId3"/>
            </p:custDataLst>
          </p:nvPr>
        </p:nvSpPr>
        <p:spPr>
          <a:xfrm>
            <a:off x="982975" y="434155"/>
            <a:ext cx="6725339" cy="769441"/>
          </a:xfrm>
          <a:prstGeom prst="rect">
            <a:avLst/>
          </a:prstGeom>
          <a:solidFill>
            <a:srgbClr val="FF9900"/>
          </a:solidFill>
        </p:spPr>
        <p:txBody>
          <a:bodyPr wrap="square">
            <a:spAutoFit/>
          </a:bodyPr>
          <a:lstStyle/>
          <a:p>
            <a:pPr algn="ctr"/>
            <a:r>
              <a:rPr lang="fr-CA" sz="2400" dirty="0">
                <a:latin typeface="Aptos SemiBold" panose="020B0004020202020204" pitchFamily="34" charset="0"/>
              </a:rPr>
              <a:t>DÉFINIR LE SUJET </a:t>
            </a:r>
          </a:p>
          <a:p>
            <a:pPr algn="ctr"/>
            <a:r>
              <a:rPr lang="fr-CA" sz="2000" dirty="0">
                <a:latin typeface="Aptos SemiBold" panose="020B0004020202020204" pitchFamily="34" charset="0"/>
              </a:rPr>
              <a:t>qui, quoi, pourquoi, où, quand, comment et combien </a:t>
            </a:r>
            <a:endParaRPr lang="fr-CA" sz="2800" dirty="0">
              <a:latin typeface="Aptos SemiBold" panose="020B0004020202020204" pitchFamily="34" charset="0"/>
            </a:endParaRPr>
          </a:p>
        </p:txBody>
      </p:sp>
      <p:sp>
        <p:nvSpPr>
          <p:cNvPr id="5" name="ZoneTexte 4">
            <a:extLst>
              <a:ext uri="{FF2B5EF4-FFF2-40B4-BE49-F238E27FC236}">
                <a16:creationId xmlns:a16="http://schemas.microsoft.com/office/drawing/2014/main" id="{A6BC7CB7-A3AB-78BC-F386-19F69D171EEF}"/>
              </a:ext>
            </a:extLst>
          </p:cNvPr>
          <p:cNvSpPr txBox="1"/>
          <p:nvPr>
            <p:custDataLst>
              <p:tags r:id="rId4"/>
            </p:custDataLst>
          </p:nvPr>
        </p:nvSpPr>
        <p:spPr>
          <a:xfrm>
            <a:off x="982975" y="2277723"/>
            <a:ext cx="10226050" cy="2793072"/>
          </a:xfrm>
          <a:prstGeom prst="rect">
            <a:avLst/>
          </a:prstGeom>
          <a:noFill/>
          <a:ln>
            <a:solidFill>
              <a:schemeClr val="bg1"/>
            </a:solidFill>
          </a:ln>
        </p:spPr>
        <p:txBody>
          <a:bodyPr wrap="square" numCol="1">
            <a:spAutoFit/>
          </a:bodyPr>
          <a:lstStyle/>
          <a:p>
            <a:pPr>
              <a:spcBef>
                <a:spcPts val="600"/>
              </a:spcBef>
            </a:pPr>
            <a:r>
              <a:rPr lang="fr-CA" sz="2800" dirty="0">
                <a:solidFill>
                  <a:schemeClr val="bg1"/>
                </a:solidFill>
                <a:highlight>
                  <a:srgbClr val="000080"/>
                </a:highlight>
                <a:latin typeface="Aptos Display" panose="020B0004020202020204" pitchFamily="34" charset="0"/>
              </a:rPr>
              <a:t>*** PROMPT 1 À DONNER À L’IA *** </a:t>
            </a:r>
          </a:p>
          <a:p>
            <a:pPr>
              <a:spcBef>
                <a:spcPts val="600"/>
              </a:spcBef>
            </a:pPr>
            <a:endParaRPr lang="fr-CA" sz="2800" dirty="0">
              <a:solidFill>
                <a:schemeClr val="bg1"/>
              </a:solidFill>
              <a:highlight>
                <a:srgbClr val="000080"/>
              </a:highlight>
              <a:latin typeface="Aptos Display" panose="020B0004020202020204" pitchFamily="34" charset="0"/>
            </a:endParaRPr>
          </a:p>
          <a:p>
            <a:pPr>
              <a:spcBef>
                <a:spcPts val="300"/>
              </a:spcBef>
            </a:pPr>
            <a:r>
              <a:rPr lang="fr-CA" sz="2800" dirty="0">
                <a:solidFill>
                  <a:schemeClr val="bg1"/>
                </a:solidFill>
                <a:latin typeface="Aptos Display" panose="020B0004020202020204" pitchFamily="34" charset="0"/>
              </a:rPr>
              <a:t>Tu es spécialiste en méthodologie de la recherche documentaire au niveau collégial. Aide-moi à définir mon sujet de recherche en analysant les dimensions suivantes, sous la forme d’un tableau : quoi, qui, pourquoi, où, quand, comment et combien pour [</a:t>
            </a:r>
            <a:r>
              <a:rPr lang="fr-CA" sz="2800" dirty="0">
                <a:solidFill>
                  <a:schemeClr val="bg1"/>
                </a:solidFill>
                <a:highlight>
                  <a:srgbClr val="0000FF"/>
                </a:highlight>
                <a:latin typeface="Aptos Display" panose="020B0004020202020204" pitchFamily="34" charset="0"/>
              </a:rPr>
              <a:t>INSÉRER SUJET</a:t>
            </a:r>
            <a:r>
              <a:rPr lang="fr-CA" sz="2800" dirty="0">
                <a:solidFill>
                  <a:schemeClr val="bg1"/>
                </a:solidFill>
                <a:latin typeface="Aptos Display" panose="020B0004020202020204" pitchFamily="34" charset="0"/>
              </a:rPr>
              <a:t>].</a:t>
            </a:r>
            <a:endParaRPr lang="fr-CA" sz="2800" dirty="0">
              <a:solidFill>
                <a:schemeClr val="bg1"/>
              </a:solidFill>
              <a:highlight>
                <a:srgbClr val="FE06CF"/>
              </a:highlight>
              <a:latin typeface="Aptos Display" panose="020B0004020202020204" pitchFamily="34" charset="0"/>
            </a:endParaRPr>
          </a:p>
        </p:txBody>
      </p:sp>
    </p:spTree>
    <p:extLst>
      <p:ext uri="{BB962C8B-B14F-4D97-AF65-F5344CB8AC3E}">
        <p14:creationId xmlns:p14="http://schemas.microsoft.com/office/powerpoint/2010/main" val="783311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57B26-F3B0-BEC6-FCFE-EACDB9D201B7}"/>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C1D3B349-47A1-6F5F-74DD-FF215A047C6B}"/>
              </a:ext>
            </a:extLst>
          </p:cNvPr>
          <p:cNvSpPr txBox="1"/>
          <p:nvPr>
            <p:custDataLst>
              <p:tags r:id="rId1"/>
            </p:custDataLst>
          </p:nvPr>
        </p:nvSpPr>
        <p:spPr>
          <a:xfrm>
            <a:off x="8669546" y="179518"/>
            <a:ext cx="2539479" cy="1292662"/>
          </a:xfrm>
          <a:prstGeom prst="rect">
            <a:avLst/>
          </a:prstGeom>
          <a:solidFill>
            <a:schemeClr val="bg1"/>
          </a:solidFill>
          <a:ln w="19050">
            <a:solidFill>
              <a:schemeClr val="bg1"/>
            </a:solidFill>
          </a:ln>
        </p:spPr>
        <p:txBody>
          <a:bodyPr wrap="square">
            <a:spAutoFit/>
          </a:bodyPr>
          <a:lstStyle/>
          <a:p>
            <a:pPr indent="-342900">
              <a:buFont typeface="+mj-lt"/>
              <a:buAutoNum type="arabicPeriod"/>
            </a:pPr>
            <a:r>
              <a:rPr lang="fr-CA" dirty="0">
                <a:solidFill>
                  <a:srgbClr val="FF9900"/>
                </a:solidFill>
                <a:latin typeface="Aptos ExtraBold" panose="020B0004020202020204" pitchFamily="34" charset="0"/>
              </a:rPr>
              <a:t>DÉFINIR LE SUJET </a:t>
            </a:r>
          </a:p>
          <a:p>
            <a:pPr indent="-342900">
              <a:buFont typeface="+mj-lt"/>
              <a:buAutoNum type="arabicPeriod"/>
            </a:pPr>
            <a:r>
              <a:rPr lang="fr-CA" sz="1200" dirty="0">
                <a:latin typeface="Aptos Display" panose="020B0004020202020204" pitchFamily="34" charset="0"/>
              </a:rPr>
              <a:t>IDENTIFIER DES MOTS-CLÉS</a:t>
            </a:r>
          </a:p>
          <a:p>
            <a:pPr indent="-342900">
              <a:buFont typeface="+mj-lt"/>
              <a:buAutoNum type="arabicPeriod"/>
            </a:pPr>
            <a:r>
              <a:rPr lang="fr-CA" sz="1200" dirty="0">
                <a:latin typeface="Aptos Display" panose="020B0004020202020204" pitchFamily="34" charset="0"/>
              </a:rPr>
              <a:t>CHOISIR LES SOURCES </a:t>
            </a:r>
          </a:p>
          <a:p>
            <a:pPr indent="-342900">
              <a:buFont typeface="+mj-lt"/>
              <a:buAutoNum type="arabicPeriod"/>
            </a:pPr>
            <a:r>
              <a:rPr lang="fr-CA" sz="1200" dirty="0">
                <a:latin typeface="Aptos Display" panose="020B0004020202020204" pitchFamily="34" charset="0"/>
              </a:rPr>
              <a:t>EFFECTUER LA RECHERCHE </a:t>
            </a:r>
          </a:p>
          <a:p>
            <a:pPr indent="-342900">
              <a:buFont typeface="+mj-lt"/>
              <a:buAutoNum type="arabicPeriod"/>
            </a:pPr>
            <a:r>
              <a:rPr lang="fr-CA" sz="1200" dirty="0">
                <a:latin typeface="Aptos Display" panose="020B0004020202020204" pitchFamily="34" charset="0"/>
              </a:rPr>
              <a:t>ÉVALUER LES SOURCES </a:t>
            </a:r>
          </a:p>
          <a:p>
            <a:pPr indent="-342900">
              <a:buFont typeface="+mj-lt"/>
              <a:buAutoNum type="arabicPeriod"/>
            </a:pPr>
            <a:r>
              <a:rPr lang="fr-CA" sz="1200" dirty="0">
                <a:latin typeface="Aptos Display" panose="020B0004020202020204" pitchFamily="34" charset="0"/>
              </a:rPr>
              <a:t>CITER </a:t>
            </a:r>
          </a:p>
        </p:txBody>
      </p:sp>
      <p:pic>
        <p:nvPicPr>
          <p:cNvPr id="4" name="Picture 2">
            <a:extLst>
              <a:ext uri="{FF2B5EF4-FFF2-40B4-BE49-F238E27FC236}">
                <a16:creationId xmlns:a16="http://schemas.microsoft.com/office/drawing/2014/main" id="{C44C21F9-07A3-00C4-1D67-870BB433F63F}"/>
              </a:ext>
            </a:extLst>
          </p:cNvPr>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11304527" y="0"/>
            <a:ext cx="887473" cy="1133475"/>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a:extLst>
              <a:ext uri="{FF2B5EF4-FFF2-40B4-BE49-F238E27FC236}">
                <a16:creationId xmlns:a16="http://schemas.microsoft.com/office/drawing/2014/main" id="{3B65C674-26F0-145C-E800-B6C9B9E5C257}"/>
              </a:ext>
            </a:extLst>
          </p:cNvPr>
          <p:cNvSpPr txBox="1"/>
          <p:nvPr>
            <p:custDataLst>
              <p:tags r:id="rId3"/>
            </p:custDataLst>
          </p:nvPr>
        </p:nvSpPr>
        <p:spPr>
          <a:xfrm>
            <a:off x="1440175" y="566737"/>
            <a:ext cx="6725339" cy="461665"/>
          </a:xfrm>
          <a:prstGeom prst="rect">
            <a:avLst/>
          </a:prstGeom>
          <a:solidFill>
            <a:srgbClr val="FF9900"/>
          </a:solidFill>
        </p:spPr>
        <p:txBody>
          <a:bodyPr wrap="square">
            <a:spAutoFit/>
          </a:bodyPr>
          <a:lstStyle/>
          <a:p>
            <a:pPr algn="ctr"/>
            <a:r>
              <a:rPr lang="fr-CA" sz="2400" dirty="0">
                <a:latin typeface="Aptos SemiBold" panose="020B0004020202020204" pitchFamily="34" charset="0"/>
              </a:rPr>
              <a:t>DÉFINIR LE SUJET</a:t>
            </a:r>
          </a:p>
        </p:txBody>
      </p:sp>
      <p:graphicFrame>
        <p:nvGraphicFramePr>
          <p:cNvPr id="8" name="Tableau 7">
            <a:extLst>
              <a:ext uri="{FF2B5EF4-FFF2-40B4-BE49-F238E27FC236}">
                <a16:creationId xmlns:a16="http://schemas.microsoft.com/office/drawing/2014/main" id="{C7D0D145-F9C4-4E2B-AC20-8257D7ADE188}"/>
              </a:ext>
            </a:extLst>
          </p:cNvPr>
          <p:cNvGraphicFramePr>
            <a:graphicFrameLocks noGrp="1"/>
          </p:cNvGraphicFramePr>
          <p:nvPr>
            <p:custDataLst>
              <p:tags r:id="rId4"/>
            </p:custDataLst>
            <p:extLst>
              <p:ext uri="{D42A27DB-BD31-4B8C-83A1-F6EECF244321}">
                <p14:modId xmlns:p14="http://schemas.microsoft.com/office/powerpoint/2010/main" val="3763164542"/>
              </p:ext>
            </p:extLst>
          </p:nvPr>
        </p:nvGraphicFramePr>
        <p:xfrm>
          <a:off x="567372" y="1627189"/>
          <a:ext cx="11057256" cy="4876007"/>
        </p:xfrm>
        <a:graphic>
          <a:graphicData uri="http://schemas.openxmlformats.org/drawingml/2006/table">
            <a:tbl>
              <a:tblPr/>
              <a:tblGrid>
                <a:gridCol w="2119003">
                  <a:extLst>
                    <a:ext uri="{9D8B030D-6E8A-4147-A177-3AD203B41FA5}">
                      <a16:colId xmlns:a16="http://schemas.microsoft.com/office/drawing/2014/main" val="3760028809"/>
                    </a:ext>
                  </a:extLst>
                </a:gridCol>
                <a:gridCol w="8938253">
                  <a:extLst>
                    <a:ext uri="{9D8B030D-6E8A-4147-A177-3AD203B41FA5}">
                      <a16:colId xmlns:a16="http://schemas.microsoft.com/office/drawing/2014/main" val="2304060993"/>
                    </a:ext>
                  </a:extLst>
                </a:gridCol>
              </a:tblGrid>
              <a:tr h="214881">
                <a:tc>
                  <a:txBody>
                    <a:bodyPr/>
                    <a:lstStyle/>
                    <a:p>
                      <a:pPr algn="ctr">
                        <a:buNone/>
                      </a:pPr>
                      <a:r>
                        <a:rPr lang="fr-CA" sz="2400" b="1" dirty="0">
                          <a:solidFill>
                            <a:schemeClr val="tx1"/>
                          </a:solidFill>
                          <a:effectLst/>
                          <a:latin typeface="Aptos Display" panose="020B0004020202020204" pitchFamily="34" charset="0"/>
                        </a:rPr>
                        <a:t>DIMENSION</a:t>
                      </a:r>
                    </a:p>
                  </a:txBody>
                  <a:tcPr marL="53720" marR="53720" marT="26860" marB="26860"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chemeClr val="bg1"/>
                    </a:solidFill>
                  </a:tcPr>
                </a:tc>
                <a:tc>
                  <a:txBody>
                    <a:bodyPr/>
                    <a:lstStyle/>
                    <a:p>
                      <a:pPr algn="ctr">
                        <a:buNone/>
                      </a:pPr>
                      <a:r>
                        <a:rPr lang="fr-CA" sz="2400" b="1" dirty="0">
                          <a:solidFill>
                            <a:schemeClr val="tx1"/>
                          </a:solidFill>
                          <a:effectLst/>
                          <a:latin typeface="Aptos Display" panose="020B0004020202020204" pitchFamily="34" charset="0"/>
                        </a:rPr>
                        <a:t>ANALYSE</a:t>
                      </a:r>
                    </a:p>
                  </a:txBody>
                  <a:tcPr marL="53720" marR="53720" marT="26860" marB="26860"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chemeClr val="bg1"/>
                    </a:solidFill>
                  </a:tcPr>
                </a:tc>
                <a:extLst>
                  <a:ext uri="{0D108BD9-81ED-4DB2-BD59-A6C34878D82A}">
                    <a16:rowId xmlns:a16="http://schemas.microsoft.com/office/drawing/2014/main" val="1794176301"/>
                  </a:ext>
                </a:extLst>
              </a:tr>
              <a:tr h="537202">
                <a:tc>
                  <a:txBody>
                    <a:bodyPr/>
                    <a:lstStyle/>
                    <a:p>
                      <a:pPr>
                        <a:buNone/>
                      </a:pPr>
                      <a:r>
                        <a:rPr lang="fr-CA" sz="2400" b="1" dirty="0">
                          <a:solidFill>
                            <a:schemeClr val="tx1"/>
                          </a:solidFill>
                          <a:effectLst/>
                          <a:latin typeface="Aptos Display" panose="020B0004020202020204" pitchFamily="34" charset="0"/>
                        </a:rPr>
                        <a:t>QUOI?</a:t>
                      </a:r>
                      <a:endParaRPr lang="fr-CA" sz="2400" dirty="0">
                        <a:solidFill>
                          <a:schemeClr val="tx1"/>
                        </a:solidFill>
                        <a:effectLst/>
                        <a:latin typeface="Aptos Display" panose="020B0004020202020204" pitchFamily="34" charset="0"/>
                      </a:endParaRPr>
                    </a:p>
                  </a:txBody>
                  <a:tcPr marL="53720" marR="53720" marT="26860" marB="26860"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chemeClr val="bg1"/>
                    </a:solidFill>
                  </a:tcPr>
                </a:tc>
                <a:tc>
                  <a:txBody>
                    <a:bodyPr/>
                    <a:lstStyle/>
                    <a:p>
                      <a:pPr>
                        <a:buNone/>
                      </a:pPr>
                      <a:r>
                        <a:rPr lang="fr-CA" sz="1800" dirty="0">
                          <a:solidFill>
                            <a:schemeClr val="bg1"/>
                          </a:solidFill>
                          <a:effectLst/>
                          <a:latin typeface="Aptos Display" panose="020B0004020202020204" pitchFamily="34" charset="0"/>
                        </a:rPr>
                        <a:t>Les effets de la consommation d’aliments transformés et ultra-transformés sur la santé des enfants.</a:t>
                      </a:r>
                    </a:p>
                  </a:txBody>
                  <a:tcPr marL="53720" marR="53720" marT="26860" marB="26860"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noFill/>
                  </a:tcPr>
                </a:tc>
                <a:extLst>
                  <a:ext uri="{0D108BD9-81ED-4DB2-BD59-A6C34878D82A}">
                    <a16:rowId xmlns:a16="http://schemas.microsoft.com/office/drawing/2014/main" val="808929645"/>
                  </a:ext>
                </a:extLst>
              </a:tr>
              <a:tr h="537202">
                <a:tc>
                  <a:txBody>
                    <a:bodyPr/>
                    <a:lstStyle/>
                    <a:p>
                      <a:pPr>
                        <a:buNone/>
                      </a:pPr>
                      <a:r>
                        <a:rPr lang="fr-CA" sz="2400" b="1" dirty="0">
                          <a:solidFill>
                            <a:schemeClr val="tx1"/>
                          </a:solidFill>
                          <a:effectLst/>
                          <a:latin typeface="Aptos Display" panose="020B0004020202020204" pitchFamily="34" charset="0"/>
                        </a:rPr>
                        <a:t>QUI?</a:t>
                      </a:r>
                      <a:endParaRPr lang="fr-CA" sz="2400" dirty="0">
                        <a:solidFill>
                          <a:schemeClr val="tx1"/>
                        </a:solidFill>
                        <a:effectLst/>
                        <a:latin typeface="Aptos Display" panose="020B0004020202020204" pitchFamily="34" charset="0"/>
                      </a:endParaRPr>
                    </a:p>
                  </a:txBody>
                  <a:tcPr marL="53720" marR="53720" marT="26860" marB="26860"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chemeClr val="bg1"/>
                    </a:solidFill>
                  </a:tcPr>
                </a:tc>
                <a:tc>
                  <a:txBody>
                    <a:bodyPr/>
                    <a:lstStyle/>
                    <a:p>
                      <a:pPr>
                        <a:buNone/>
                      </a:pPr>
                      <a:r>
                        <a:rPr lang="fr-CA" sz="1800" dirty="0">
                          <a:solidFill>
                            <a:schemeClr val="bg1"/>
                          </a:solidFill>
                          <a:effectLst/>
                          <a:latin typeface="Aptos Display" panose="020B0004020202020204" pitchFamily="34" charset="0"/>
                        </a:rPr>
                        <a:t>Les enfants au Canada, avec implication des parents, écoles, professionnels de la santé.</a:t>
                      </a:r>
                    </a:p>
                  </a:txBody>
                  <a:tcPr marL="53720" marR="53720" marT="26860" marB="26860"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noFill/>
                  </a:tcPr>
                </a:tc>
                <a:extLst>
                  <a:ext uri="{0D108BD9-81ED-4DB2-BD59-A6C34878D82A}">
                    <a16:rowId xmlns:a16="http://schemas.microsoft.com/office/drawing/2014/main" val="655653847"/>
                  </a:ext>
                </a:extLst>
              </a:tr>
              <a:tr h="698363">
                <a:tc>
                  <a:txBody>
                    <a:bodyPr/>
                    <a:lstStyle/>
                    <a:p>
                      <a:pPr>
                        <a:buNone/>
                      </a:pPr>
                      <a:r>
                        <a:rPr lang="fr-CA" sz="2400" b="1" dirty="0">
                          <a:solidFill>
                            <a:schemeClr val="tx1"/>
                          </a:solidFill>
                          <a:effectLst/>
                          <a:latin typeface="Aptos Display" panose="020B0004020202020204" pitchFamily="34" charset="0"/>
                        </a:rPr>
                        <a:t>POURQUOI?</a:t>
                      </a:r>
                      <a:endParaRPr lang="fr-CA" sz="2400" dirty="0">
                        <a:solidFill>
                          <a:schemeClr val="tx1"/>
                        </a:solidFill>
                        <a:effectLst/>
                        <a:latin typeface="Aptos Display" panose="020B0004020202020204" pitchFamily="34" charset="0"/>
                      </a:endParaRPr>
                    </a:p>
                  </a:txBody>
                  <a:tcPr marL="53720" marR="53720" marT="26860" marB="26860"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chemeClr val="bg1"/>
                    </a:solidFill>
                  </a:tcPr>
                </a:tc>
                <a:tc>
                  <a:txBody>
                    <a:bodyPr/>
                    <a:lstStyle/>
                    <a:p>
                      <a:pPr>
                        <a:buNone/>
                      </a:pPr>
                      <a:r>
                        <a:rPr lang="fr-CA" sz="1800" dirty="0">
                          <a:solidFill>
                            <a:schemeClr val="bg1"/>
                          </a:solidFill>
                          <a:effectLst/>
                          <a:latin typeface="Aptos Display" panose="020B0004020202020204" pitchFamily="34" charset="0"/>
                        </a:rPr>
                        <a:t>Comprendre les impacts sur la santé, soutenir la prévention, orienter les politiques publiques et l’éducation nutritionnelle.</a:t>
                      </a:r>
                    </a:p>
                  </a:txBody>
                  <a:tcPr marL="53720" marR="53720" marT="26860" marB="26860"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noFill/>
                  </a:tcPr>
                </a:tc>
                <a:extLst>
                  <a:ext uri="{0D108BD9-81ED-4DB2-BD59-A6C34878D82A}">
                    <a16:rowId xmlns:a16="http://schemas.microsoft.com/office/drawing/2014/main" val="3555151926"/>
                  </a:ext>
                </a:extLst>
              </a:tr>
              <a:tr h="376042">
                <a:tc>
                  <a:txBody>
                    <a:bodyPr/>
                    <a:lstStyle/>
                    <a:p>
                      <a:pPr>
                        <a:buNone/>
                      </a:pPr>
                      <a:r>
                        <a:rPr lang="fr-CA" sz="2400" b="1" dirty="0">
                          <a:solidFill>
                            <a:schemeClr val="tx1"/>
                          </a:solidFill>
                          <a:effectLst/>
                          <a:latin typeface="Aptos Display" panose="020B0004020202020204" pitchFamily="34" charset="0"/>
                        </a:rPr>
                        <a:t>OÙ?</a:t>
                      </a:r>
                      <a:endParaRPr lang="fr-CA" sz="2400" dirty="0">
                        <a:solidFill>
                          <a:schemeClr val="tx1"/>
                        </a:solidFill>
                        <a:effectLst/>
                        <a:latin typeface="Aptos Display" panose="020B0004020202020204" pitchFamily="34" charset="0"/>
                      </a:endParaRPr>
                    </a:p>
                  </a:txBody>
                  <a:tcPr marL="53720" marR="53720" marT="26860" marB="26860"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chemeClr val="bg1"/>
                    </a:solidFill>
                  </a:tcPr>
                </a:tc>
                <a:tc>
                  <a:txBody>
                    <a:bodyPr/>
                    <a:lstStyle/>
                    <a:p>
                      <a:pPr>
                        <a:buNone/>
                      </a:pPr>
                      <a:r>
                        <a:rPr lang="fr-CA" sz="1800">
                          <a:solidFill>
                            <a:schemeClr val="bg1"/>
                          </a:solidFill>
                          <a:effectLst/>
                          <a:latin typeface="Aptos Display" panose="020B0004020202020204" pitchFamily="34" charset="0"/>
                        </a:rPr>
                        <a:t>Au Canada (possibilité de distinguer provinces, milieux urbains/ruraux, contextes socioéconomiques).</a:t>
                      </a:r>
                    </a:p>
                  </a:txBody>
                  <a:tcPr marL="53720" marR="53720" marT="26860" marB="26860"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noFill/>
                  </a:tcPr>
                </a:tc>
                <a:extLst>
                  <a:ext uri="{0D108BD9-81ED-4DB2-BD59-A6C34878D82A}">
                    <a16:rowId xmlns:a16="http://schemas.microsoft.com/office/drawing/2014/main" val="1802329428"/>
                  </a:ext>
                </a:extLst>
              </a:tr>
              <a:tr h="537202">
                <a:tc>
                  <a:txBody>
                    <a:bodyPr/>
                    <a:lstStyle/>
                    <a:p>
                      <a:pPr>
                        <a:buNone/>
                      </a:pPr>
                      <a:r>
                        <a:rPr lang="fr-CA" sz="2400" b="1" dirty="0">
                          <a:solidFill>
                            <a:schemeClr val="tx1"/>
                          </a:solidFill>
                          <a:effectLst/>
                          <a:latin typeface="Aptos Display" panose="020B0004020202020204" pitchFamily="34" charset="0"/>
                        </a:rPr>
                        <a:t>QUAND?</a:t>
                      </a:r>
                      <a:endParaRPr lang="fr-CA" sz="2400" dirty="0">
                        <a:solidFill>
                          <a:schemeClr val="tx1"/>
                        </a:solidFill>
                        <a:effectLst/>
                        <a:latin typeface="Aptos Display" panose="020B0004020202020204" pitchFamily="34" charset="0"/>
                      </a:endParaRPr>
                    </a:p>
                  </a:txBody>
                  <a:tcPr marL="53720" marR="53720" marT="26860" marB="26860"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chemeClr val="bg1"/>
                    </a:solidFill>
                  </a:tcPr>
                </a:tc>
                <a:tc>
                  <a:txBody>
                    <a:bodyPr/>
                    <a:lstStyle/>
                    <a:p>
                      <a:pPr>
                        <a:buNone/>
                      </a:pPr>
                      <a:r>
                        <a:rPr lang="fr-CA" sz="1800" dirty="0">
                          <a:solidFill>
                            <a:schemeClr val="bg1"/>
                          </a:solidFill>
                          <a:effectLst/>
                          <a:latin typeface="Aptos Display" panose="020B0004020202020204" pitchFamily="34" charset="0"/>
                        </a:rPr>
                        <a:t>Période contemporaine, avec possibilité d’examiner les effets à court, moyen et long terme.</a:t>
                      </a:r>
                    </a:p>
                  </a:txBody>
                  <a:tcPr marL="53720" marR="53720" marT="26860" marB="26860"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noFill/>
                  </a:tcPr>
                </a:tc>
                <a:extLst>
                  <a:ext uri="{0D108BD9-81ED-4DB2-BD59-A6C34878D82A}">
                    <a16:rowId xmlns:a16="http://schemas.microsoft.com/office/drawing/2014/main" val="1438366058"/>
                  </a:ext>
                </a:extLst>
              </a:tr>
              <a:tr h="537202">
                <a:tc>
                  <a:txBody>
                    <a:bodyPr/>
                    <a:lstStyle/>
                    <a:p>
                      <a:pPr>
                        <a:buNone/>
                      </a:pPr>
                      <a:r>
                        <a:rPr lang="fr-CA" sz="2400" b="1" dirty="0">
                          <a:solidFill>
                            <a:schemeClr val="tx1"/>
                          </a:solidFill>
                          <a:effectLst/>
                          <a:latin typeface="Aptos Display" panose="020B0004020202020204" pitchFamily="34" charset="0"/>
                        </a:rPr>
                        <a:t>COMMENT?</a:t>
                      </a:r>
                      <a:endParaRPr lang="fr-CA" sz="2400" dirty="0">
                        <a:solidFill>
                          <a:schemeClr val="tx1"/>
                        </a:solidFill>
                        <a:effectLst/>
                        <a:latin typeface="Aptos Display" panose="020B0004020202020204" pitchFamily="34" charset="0"/>
                      </a:endParaRPr>
                    </a:p>
                  </a:txBody>
                  <a:tcPr marL="53720" marR="53720" marT="26860" marB="26860"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chemeClr val="bg1"/>
                    </a:solidFill>
                  </a:tcPr>
                </a:tc>
                <a:tc>
                  <a:txBody>
                    <a:bodyPr/>
                    <a:lstStyle/>
                    <a:p>
                      <a:pPr>
                        <a:buNone/>
                      </a:pPr>
                      <a:r>
                        <a:rPr lang="fr-CA" sz="1800">
                          <a:solidFill>
                            <a:schemeClr val="bg1"/>
                          </a:solidFill>
                          <a:effectLst/>
                          <a:latin typeface="Aptos Display" panose="020B0004020202020204" pitchFamily="34" charset="0"/>
                        </a:rPr>
                        <a:t>Par des enquêtes nutritionnelles, analyses de données de santé, études épidémiologiques, observations, entrevues, et revue de littérature scientifique.</a:t>
                      </a:r>
                    </a:p>
                  </a:txBody>
                  <a:tcPr marL="53720" marR="53720" marT="26860" marB="26860"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noFill/>
                  </a:tcPr>
                </a:tc>
                <a:extLst>
                  <a:ext uri="{0D108BD9-81ED-4DB2-BD59-A6C34878D82A}">
                    <a16:rowId xmlns:a16="http://schemas.microsoft.com/office/drawing/2014/main" val="4130448432"/>
                  </a:ext>
                </a:extLst>
              </a:tr>
              <a:tr h="698363">
                <a:tc>
                  <a:txBody>
                    <a:bodyPr/>
                    <a:lstStyle/>
                    <a:p>
                      <a:pPr>
                        <a:buNone/>
                      </a:pPr>
                      <a:r>
                        <a:rPr lang="fr-CA" sz="2400" b="1" dirty="0">
                          <a:solidFill>
                            <a:schemeClr val="tx1"/>
                          </a:solidFill>
                          <a:effectLst/>
                          <a:latin typeface="Aptos Display" panose="020B0004020202020204" pitchFamily="34" charset="0"/>
                        </a:rPr>
                        <a:t>COMBIEN?</a:t>
                      </a:r>
                      <a:endParaRPr lang="fr-CA" sz="2400" dirty="0">
                        <a:solidFill>
                          <a:schemeClr val="tx1"/>
                        </a:solidFill>
                        <a:effectLst/>
                        <a:latin typeface="Aptos Display" panose="020B0004020202020204" pitchFamily="34" charset="0"/>
                      </a:endParaRPr>
                    </a:p>
                  </a:txBody>
                  <a:tcPr marL="53720" marR="53720" marT="26860" marB="26860"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chemeClr val="bg1"/>
                    </a:solidFill>
                  </a:tcPr>
                </a:tc>
                <a:tc>
                  <a:txBody>
                    <a:bodyPr/>
                    <a:lstStyle/>
                    <a:p>
                      <a:pPr>
                        <a:buNone/>
                      </a:pPr>
                      <a:r>
                        <a:rPr lang="fr-CA" sz="1800" dirty="0">
                          <a:solidFill>
                            <a:schemeClr val="bg1"/>
                          </a:solidFill>
                          <a:effectLst/>
                          <a:latin typeface="Aptos Display" panose="020B0004020202020204" pitchFamily="34" charset="0"/>
                        </a:rPr>
                        <a:t>Indicateurs : fréquence de consommation d’aliments transformés, proportion dans le régime alimentaire, taux d’obésité ou de maladies, apports nutritionnels (sucre, sodium), coûts associés à la santé.</a:t>
                      </a:r>
                    </a:p>
                  </a:txBody>
                  <a:tcPr marL="53720" marR="53720" marT="26860" marB="26860"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noFill/>
                  </a:tcPr>
                </a:tc>
                <a:extLst>
                  <a:ext uri="{0D108BD9-81ED-4DB2-BD59-A6C34878D82A}">
                    <a16:rowId xmlns:a16="http://schemas.microsoft.com/office/drawing/2014/main" val="2737543617"/>
                  </a:ext>
                </a:extLst>
              </a:tr>
            </a:tbl>
          </a:graphicData>
        </a:graphic>
      </p:graphicFrame>
    </p:spTree>
    <p:extLst>
      <p:ext uri="{BB962C8B-B14F-4D97-AF65-F5344CB8AC3E}">
        <p14:creationId xmlns:p14="http://schemas.microsoft.com/office/powerpoint/2010/main" val="850474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F98C3DB3-26CC-16AD-AEED-211583FD5409}"/>
              </a:ext>
            </a:extLst>
          </p:cNvPr>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11304527" y="0"/>
            <a:ext cx="887473" cy="1133475"/>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a:extLst>
              <a:ext uri="{FF2B5EF4-FFF2-40B4-BE49-F238E27FC236}">
                <a16:creationId xmlns:a16="http://schemas.microsoft.com/office/drawing/2014/main" id="{EEEF6F20-FFF7-88B7-F49C-8B8CD9F07405}"/>
              </a:ext>
            </a:extLst>
          </p:cNvPr>
          <p:cNvSpPr txBox="1"/>
          <p:nvPr>
            <p:custDataLst>
              <p:tags r:id="rId2"/>
            </p:custDataLst>
          </p:nvPr>
        </p:nvSpPr>
        <p:spPr>
          <a:xfrm>
            <a:off x="1404356" y="566737"/>
            <a:ext cx="5531281" cy="461665"/>
          </a:xfrm>
          <a:prstGeom prst="rect">
            <a:avLst/>
          </a:prstGeom>
          <a:solidFill>
            <a:srgbClr val="FF0000"/>
          </a:solidFill>
        </p:spPr>
        <p:txBody>
          <a:bodyPr wrap="square">
            <a:spAutoFit/>
          </a:bodyPr>
          <a:lstStyle/>
          <a:p>
            <a:pPr algn="ctr"/>
            <a:r>
              <a:rPr lang="fr-CA" sz="2400" dirty="0">
                <a:solidFill>
                  <a:schemeClr val="tx1">
                    <a:lumMod val="85000"/>
                    <a:lumOff val="15000"/>
                  </a:schemeClr>
                </a:solidFill>
                <a:latin typeface="Aptos SemiBold" panose="020B0004020202020204" pitchFamily="34" charset="0"/>
              </a:rPr>
              <a:t>IDENTIFIER DES MOTS-CLÉS</a:t>
            </a:r>
          </a:p>
        </p:txBody>
      </p:sp>
      <p:sp>
        <p:nvSpPr>
          <p:cNvPr id="3" name="ZoneTexte 2">
            <a:extLst>
              <a:ext uri="{FF2B5EF4-FFF2-40B4-BE49-F238E27FC236}">
                <a16:creationId xmlns:a16="http://schemas.microsoft.com/office/drawing/2014/main" id="{C237499D-7201-38BC-5055-9B56AB5F192E}"/>
              </a:ext>
            </a:extLst>
          </p:cNvPr>
          <p:cNvSpPr txBox="1"/>
          <p:nvPr>
            <p:custDataLst>
              <p:tags r:id="rId3"/>
            </p:custDataLst>
          </p:nvPr>
        </p:nvSpPr>
        <p:spPr>
          <a:xfrm>
            <a:off x="8428008" y="179518"/>
            <a:ext cx="2781017" cy="1231106"/>
          </a:xfrm>
          <a:prstGeom prst="rect">
            <a:avLst/>
          </a:prstGeom>
          <a:solidFill>
            <a:schemeClr val="bg1"/>
          </a:solidFill>
          <a:ln w="19050">
            <a:solidFill>
              <a:schemeClr val="bg1"/>
            </a:solidFill>
          </a:ln>
        </p:spPr>
        <p:txBody>
          <a:bodyPr wrap="square">
            <a:spAutoFit/>
          </a:bodyPr>
          <a:lstStyle/>
          <a:p>
            <a:pPr indent="-342900">
              <a:buFont typeface="+mj-lt"/>
              <a:buAutoNum type="arabicPeriod"/>
            </a:pPr>
            <a:r>
              <a:rPr lang="fr-CA" sz="1200" dirty="0">
                <a:latin typeface="Aptos Display" panose="020B0004020202020204" pitchFamily="34" charset="0"/>
              </a:rPr>
              <a:t>DÉFINIR LE SUJET </a:t>
            </a:r>
          </a:p>
          <a:p>
            <a:pPr indent="-342900">
              <a:buFont typeface="+mj-lt"/>
              <a:buAutoNum type="arabicPeriod"/>
            </a:pPr>
            <a:r>
              <a:rPr lang="fr-CA" sz="1400" b="1" dirty="0">
                <a:solidFill>
                  <a:srgbClr val="FF0000"/>
                </a:solidFill>
                <a:latin typeface="Aptos Display" panose="020B0004020202020204" pitchFamily="34" charset="0"/>
              </a:rPr>
              <a:t>IDENTIFIER DES MOTS-CLÉS</a:t>
            </a:r>
          </a:p>
          <a:p>
            <a:pPr indent="-342900">
              <a:buFont typeface="+mj-lt"/>
              <a:buAutoNum type="arabicPeriod"/>
            </a:pPr>
            <a:r>
              <a:rPr lang="fr-CA" sz="1200" dirty="0">
                <a:latin typeface="Aptos Display" panose="020B0004020202020204" pitchFamily="34" charset="0"/>
              </a:rPr>
              <a:t>CHOISIR LES SOURCES </a:t>
            </a:r>
          </a:p>
          <a:p>
            <a:pPr indent="-342900">
              <a:buFont typeface="+mj-lt"/>
              <a:buAutoNum type="arabicPeriod"/>
            </a:pPr>
            <a:r>
              <a:rPr lang="fr-CA" sz="1200" dirty="0">
                <a:latin typeface="Aptos Display" panose="020B0004020202020204" pitchFamily="34" charset="0"/>
              </a:rPr>
              <a:t>EFFECTUER LA RECHERCHE </a:t>
            </a:r>
          </a:p>
          <a:p>
            <a:pPr indent="-342900">
              <a:buFont typeface="+mj-lt"/>
              <a:buAutoNum type="arabicPeriod"/>
            </a:pPr>
            <a:r>
              <a:rPr lang="fr-CA" sz="1200" dirty="0">
                <a:latin typeface="Aptos Display" panose="020B0004020202020204" pitchFamily="34" charset="0"/>
              </a:rPr>
              <a:t>ÉVALUER LES SOURCES </a:t>
            </a:r>
          </a:p>
          <a:p>
            <a:pPr indent="-342900">
              <a:buFont typeface="+mj-lt"/>
              <a:buAutoNum type="arabicPeriod"/>
            </a:pPr>
            <a:r>
              <a:rPr lang="fr-CA" sz="1200" dirty="0">
                <a:latin typeface="Aptos Display" panose="020B0004020202020204" pitchFamily="34" charset="0"/>
              </a:rPr>
              <a:t>CITER </a:t>
            </a:r>
          </a:p>
        </p:txBody>
      </p:sp>
      <p:sp>
        <p:nvSpPr>
          <p:cNvPr id="5" name="ZoneTexte 4">
            <a:extLst>
              <a:ext uri="{FF2B5EF4-FFF2-40B4-BE49-F238E27FC236}">
                <a16:creationId xmlns:a16="http://schemas.microsoft.com/office/drawing/2014/main" id="{AC71ADE2-61D9-F896-8E4B-B13B67468A9F}"/>
              </a:ext>
            </a:extLst>
          </p:cNvPr>
          <p:cNvSpPr txBox="1"/>
          <p:nvPr>
            <p:custDataLst>
              <p:tags r:id="rId4"/>
            </p:custDataLst>
          </p:nvPr>
        </p:nvSpPr>
        <p:spPr>
          <a:xfrm>
            <a:off x="382273" y="1133475"/>
            <a:ext cx="11356541" cy="5506636"/>
          </a:xfrm>
          <a:prstGeom prst="rect">
            <a:avLst/>
          </a:prstGeom>
          <a:noFill/>
          <a:ln>
            <a:solidFill>
              <a:schemeClr val="bg1"/>
            </a:solidFill>
          </a:ln>
        </p:spPr>
        <p:txBody>
          <a:bodyPr wrap="square" numCol="1">
            <a:spAutoFit/>
          </a:bodyPr>
          <a:lstStyle/>
          <a:p>
            <a:pPr>
              <a:spcBef>
                <a:spcPts val="100"/>
              </a:spcBef>
            </a:pPr>
            <a:r>
              <a:rPr lang="fr-CA" sz="1600" dirty="0">
                <a:solidFill>
                  <a:schemeClr val="bg1"/>
                </a:solidFill>
                <a:highlight>
                  <a:srgbClr val="000080"/>
                </a:highlight>
                <a:latin typeface="Aptos Display" panose="020B0004020202020204" pitchFamily="34" charset="0"/>
              </a:rPr>
              <a:t>*** PROMPT 2 À DONNER À L’IA *** </a:t>
            </a:r>
          </a:p>
          <a:p>
            <a:pPr>
              <a:spcBef>
                <a:spcPts val="100"/>
              </a:spcBef>
            </a:pPr>
            <a:endParaRPr lang="fr-CA" sz="1600" dirty="0">
              <a:solidFill>
                <a:schemeClr val="bg1"/>
              </a:solidFill>
              <a:highlight>
                <a:srgbClr val="000080"/>
              </a:highlight>
              <a:latin typeface="Aptos Display" panose="020B0004020202020204" pitchFamily="34" charset="0"/>
            </a:endParaRPr>
          </a:p>
          <a:p>
            <a:pPr>
              <a:spcBef>
                <a:spcPts val="100"/>
              </a:spcBef>
            </a:pPr>
            <a:r>
              <a:rPr lang="fr-CA" sz="1600" dirty="0">
                <a:solidFill>
                  <a:schemeClr val="bg1"/>
                </a:solidFill>
                <a:latin typeface="Aptos Display" panose="020B0004020202020204" pitchFamily="34" charset="0"/>
              </a:rPr>
              <a:t>Continue et aide‑moi à extraire des mots‑clés pertinents à partir de mon sujet de recherche afin d’optimiser les recherches dans les bases de données documentaires et les moteurs de recherche.</a:t>
            </a:r>
          </a:p>
          <a:p>
            <a:pPr>
              <a:spcBef>
                <a:spcPts val="100"/>
              </a:spcBef>
            </a:pPr>
            <a:r>
              <a:rPr lang="fr-CA" sz="1600" dirty="0">
                <a:solidFill>
                  <a:schemeClr val="bg1"/>
                </a:solidFill>
                <a:latin typeface="Aptos Display" panose="020B0004020202020204" pitchFamily="34" charset="0"/>
              </a:rPr>
              <a:t>RÈGLES : </a:t>
            </a:r>
          </a:p>
          <a:p>
            <a:pPr marL="285750" indent="-285750">
              <a:spcBef>
                <a:spcPts val="100"/>
              </a:spcBef>
              <a:buFont typeface="Arial" panose="020B0604020202020204" pitchFamily="34" charset="0"/>
              <a:buChar char="•"/>
            </a:pPr>
            <a:r>
              <a:rPr lang="fr-CA" sz="1600" dirty="0">
                <a:solidFill>
                  <a:schemeClr val="bg1"/>
                </a:solidFill>
                <a:latin typeface="Aptos Display" panose="020B0004020202020204" pitchFamily="34" charset="0"/>
              </a:rPr>
              <a:t>Proposer uniquement des termes courts, simples et précis (1 à 2 mots).</a:t>
            </a:r>
          </a:p>
          <a:p>
            <a:pPr marL="285750" indent="-285750">
              <a:spcBef>
                <a:spcPts val="100"/>
              </a:spcBef>
              <a:buFont typeface="Arial" panose="020B0604020202020204" pitchFamily="34" charset="0"/>
              <a:buChar char="•"/>
            </a:pPr>
            <a:r>
              <a:rPr lang="fr-CA" sz="1600" dirty="0">
                <a:solidFill>
                  <a:schemeClr val="bg1"/>
                </a:solidFill>
                <a:latin typeface="Aptos Display" panose="020B0004020202020204" pitchFamily="34" charset="0"/>
              </a:rPr>
              <a:t>Exclure toute expression longue, phrase ou question.</a:t>
            </a:r>
          </a:p>
          <a:p>
            <a:pPr marL="285750" indent="-285750">
              <a:spcBef>
                <a:spcPts val="100"/>
              </a:spcBef>
              <a:buFont typeface="Arial" panose="020B0604020202020204" pitchFamily="34" charset="0"/>
              <a:buChar char="•"/>
            </a:pPr>
            <a:r>
              <a:rPr lang="fr-CA" sz="1600" dirty="0">
                <a:solidFill>
                  <a:schemeClr val="bg1"/>
                </a:solidFill>
                <a:latin typeface="Aptos Display" panose="020B0004020202020204" pitchFamily="34" charset="0"/>
              </a:rPr>
              <a:t>Ne pas introduire de contenu disciplinaire spécifique.</a:t>
            </a:r>
          </a:p>
          <a:p>
            <a:pPr marL="285750" indent="-285750">
              <a:spcBef>
                <a:spcPts val="100"/>
              </a:spcBef>
              <a:buFont typeface="Arial" panose="020B0604020202020204" pitchFamily="34" charset="0"/>
              <a:buChar char="•"/>
            </a:pPr>
            <a:r>
              <a:rPr lang="fr-CA" sz="1600" dirty="0">
                <a:solidFill>
                  <a:schemeClr val="bg1"/>
                </a:solidFill>
                <a:latin typeface="Aptos Display" panose="020B0004020202020204" pitchFamily="34" charset="0"/>
              </a:rPr>
              <a:t>Sélectionner des termes adaptés à la recherche documentaire (bases de données, catalogues, Google).</a:t>
            </a:r>
          </a:p>
          <a:p>
            <a:pPr marL="285750" indent="-285750">
              <a:spcBef>
                <a:spcPts val="100"/>
              </a:spcBef>
              <a:buFont typeface="Arial" panose="020B0604020202020204" pitchFamily="34" charset="0"/>
              <a:buChar char="•"/>
            </a:pPr>
            <a:r>
              <a:rPr lang="fr-CA" sz="1600" dirty="0">
                <a:solidFill>
                  <a:schemeClr val="bg1"/>
                </a:solidFill>
                <a:latin typeface="Aptos Display" panose="020B0004020202020204" pitchFamily="34" charset="0"/>
              </a:rPr>
              <a:t>Inclure, lorsque pertinent, des équivalents ou traductions en anglais.</a:t>
            </a:r>
          </a:p>
          <a:p>
            <a:pPr marL="285750" indent="-285750">
              <a:spcBef>
                <a:spcPts val="100"/>
              </a:spcBef>
              <a:buFont typeface="Arial" panose="020B0604020202020204" pitchFamily="34" charset="0"/>
              <a:buChar char="•"/>
            </a:pPr>
            <a:r>
              <a:rPr lang="fr-CA" sz="1600" dirty="0">
                <a:solidFill>
                  <a:schemeClr val="bg1"/>
                </a:solidFill>
                <a:latin typeface="Aptos Display" panose="020B0004020202020204" pitchFamily="34" charset="0"/>
              </a:rPr>
              <a:t>Ne suggérer aucune autre étape de recherche.</a:t>
            </a:r>
          </a:p>
          <a:p>
            <a:pPr marL="285750" indent="-285750">
              <a:spcBef>
                <a:spcPts val="100"/>
              </a:spcBef>
              <a:buFont typeface="Arial" panose="020B0604020202020204" pitchFamily="34" charset="0"/>
              <a:buChar char="•"/>
            </a:pPr>
            <a:r>
              <a:rPr lang="fr-CA" sz="1600" dirty="0">
                <a:solidFill>
                  <a:schemeClr val="bg1"/>
                </a:solidFill>
                <a:latin typeface="Aptos Display" panose="020B0004020202020204" pitchFamily="34" charset="0"/>
              </a:rPr>
              <a:t>Ne fournir aucune information non demandée.</a:t>
            </a:r>
          </a:p>
          <a:p>
            <a:pPr>
              <a:spcBef>
                <a:spcPts val="100"/>
              </a:spcBef>
            </a:pPr>
            <a:r>
              <a:rPr lang="fr-CA" sz="1600" dirty="0">
                <a:solidFill>
                  <a:schemeClr val="bg1"/>
                </a:solidFill>
                <a:latin typeface="Aptos Display" panose="020B0004020202020204" pitchFamily="34" charset="0"/>
              </a:rPr>
              <a:t>MISSION : Identification des concepts et des termes </a:t>
            </a:r>
          </a:p>
          <a:p>
            <a:pPr>
              <a:spcBef>
                <a:spcPts val="100"/>
              </a:spcBef>
            </a:pPr>
            <a:r>
              <a:rPr lang="fr-CA" sz="1600" dirty="0">
                <a:solidFill>
                  <a:schemeClr val="bg1"/>
                </a:solidFill>
                <a:latin typeface="Aptos Display" panose="020B0004020202020204" pitchFamily="34" charset="0"/>
              </a:rPr>
              <a:t>• À partir de mon sujet, identifier 2 ou 3 concepts principaux. </a:t>
            </a:r>
          </a:p>
          <a:p>
            <a:pPr>
              <a:spcBef>
                <a:spcPts val="100"/>
              </a:spcBef>
            </a:pPr>
            <a:r>
              <a:rPr lang="fr-CA" sz="1600" dirty="0">
                <a:solidFill>
                  <a:schemeClr val="bg1"/>
                </a:solidFill>
                <a:latin typeface="Aptos Display" panose="020B0004020202020204" pitchFamily="34" charset="0"/>
              </a:rPr>
              <a:t>• Présenter les résultats dans un tableau à deux colonnes : </a:t>
            </a:r>
          </a:p>
          <a:p>
            <a:pPr>
              <a:spcBef>
                <a:spcPts val="100"/>
              </a:spcBef>
            </a:pPr>
            <a:r>
              <a:rPr lang="fr-CA" sz="1600" dirty="0">
                <a:solidFill>
                  <a:schemeClr val="bg1"/>
                </a:solidFill>
                <a:latin typeface="Aptos Display" panose="020B0004020202020204" pitchFamily="34" charset="0"/>
              </a:rPr>
              <a:t>	o	Concept principal</a:t>
            </a:r>
          </a:p>
          <a:p>
            <a:pPr>
              <a:spcBef>
                <a:spcPts val="100"/>
              </a:spcBef>
            </a:pPr>
            <a:r>
              <a:rPr lang="fr-CA" sz="1600" dirty="0">
                <a:solidFill>
                  <a:schemeClr val="bg1"/>
                </a:solidFill>
                <a:latin typeface="Aptos Display" panose="020B0004020202020204" pitchFamily="34" charset="0"/>
              </a:rPr>
              <a:t>	o	Termes associés / synonymes</a:t>
            </a:r>
          </a:p>
          <a:p>
            <a:pPr>
              <a:spcBef>
                <a:spcPts val="100"/>
              </a:spcBef>
            </a:pPr>
            <a:r>
              <a:rPr lang="fr-CA" sz="1600" dirty="0">
                <a:solidFill>
                  <a:schemeClr val="bg1"/>
                </a:solidFill>
                <a:latin typeface="Aptos Display" panose="020B0004020202020204" pitchFamily="34" charset="0"/>
              </a:rPr>
              <a:t>• Pour chaque concept : </a:t>
            </a:r>
          </a:p>
          <a:p>
            <a:pPr>
              <a:spcBef>
                <a:spcPts val="100"/>
              </a:spcBef>
            </a:pPr>
            <a:r>
              <a:rPr lang="fr-CA" sz="1600" dirty="0">
                <a:solidFill>
                  <a:schemeClr val="bg1"/>
                </a:solidFill>
                <a:latin typeface="Aptos Display" panose="020B0004020202020204" pitchFamily="34" charset="0"/>
              </a:rPr>
              <a:t>	o	proposer au moins 3 termes associés ;</a:t>
            </a:r>
          </a:p>
          <a:p>
            <a:pPr>
              <a:spcBef>
                <a:spcPts val="100"/>
              </a:spcBef>
            </a:pPr>
            <a:r>
              <a:rPr lang="fr-CA" sz="1600" dirty="0">
                <a:solidFill>
                  <a:schemeClr val="bg1"/>
                </a:solidFill>
                <a:latin typeface="Aptos Display" panose="020B0004020202020204" pitchFamily="34" charset="0"/>
              </a:rPr>
              <a:t>	o	privilégier des synonymes, notions voisines ou équivalents linguistiques ;</a:t>
            </a:r>
          </a:p>
          <a:p>
            <a:pPr>
              <a:spcBef>
                <a:spcPts val="100"/>
              </a:spcBef>
            </a:pPr>
            <a:r>
              <a:rPr lang="fr-CA" sz="1600" dirty="0">
                <a:solidFill>
                  <a:schemeClr val="bg1"/>
                </a:solidFill>
                <a:latin typeface="Aptos Display" panose="020B0004020202020204" pitchFamily="34" charset="0"/>
              </a:rPr>
              <a:t>	o	inclure, lorsque pertinent, des traductions utiles (français / anglais).</a:t>
            </a:r>
          </a:p>
        </p:txBody>
      </p:sp>
    </p:spTree>
    <p:extLst>
      <p:ext uri="{BB962C8B-B14F-4D97-AF65-F5344CB8AC3E}">
        <p14:creationId xmlns:p14="http://schemas.microsoft.com/office/powerpoint/2010/main" val="2009133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84FFC4-5988-8136-CBFB-B537226D4EB6}"/>
            </a:ext>
          </a:extLst>
        </p:cNvPr>
        <p:cNvGrpSpPr/>
        <p:nvPr/>
      </p:nvGrpSpPr>
      <p:grpSpPr>
        <a:xfrm>
          <a:off x="0" y="0"/>
          <a:ext cx="0" cy="0"/>
          <a:chOff x="0" y="0"/>
          <a:chExt cx="0" cy="0"/>
        </a:xfrm>
      </p:grpSpPr>
      <p:pic>
        <p:nvPicPr>
          <p:cNvPr id="4" name="Picture 2">
            <a:extLst>
              <a:ext uri="{FF2B5EF4-FFF2-40B4-BE49-F238E27FC236}">
                <a16:creationId xmlns:a16="http://schemas.microsoft.com/office/drawing/2014/main" id="{7419D1F7-83F6-56B5-1D60-73539BCA9D44}"/>
              </a:ext>
            </a:extLst>
          </p:cNvPr>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11304527" y="0"/>
            <a:ext cx="887473" cy="1133475"/>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a:extLst>
              <a:ext uri="{FF2B5EF4-FFF2-40B4-BE49-F238E27FC236}">
                <a16:creationId xmlns:a16="http://schemas.microsoft.com/office/drawing/2014/main" id="{8DA72BCC-BDE7-BBFC-6D77-73100213FBD4}"/>
              </a:ext>
            </a:extLst>
          </p:cNvPr>
          <p:cNvSpPr txBox="1"/>
          <p:nvPr>
            <p:custDataLst>
              <p:tags r:id="rId2"/>
            </p:custDataLst>
          </p:nvPr>
        </p:nvSpPr>
        <p:spPr>
          <a:xfrm>
            <a:off x="1404356" y="566737"/>
            <a:ext cx="5531281" cy="1015663"/>
          </a:xfrm>
          <a:prstGeom prst="rect">
            <a:avLst/>
          </a:prstGeom>
          <a:solidFill>
            <a:srgbClr val="FF0000"/>
          </a:solidFill>
        </p:spPr>
        <p:txBody>
          <a:bodyPr wrap="square">
            <a:spAutoFit/>
          </a:bodyPr>
          <a:lstStyle/>
          <a:p>
            <a:pPr algn="ctr"/>
            <a:r>
              <a:rPr lang="fr-CA" sz="2400" dirty="0">
                <a:solidFill>
                  <a:schemeClr val="tx1">
                    <a:lumMod val="85000"/>
                    <a:lumOff val="15000"/>
                  </a:schemeClr>
                </a:solidFill>
                <a:latin typeface="Aptos SemiBold" panose="020B0004020202020204" pitchFamily="34" charset="0"/>
              </a:rPr>
              <a:t>IDENTIFIER DES MOTS-CLÉS</a:t>
            </a:r>
          </a:p>
          <a:p>
            <a:pPr algn="ctr"/>
            <a:r>
              <a:rPr lang="fr-CA" dirty="0">
                <a:solidFill>
                  <a:schemeClr val="tx1">
                    <a:lumMod val="85000"/>
                    <a:lumOff val="15000"/>
                  </a:schemeClr>
                </a:solidFill>
                <a:latin typeface="Aptos SemiBold" panose="020B0004020202020204" pitchFamily="34" charset="0"/>
              </a:rPr>
              <a:t>Incidences des aliments </a:t>
            </a:r>
            <a:r>
              <a:rPr lang="fr-CA" dirty="0" err="1">
                <a:solidFill>
                  <a:schemeClr val="tx1">
                    <a:lumMod val="85000"/>
                    <a:lumOff val="15000"/>
                  </a:schemeClr>
                </a:solidFill>
                <a:latin typeface="Aptos SemiBold" panose="020B0004020202020204" pitchFamily="34" charset="0"/>
              </a:rPr>
              <a:t>ultratransformés</a:t>
            </a:r>
            <a:r>
              <a:rPr lang="fr-CA" dirty="0">
                <a:solidFill>
                  <a:schemeClr val="tx1">
                    <a:lumMod val="85000"/>
                    <a:lumOff val="15000"/>
                  </a:schemeClr>
                </a:solidFill>
                <a:latin typeface="Aptos SemiBold" panose="020B0004020202020204" pitchFamily="34" charset="0"/>
              </a:rPr>
              <a:t> sur la santé des jeunes enfants au Canada</a:t>
            </a:r>
          </a:p>
        </p:txBody>
      </p:sp>
      <p:sp>
        <p:nvSpPr>
          <p:cNvPr id="3" name="ZoneTexte 2">
            <a:extLst>
              <a:ext uri="{FF2B5EF4-FFF2-40B4-BE49-F238E27FC236}">
                <a16:creationId xmlns:a16="http://schemas.microsoft.com/office/drawing/2014/main" id="{75CFB360-DBB3-DB99-8FD1-16C13CD1757B}"/>
              </a:ext>
            </a:extLst>
          </p:cNvPr>
          <p:cNvSpPr txBox="1"/>
          <p:nvPr>
            <p:custDataLst>
              <p:tags r:id="rId3"/>
            </p:custDataLst>
          </p:nvPr>
        </p:nvSpPr>
        <p:spPr>
          <a:xfrm>
            <a:off x="8428008" y="179518"/>
            <a:ext cx="2781017" cy="1231106"/>
          </a:xfrm>
          <a:prstGeom prst="rect">
            <a:avLst/>
          </a:prstGeom>
          <a:solidFill>
            <a:schemeClr val="bg1"/>
          </a:solidFill>
          <a:ln w="19050">
            <a:solidFill>
              <a:schemeClr val="bg1"/>
            </a:solidFill>
          </a:ln>
        </p:spPr>
        <p:txBody>
          <a:bodyPr wrap="square">
            <a:spAutoFit/>
          </a:bodyPr>
          <a:lstStyle/>
          <a:p>
            <a:pPr indent="-342900">
              <a:buFont typeface="+mj-lt"/>
              <a:buAutoNum type="arabicPeriod"/>
            </a:pPr>
            <a:r>
              <a:rPr lang="fr-CA" sz="1200" dirty="0">
                <a:latin typeface="Aptos Display" panose="020B0004020202020204" pitchFamily="34" charset="0"/>
              </a:rPr>
              <a:t>DÉFINIR LE SUJET </a:t>
            </a:r>
          </a:p>
          <a:p>
            <a:pPr indent="-342900">
              <a:buFont typeface="+mj-lt"/>
              <a:buAutoNum type="arabicPeriod"/>
            </a:pPr>
            <a:r>
              <a:rPr lang="fr-CA" sz="1400" b="1" dirty="0">
                <a:solidFill>
                  <a:srgbClr val="FF0000"/>
                </a:solidFill>
                <a:latin typeface="Aptos Display" panose="020B0004020202020204" pitchFamily="34" charset="0"/>
              </a:rPr>
              <a:t>IDENTIFIER DES MOTS-CLÉS</a:t>
            </a:r>
          </a:p>
          <a:p>
            <a:pPr indent="-342900">
              <a:buFont typeface="+mj-lt"/>
              <a:buAutoNum type="arabicPeriod"/>
            </a:pPr>
            <a:r>
              <a:rPr lang="fr-CA" sz="1200" dirty="0">
                <a:latin typeface="Aptos Display" panose="020B0004020202020204" pitchFamily="34" charset="0"/>
              </a:rPr>
              <a:t>CHOISIR LES SOURCES </a:t>
            </a:r>
          </a:p>
          <a:p>
            <a:pPr indent="-342900">
              <a:buFont typeface="+mj-lt"/>
              <a:buAutoNum type="arabicPeriod"/>
            </a:pPr>
            <a:r>
              <a:rPr lang="fr-CA" sz="1200" dirty="0">
                <a:latin typeface="Aptos Display" panose="020B0004020202020204" pitchFamily="34" charset="0"/>
              </a:rPr>
              <a:t>EFFECTUER LA RECHERCHE </a:t>
            </a:r>
          </a:p>
          <a:p>
            <a:pPr indent="-342900">
              <a:buFont typeface="+mj-lt"/>
              <a:buAutoNum type="arabicPeriod"/>
            </a:pPr>
            <a:r>
              <a:rPr lang="fr-CA" sz="1200" dirty="0">
                <a:latin typeface="Aptos Display" panose="020B0004020202020204" pitchFamily="34" charset="0"/>
              </a:rPr>
              <a:t>ÉVALUER LES SOURCES </a:t>
            </a:r>
          </a:p>
          <a:p>
            <a:pPr indent="-342900">
              <a:buFont typeface="+mj-lt"/>
              <a:buAutoNum type="arabicPeriod"/>
            </a:pPr>
            <a:r>
              <a:rPr lang="fr-CA" sz="1200" dirty="0">
                <a:latin typeface="Aptos Display" panose="020B0004020202020204" pitchFamily="34" charset="0"/>
              </a:rPr>
              <a:t>CITER </a:t>
            </a:r>
          </a:p>
        </p:txBody>
      </p:sp>
      <p:graphicFrame>
        <p:nvGraphicFramePr>
          <p:cNvPr id="15" name="Tableau 14">
            <a:extLst>
              <a:ext uri="{FF2B5EF4-FFF2-40B4-BE49-F238E27FC236}">
                <a16:creationId xmlns:a16="http://schemas.microsoft.com/office/drawing/2014/main" id="{CDBDB0FB-4B6A-B2F7-49D4-6C2C510E8231}"/>
              </a:ext>
            </a:extLst>
          </p:cNvPr>
          <p:cNvGraphicFramePr>
            <a:graphicFrameLocks noGrp="1"/>
          </p:cNvGraphicFramePr>
          <p:nvPr>
            <p:custDataLst>
              <p:tags r:id="rId4"/>
            </p:custDataLst>
            <p:extLst>
              <p:ext uri="{D42A27DB-BD31-4B8C-83A1-F6EECF244321}">
                <p14:modId xmlns:p14="http://schemas.microsoft.com/office/powerpoint/2010/main" val="2171512130"/>
              </p:ext>
            </p:extLst>
          </p:nvPr>
        </p:nvGraphicFramePr>
        <p:xfrm>
          <a:off x="715677" y="2842979"/>
          <a:ext cx="10760646" cy="3077894"/>
        </p:xfrm>
        <a:graphic>
          <a:graphicData uri="http://schemas.openxmlformats.org/drawingml/2006/table">
            <a:tbl>
              <a:tblPr/>
              <a:tblGrid>
                <a:gridCol w="2004374">
                  <a:extLst>
                    <a:ext uri="{9D8B030D-6E8A-4147-A177-3AD203B41FA5}">
                      <a16:colId xmlns:a16="http://schemas.microsoft.com/office/drawing/2014/main" val="4218139056"/>
                    </a:ext>
                  </a:extLst>
                </a:gridCol>
                <a:gridCol w="2682326">
                  <a:extLst>
                    <a:ext uri="{9D8B030D-6E8A-4147-A177-3AD203B41FA5}">
                      <a16:colId xmlns:a16="http://schemas.microsoft.com/office/drawing/2014/main" val="928009661"/>
                    </a:ext>
                  </a:extLst>
                </a:gridCol>
                <a:gridCol w="6073946">
                  <a:extLst>
                    <a:ext uri="{9D8B030D-6E8A-4147-A177-3AD203B41FA5}">
                      <a16:colId xmlns:a16="http://schemas.microsoft.com/office/drawing/2014/main" val="105428923"/>
                    </a:ext>
                  </a:extLst>
                </a:gridCol>
              </a:tblGrid>
              <a:tr h="385472">
                <a:tc>
                  <a:txBody>
                    <a:bodyPr/>
                    <a:lstStyle/>
                    <a:p>
                      <a:endParaRPr lang="fr-CA" sz="2000" b="1" dirty="0">
                        <a:solidFill>
                          <a:schemeClr val="bg1"/>
                        </a:solidFill>
                        <a:latin typeface="Aptos Display" panose="020B0004020202020204" pitchFamily="34" charset="0"/>
                      </a:endParaRPr>
                    </a:p>
                  </a:txBody>
                  <a:tcPr marL="63063" marR="63063" marT="31531" marB="3153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fr-CA" sz="2000" b="1" dirty="0">
                          <a:solidFill>
                            <a:schemeClr val="bg1"/>
                          </a:solidFill>
                          <a:latin typeface="Aptos Display" panose="020B0004020202020204" pitchFamily="34" charset="0"/>
                        </a:rPr>
                        <a:t>CONCEPT PRINCIPAL</a:t>
                      </a:r>
                    </a:p>
                  </a:txBody>
                  <a:tcPr marL="63063" marR="63063" marT="31531" marB="3153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fr-CA" sz="2000" b="1" dirty="0">
                          <a:solidFill>
                            <a:schemeClr val="bg1"/>
                          </a:solidFill>
                          <a:latin typeface="Aptos Display" panose="020B0004020202020204" pitchFamily="34" charset="0"/>
                        </a:rPr>
                        <a:t>Synonymes/termes associés</a:t>
                      </a:r>
                    </a:p>
                  </a:txBody>
                  <a:tcPr marL="63063" marR="63063" marT="31531" marB="3153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860474455"/>
                  </a:ext>
                </a:extLst>
              </a:tr>
              <a:tr h="1068141">
                <a:tc>
                  <a:txBody>
                    <a:bodyPr/>
                    <a:lstStyle/>
                    <a:p>
                      <a:r>
                        <a:rPr lang="fr-CA" sz="2000" b="1" dirty="0">
                          <a:solidFill>
                            <a:schemeClr val="bg1"/>
                          </a:solidFill>
                          <a:latin typeface="Aptos Display" panose="020B0004020202020204" pitchFamily="34" charset="0"/>
                        </a:rPr>
                        <a:t>SOUS-SUJET #1</a:t>
                      </a:r>
                    </a:p>
                  </a:txBody>
                  <a:tcPr marL="63063" marR="63063" marT="31531" marB="3153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fr-CA" sz="2000" b="0" dirty="0">
                          <a:solidFill>
                            <a:schemeClr val="bg1"/>
                          </a:solidFill>
                          <a:latin typeface="Aptos Display" panose="020B0004020202020204" pitchFamily="34" charset="0"/>
                        </a:rPr>
                        <a:t>Aliments </a:t>
                      </a:r>
                      <a:r>
                        <a:rPr lang="fr-CA" sz="2000" b="0" dirty="0" err="1">
                          <a:solidFill>
                            <a:schemeClr val="bg1"/>
                          </a:solidFill>
                          <a:latin typeface="Aptos Display" panose="020B0004020202020204" pitchFamily="34" charset="0"/>
                        </a:rPr>
                        <a:t>ultratransformés</a:t>
                      </a:r>
                      <a:endParaRPr lang="fr-CA" sz="2000" b="0" dirty="0">
                        <a:solidFill>
                          <a:schemeClr val="bg1"/>
                        </a:solidFill>
                        <a:latin typeface="Aptos Display" panose="020B0004020202020204" pitchFamily="34" charset="0"/>
                      </a:endParaRPr>
                    </a:p>
                  </a:txBody>
                  <a:tcPr marL="63063" marR="63063" marT="31531" marB="3153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fr-CA" sz="2000" b="0" dirty="0">
                          <a:solidFill>
                            <a:schemeClr val="bg1"/>
                          </a:solidFill>
                          <a:latin typeface="Aptos Display" panose="020B0004020202020204" pitchFamily="34" charset="0"/>
                        </a:rPr>
                        <a:t>aliments industriels, transformation alimentaire, malbouffe, </a:t>
                      </a:r>
                      <a:r>
                        <a:rPr lang="fr-CA" sz="2000" b="0" dirty="0" err="1">
                          <a:solidFill>
                            <a:schemeClr val="bg1"/>
                          </a:solidFill>
                          <a:latin typeface="Aptos Display" panose="020B0004020202020204" pitchFamily="34" charset="0"/>
                        </a:rPr>
                        <a:t>junk</a:t>
                      </a:r>
                      <a:r>
                        <a:rPr lang="fr-CA" sz="2000" b="0" dirty="0">
                          <a:solidFill>
                            <a:schemeClr val="bg1"/>
                          </a:solidFill>
                          <a:latin typeface="Aptos Display" panose="020B0004020202020204" pitchFamily="34" charset="0"/>
                        </a:rPr>
                        <a:t> </a:t>
                      </a:r>
                      <a:r>
                        <a:rPr lang="fr-CA" sz="2000" b="0" dirty="0" err="1">
                          <a:solidFill>
                            <a:schemeClr val="bg1"/>
                          </a:solidFill>
                          <a:latin typeface="Aptos Display" panose="020B0004020202020204" pitchFamily="34" charset="0"/>
                        </a:rPr>
                        <a:t>food</a:t>
                      </a:r>
                      <a:endParaRPr lang="fr-CA" sz="2000" b="0" dirty="0">
                        <a:solidFill>
                          <a:schemeClr val="bg1"/>
                        </a:solidFill>
                        <a:latin typeface="Aptos Display" panose="020B0004020202020204" pitchFamily="34" charset="0"/>
                      </a:endParaRPr>
                    </a:p>
                  </a:txBody>
                  <a:tcPr marL="63063" marR="63063" marT="31531" marB="3153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769172021"/>
                  </a:ext>
                </a:extLst>
              </a:tr>
              <a:tr h="897474">
                <a:tc>
                  <a:txBody>
                    <a:bodyPr/>
                    <a:lstStyle/>
                    <a:p>
                      <a:r>
                        <a:rPr lang="fr-CA" sz="2000" b="1" dirty="0">
                          <a:solidFill>
                            <a:schemeClr val="bg1"/>
                          </a:solidFill>
                          <a:latin typeface="Aptos Display" panose="020B0004020202020204" pitchFamily="34" charset="0"/>
                        </a:rPr>
                        <a:t>SOUS-SUJET #2</a:t>
                      </a:r>
                    </a:p>
                  </a:txBody>
                  <a:tcPr marL="63063" marR="63063" marT="31531" marB="3153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fr-CA" sz="2000" b="0" dirty="0">
                          <a:solidFill>
                            <a:schemeClr val="bg1"/>
                          </a:solidFill>
                          <a:latin typeface="Aptos Display" panose="020B0004020202020204" pitchFamily="34" charset="0"/>
                        </a:rPr>
                        <a:t>Santé</a:t>
                      </a:r>
                    </a:p>
                  </a:txBody>
                  <a:tcPr marL="63063" marR="63063" marT="31531" marB="3153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fr-CA" sz="2000" b="0" dirty="0">
                          <a:solidFill>
                            <a:schemeClr val="bg1"/>
                          </a:solidFill>
                          <a:latin typeface="Aptos Display" panose="020B0004020202020204" pitchFamily="34" charset="0"/>
                        </a:rPr>
                        <a:t>bien-être, troubles, maladies, </a:t>
                      </a:r>
                      <a:r>
                        <a:rPr lang="fr-CA" sz="2000" b="0" dirty="0" err="1">
                          <a:solidFill>
                            <a:schemeClr val="bg1"/>
                          </a:solidFill>
                          <a:latin typeface="Aptos Display" panose="020B0004020202020204" pitchFamily="34" charset="0"/>
                        </a:rPr>
                        <a:t>health</a:t>
                      </a:r>
                      <a:endParaRPr lang="fr-CA" sz="2000" b="0" dirty="0">
                        <a:solidFill>
                          <a:schemeClr val="bg1"/>
                        </a:solidFill>
                        <a:latin typeface="Aptos Display" panose="020B0004020202020204" pitchFamily="34" charset="0"/>
                      </a:endParaRPr>
                    </a:p>
                  </a:txBody>
                  <a:tcPr marL="63063" marR="63063" marT="31531" marB="3153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593730733"/>
                  </a:ext>
                </a:extLst>
              </a:tr>
              <a:tr h="726807">
                <a:tc>
                  <a:txBody>
                    <a:bodyPr/>
                    <a:lstStyle/>
                    <a:p>
                      <a:r>
                        <a:rPr lang="fr-CA" sz="2000" b="1" dirty="0">
                          <a:solidFill>
                            <a:schemeClr val="bg1"/>
                          </a:solidFill>
                          <a:latin typeface="Aptos Display" panose="020B0004020202020204" pitchFamily="34" charset="0"/>
                        </a:rPr>
                        <a:t>SOUS-SUJET #3</a:t>
                      </a:r>
                    </a:p>
                  </a:txBody>
                  <a:tcPr marL="63063" marR="63063" marT="31531" marB="3153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fr-CA" sz="2000" b="0" dirty="0">
                          <a:solidFill>
                            <a:schemeClr val="bg1"/>
                          </a:solidFill>
                          <a:latin typeface="Aptos Display" panose="020B0004020202020204" pitchFamily="34" charset="0"/>
                        </a:rPr>
                        <a:t>Enfants</a:t>
                      </a:r>
                    </a:p>
                  </a:txBody>
                  <a:tcPr marL="63063" marR="63063" marT="31531" marB="3153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2000" b="0" dirty="0">
                          <a:solidFill>
                            <a:schemeClr val="bg1"/>
                          </a:solidFill>
                          <a:latin typeface="Aptos Display" panose="020B0004020202020204" pitchFamily="34" charset="0"/>
                        </a:rPr>
                        <a:t>bébé, nourrisson, préscolaire, </a:t>
                      </a:r>
                      <a:r>
                        <a:rPr lang="fr-CA" sz="2000" b="0" dirty="0" err="1">
                          <a:solidFill>
                            <a:schemeClr val="bg1"/>
                          </a:solidFill>
                          <a:latin typeface="Aptos Display" panose="020B0004020202020204" pitchFamily="34" charset="0"/>
                        </a:rPr>
                        <a:t>childhood</a:t>
                      </a:r>
                      <a:r>
                        <a:rPr lang="fr-CA" sz="2000" b="0" dirty="0">
                          <a:solidFill>
                            <a:schemeClr val="bg1"/>
                          </a:solidFill>
                          <a:latin typeface="Aptos Display" panose="020B0004020202020204" pitchFamily="34" charset="0"/>
                        </a:rPr>
                        <a:t>, </a:t>
                      </a:r>
                      <a:r>
                        <a:rPr lang="fr-CA" sz="2000" b="0" dirty="0" err="1">
                          <a:solidFill>
                            <a:schemeClr val="bg1"/>
                          </a:solidFill>
                          <a:latin typeface="Aptos Display" panose="020B0004020202020204" pitchFamily="34" charset="0"/>
                        </a:rPr>
                        <a:t>children</a:t>
                      </a:r>
                      <a:endParaRPr lang="fr-CA" sz="2000" b="0" dirty="0">
                        <a:solidFill>
                          <a:schemeClr val="bg1"/>
                        </a:solidFill>
                        <a:latin typeface="Aptos Display" panose="020B0004020202020204" pitchFamily="34" charset="0"/>
                      </a:endParaRPr>
                    </a:p>
                  </a:txBody>
                  <a:tcPr marL="63063" marR="63063" marT="31531" marB="3153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18462384"/>
                  </a:ext>
                </a:extLst>
              </a:tr>
            </a:tbl>
          </a:graphicData>
        </a:graphic>
      </p:graphicFrame>
    </p:spTree>
    <p:extLst>
      <p:ext uri="{BB962C8B-B14F-4D97-AF65-F5344CB8AC3E}">
        <p14:creationId xmlns:p14="http://schemas.microsoft.com/office/powerpoint/2010/main" val="25335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avec flèche vers la gauche 6"/>
          <p:cNvSpPr/>
          <p:nvPr>
            <p:custDataLst>
              <p:tags r:id="rId1"/>
            </p:custDataLst>
          </p:nvPr>
        </p:nvSpPr>
        <p:spPr>
          <a:xfrm>
            <a:off x="5950374" y="3446032"/>
            <a:ext cx="6171225" cy="1309745"/>
          </a:xfrm>
          <a:prstGeom prst="leftArrowCallout">
            <a:avLst>
              <a:gd name="adj1" fmla="val 5896"/>
              <a:gd name="adj2" fmla="val 10274"/>
              <a:gd name="adj3" fmla="val 7488"/>
              <a:gd name="adj4" fmla="val 906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fr-CA" sz="2000" b="1" i="0" dirty="0">
                <a:solidFill>
                  <a:schemeClr val="bg1"/>
                </a:solidFill>
                <a:effectLst/>
                <a:latin typeface="Aptos ExtraBold" panose="020B0004020202020204" pitchFamily="34" charset="0"/>
              </a:rPr>
              <a:t>Plus de 90 % </a:t>
            </a:r>
            <a:endParaRPr lang="fr-CA" sz="2000" b="1" dirty="0">
              <a:solidFill>
                <a:schemeClr val="bg1"/>
              </a:solidFill>
              <a:latin typeface="Aptos SemiBold" panose="020B0004020202020204" pitchFamily="34" charset="0"/>
            </a:endParaRPr>
          </a:p>
          <a:p>
            <a:pPr>
              <a:defRPr/>
            </a:pPr>
            <a:r>
              <a:rPr lang="fr-CA" sz="2000" i="0" dirty="0">
                <a:solidFill>
                  <a:schemeClr val="bg1"/>
                </a:solidFill>
                <a:effectLst/>
                <a:latin typeface="Aptos Display" panose="020B0004020202020204" pitchFamily="34" charset="0"/>
              </a:rPr>
              <a:t>Web caché (et payant) : bases de données protégées par mot de passe, contenus universitaires, archives et autres ressources non accessibles librement. </a:t>
            </a:r>
            <a:endParaRPr lang="fr-CA" sz="2000" dirty="0">
              <a:solidFill>
                <a:schemeClr val="bg1"/>
              </a:solidFill>
              <a:latin typeface="Aptos Display" panose="020B000402020202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8352CAAA-2C6C-4675-A4F8-DD4AAC5B0320}"/>
              </a:ext>
            </a:extLst>
          </p:cNvPr>
          <p:cNvSpPr txBox="1">
            <a:spLocks/>
          </p:cNvSpPr>
          <p:nvPr>
            <p:custDataLst>
              <p:tags r:id="rId2"/>
            </p:custDataLst>
          </p:nvPr>
        </p:nvSpPr>
        <p:spPr bwMode="auto">
          <a:xfrm>
            <a:off x="2021344" y="94975"/>
            <a:ext cx="7114029" cy="644921"/>
          </a:xfrm>
          <a:prstGeom prst="rect">
            <a:avLst/>
          </a:prstGeom>
          <a:noFill/>
          <a:ln>
            <a:noFill/>
          </a:ln>
        </p:spPr>
        <p:txBody>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fr-CA" altLang="fr-FR" sz="4000" b="1">
                <a:solidFill>
                  <a:schemeClr val="bg1"/>
                </a:solidFill>
                <a:latin typeface="Aptos SemiBold" panose="020B0004020202020204" pitchFamily="34" charset="0"/>
              </a:rPr>
              <a:t>Le web… on y trouve tout?</a:t>
            </a:r>
            <a:endParaRPr lang="fr-FR" altLang="fr-FR" sz="4000" b="1">
              <a:solidFill>
                <a:schemeClr val="bg1"/>
              </a:solidFill>
              <a:latin typeface="Aptos SemiBold" panose="020B0004020202020204" pitchFamily="34" charset="0"/>
            </a:endParaRPr>
          </a:p>
        </p:txBody>
      </p:sp>
      <p:sp>
        <p:nvSpPr>
          <p:cNvPr id="2" name="Rectangle 1">
            <a:extLst>
              <a:ext uri="{FF2B5EF4-FFF2-40B4-BE49-F238E27FC236}">
                <a16:creationId xmlns:a16="http://schemas.microsoft.com/office/drawing/2014/main" id="{096215A6-2F1C-7DF5-90B7-9E41E80DDEFF}"/>
              </a:ext>
            </a:extLst>
          </p:cNvPr>
          <p:cNvSpPr/>
          <p:nvPr>
            <p:custDataLst>
              <p:tags r:id="rId3"/>
            </p:custDataLst>
          </p:nvPr>
        </p:nvSpPr>
        <p:spPr>
          <a:xfrm>
            <a:off x="721103" y="1141888"/>
            <a:ext cx="6243484" cy="119404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solidFill>
                <a:schemeClr val="bg1"/>
              </a:solidFill>
              <a:latin typeface="Aptos SemiBold" panose="020B0004020202020204" pitchFamily="34" charset="0"/>
            </a:endParaRPr>
          </a:p>
        </p:txBody>
      </p:sp>
      <p:sp>
        <p:nvSpPr>
          <p:cNvPr id="9" name="Rectangle avec flèche vers la gauche 6">
            <a:extLst>
              <a:ext uri="{FF2B5EF4-FFF2-40B4-BE49-F238E27FC236}">
                <a16:creationId xmlns:a16="http://schemas.microsoft.com/office/drawing/2014/main" id="{04A08263-D188-49AC-8902-6F698E6BB643}"/>
              </a:ext>
            </a:extLst>
          </p:cNvPr>
          <p:cNvSpPr/>
          <p:nvPr>
            <p:custDataLst>
              <p:tags r:id="rId4"/>
            </p:custDataLst>
          </p:nvPr>
        </p:nvSpPr>
        <p:spPr>
          <a:xfrm>
            <a:off x="5950375" y="1681061"/>
            <a:ext cx="6118470" cy="1309745"/>
          </a:xfrm>
          <a:prstGeom prst="leftArrowCallout">
            <a:avLst>
              <a:gd name="adj1" fmla="val 5896"/>
              <a:gd name="adj2" fmla="val 10274"/>
              <a:gd name="adj3" fmla="val 7488"/>
              <a:gd name="adj4" fmla="val 906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fr-CA" sz="2000" b="1" dirty="0">
                <a:solidFill>
                  <a:schemeClr val="bg1"/>
                </a:solidFill>
                <a:latin typeface="Aptos ExtraBold" panose="020B0004020202020204" pitchFamily="34" charset="0"/>
                <a:cs typeface="Calibri" panose="020F0502020204030204" pitchFamily="34" charset="0"/>
              </a:rPr>
              <a:t>4 à 6 %</a:t>
            </a:r>
          </a:p>
          <a:p>
            <a:pPr>
              <a:defRPr/>
            </a:pPr>
            <a:r>
              <a:rPr lang="fr-CA" sz="2000" dirty="0">
                <a:solidFill>
                  <a:schemeClr val="bg1"/>
                </a:solidFill>
                <a:latin typeface="Aptos Display" panose="020B0004020202020204" pitchFamily="34" charset="0"/>
                <a:cs typeface="Calibri" panose="020F0502020204030204" pitchFamily="34" charset="0"/>
              </a:rPr>
              <a:t>Web visible, </a:t>
            </a:r>
            <a:r>
              <a:rPr lang="fr-CA" sz="2000" dirty="0"/>
              <a:t>indexé par les moteurs de recherche</a:t>
            </a:r>
            <a:r>
              <a:rPr lang="fr-CA" sz="2000" dirty="0">
                <a:solidFill>
                  <a:schemeClr val="bg1"/>
                </a:solidFill>
                <a:latin typeface="Aptos Display" panose="020B0004020202020204" pitchFamily="34" charset="0"/>
                <a:cs typeface="Calibri" panose="020F0502020204030204" pitchFamily="34" charset="0"/>
              </a:rPr>
              <a:t> : réseaux sociaux, outils d’intelligences artificielles, sites d’actualités, blogues.</a:t>
            </a:r>
          </a:p>
        </p:txBody>
      </p:sp>
      <p:sp>
        <p:nvSpPr>
          <p:cNvPr id="4" name="ZoneTexte 3">
            <a:extLst>
              <a:ext uri="{FF2B5EF4-FFF2-40B4-BE49-F238E27FC236}">
                <a16:creationId xmlns:a16="http://schemas.microsoft.com/office/drawing/2014/main" id="{4CFD5671-4D16-5CD3-4105-1C7563E50C4E}"/>
              </a:ext>
            </a:extLst>
          </p:cNvPr>
          <p:cNvSpPr txBox="1"/>
          <p:nvPr>
            <p:custDataLst>
              <p:tags r:id="rId5"/>
            </p:custDataLst>
          </p:nvPr>
        </p:nvSpPr>
        <p:spPr>
          <a:xfrm>
            <a:off x="9489057" y="27708"/>
            <a:ext cx="2632542" cy="1231106"/>
          </a:xfrm>
          <a:prstGeom prst="rect">
            <a:avLst/>
          </a:prstGeom>
          <a:solidFill>
            <a:schemeClr val="bg1"/>
          </a:solidFill>
          <a:ln w="12700">
            <a:solidFill>
              <a:schemeClr val="bg1"/>
            </a:solidFill>
          </a:ln>
        </p:spPr>
        <p:txBody>
          <a:bodyPr wrap="square" numCol="1">
            <a:spAutoFit/>
          </a:bodyPr>
          <a:lstStyle/>
          <a:p>
            <a:pPr indent="-342900">
              <a:buFont typeface="+mj-lt"/>
              <a:buAutoNum type="arabicPeriod"/>
            </a:pPr>
            <a:r>
              <a:rPr lang="fr-CA" sz="1200" dirty="0">
                <a:latin typeface="Aptos Display" panose="020B0004020202020204" pitchFamily="34" charset="0"/>
              </a:rPr>
              <a:t>DÉFINIR LE SUJET </a:t>
            </a:r>
          </a:p>
          <a:p>
            <a:pPr indent="-342900">
              <a:buFont typeface="+mj-lt"/>
              <a:buAutoNum type="arabicPeriod"/>
            </a:pPr>
            <a:r>
              <a:rPr lang="fr-CA" sz="1200" dirty="0">
                <a:latin typeface="Aptos Display" panose="020B0004020202020204" pitchFamily="34" charset="0"/>
              </a:rPr>
              <a:t>IDENTIFIER DES MOTS-CLÉS</a:t>
            </a:r>
          </a:p>
          <a:p>
            <a:pPr indent="-342900">
              <a:buFont typeface="+mj-lt"/>
              <a:buAutoNum type="arabicPeriod"/>
            </a:pPr>
            <a:r>
              <a:rPr lang="fr-CA" sz="1400" dirty="0">
                <a:solidFill>
                  <a:srgbClr val="FE06CF"/>
                </a:solidFill>
                <a:latin typeface="Aptos ExtraBold" panose="020B0004020202020204" pitchFamily="34" charset="0"/>
              </a:rPr>
              <a:t>CHOISIR LES SOURCES </a:t>
            </a:r>
            <a:endParaRPr lang="fr-CA" sz="1050" dirty="0">
              <a:latin typeface="Aptos ExtraBold" panose="020B0004020202020204" pitchFamily="34" charset="0"/>
            </a:endParaRPr>
          </a:p>
          <a:p>
            <a:pPr indent="-342900">
              <a:buFont typeface="+mj-lt"/>
              <a:buAutoNum type="arabicPeriod"/>
            </a:pPr>
            <a:r>
              <a:rPr lang="fr-CA" sz="1200" dirty="0">
                <a:latin typeface="Aptos Display" panose="020B0004020202020204" pitchFamily="34" charset="0"/>
              </a:rPr>
              <a:t>EFFECTUER LA RECHERCHE </a:t>
            </a:r>
          </a:p>
          <a:p>
            <a:pPr indent="-342900">
              <a:buFont typeface="+mj-lt"/>
              <a:buAutoNum type="arabicPeriod"/>
            </a:pPr>
            <a:r>
              <a:rPr lang="fr-CA" sz="1200" dirty="0">
                <a:latin typeface="Aptos Display" panose="020B0004020202020204" pitchFamily="34" charset="0"/>
              </a:rPr>
              <a:t>ÉVALUER LES SOURCES </a:t>
            </a:r>
          </a:p>
          <a:p>
            <a:pPr indent="-342900">
              <a:buFont typeface="+mj-lt"/>
              <a:buAutoNum type="arabicPeriod"/>
            </a:pPr>
            <a:r>
              <a:rPr lang="fr-CA" sz="1200" dirty="0">
                <a:latin typeface="Aptos Display" panose="020B0004020202020204" pitchFamily="34" charset="0"/>
              </a:rPr>
              <a:t>CITER </a:t>
            </a:r>
          </a:p>
        </p:txBody>
      </p:sp>
      <p:pic>
        <p:nvPicPr>
          <p:cNvPr id="3074" name="Picture 2">
            <a:extLst>
              <a:ext uri="{FF2B5EF4-FFF2-40B4-BE49-F238E27FC236}">
                <a16:creationId xmlns:a16="http://schemas.microsoft.com/office/drawing/2014/main" id="{E9207567-ADEA-557B-6CD2-A42188C79951}"/>
              </a:ext>
            </a:extLst>
          </p:cNvPr>
          <p:cNvPicPr>
            <a:picLocks noChangeAspect="1" noChangeArrowheads="1"/>
          </p:cNvPicPr>
          <p:nvPr>
            <p:custDataLst>
              <p:tags r:id="rId6"/>
            </p:custDataLst>
          </p:nvPr>
        </p:nvPicPr>
        <p:blipFill>
          <a:blip r:embed="rId11">
            <a:extLst>
              <a:ext uri="{28A0092B-C50C-407E-A947-70E740481C1C}">
                <a14:useLocalDpi xmlns:a14="http://schemas.microsoft.com/office/drawing/2010/main" val="0"/>
              </a:ext>
            </a:extLst>
          </a:blip>
          <a:srcRect/>
          <a:stretch>
            <a:fillRect/>
          </a:stretch>
        </p:blipFill>
        <p:spPr bwMode="auto">
          <a:xfrm>
            <a:off x="265751" y="1085338"/>
            <a:ext cx="5507781" cy="5507781"/>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41209974-46D9-4CFF-EAFA-F94218899799}"/>
              </a:ext>
            </a:extLst>
          </p:cNvPr>
          <p:cNvSpPr txBox="1"/>
          <p:nvPr>
            <p:custDataLst>
              <p:tags r:id="rId7"/>
            </p:custDataLst>
          </p:nvPr>
        </p:nvSpPr>
        <p:spPr>
          <a:xfrm>
            <a:off x="-17891" y="6520749"/>
            <a:ext cx="12192000" cy="276999"/>
          </a:xfrm>
          <a:prstGeom prst="rect">
            <a:avLst/>
          </a:prstGeom>
          <a:noFill/>
        </p:spPr>
        <p:txBody>
          <a:bodyPr wrap="square">
            <a:spAutoFit/>
          </a:bodyPr>
          <a:lstStyle/>
          <a:p>
            <a:r>
              <a:rPr lang="en-US" sz="1200">
                <a:solidFill>
                  <a:schemeClr val="bg1"/>
                </a:solidFill>
                <a:effectLst/>
              </a:rPr>
              <a:t>Greengard, Samuel. (2025). Deep web | Definition, Search Engines, &amp; Difference from Dark Web |. In </a:t>
            </a:r>
            <a:r>
              <a:rPr lang="en-US" sz="1200" i="1">
                <a:solidFill>
                  <a:schemeClr val="bg1"/>
                </a:solidFill>
                <a:effectLst/>
              </a:rPr>
              <a:t>Britannica</a:t>
            </a:r>
            <a:r>
              <a:rPr lang="en-US" sz="1200">
                <a:solidFill>
                  <a:schemeClr val="bg1"/>
                </a:solidFill>
                <a:effectLst/>
              </a:rPr>
              <a:t>. </a:t>
            </a:r>
            <a:r>
              <a:rPr lang="en-US" sz="1200">
                <a:solidFill>
                  <a:schemeClr val="bg1"/>
                </a:solidFill>
                <a:effectLst/>
                <a:hlinkClick r:id="rId12">
                  <a:extLst>
                    <a:ext uri="{A12FA001-AC4F-418D-AE19-62706E023703}">
                      <ahyp:hlinkClr xmlns:ahyp="http://schemas.microsoft.com/office/drawing/2018/hyperlinkcolor" val="tx"/>
                    </a:ext>
                  </a:extLst>
                </a:hlinkClick>
              </a:rPr>
              <a:t>https://www.britannica.com/technology/deep-web</a:t>
            </a:r>
            <a:endParaRPr lang="en-US" sz="1200">
              <a:solidFill>
                <a:schemeClr val="bg1"/>
              </a:solidFill>
              <a:effectLst/>
            </a:endParaRPr>
          </a:p>
        </p:txBody>
      </p:sp>
      <p:sp>
        <p:nvSpPr>
          <p:cNvPr id="6" name="Rectangle avec flèche vers la gauche 6">
            <a:extLst>
              <a:ext uri="{FF2B5EF4-FFF2-40B4-BE49-F238E27FC236}">
                <a16:creationId xmlns:a16="http://schemas.microsoft.com/office/drawing/2014/main" id="{0AB52ED6-45E1-03EB-1149-AC8165319BDF}"/>
              </a:ext>
            </a:extLst>
          </p:cNvPr>
          <p:cNvSpPr/>
          <p:nvPr>
            <p:custDataLst>
              <p:tags r:id="rId8"/>
            </p:custDataLst>
          </p:nvPr>
        </p:nvSpPr>
        <p:spPr>
          <a:xfrm>
            <a:off x="5950375" y="5335862"/>
            <a:ext cx="6118470" cy="1022561"/>
          </a:xfrm>
          <a:prstGeom prst="leftArrowCallout">
            <a:avLst>
              <a:gd name="adj1" fmla="val 5896"/>
              <a:gd name="adj2" fmla="val 10274"/>
              <a:gd name="adj3" fmla="val 7488"/>
              <a:gd name="adj4" fmla="val 906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fr-CA" sz="2000" b="1" i="0" dirty="0">
                <a:solidFill>
                  <a:schemeClr val="bg1"/>
                </a:solidFill>
                <a:effectLst/>
                <a:latin typeface="Aptos ExtraBold" panose="020B0004020202020204" pitchFamily="34" charset="0"/>
              </a:rPr>
              <a:t>Moins de 1 % </a:t>
            </a:r>
            <a:endParaRPr lang="fr-CA" sz="2000" b="1" dirty="0">
              <a:solidFill>
                <a:schemeClr val="bg1"/>
              </a:solidFill>
              <a:latin typeface="Aptos SemiBold" panose="020B0004020202020204" pitchFamily="34" charset="0"/>
            </a:endParaRPr>
          </a:p>
          <a:p>
            <a:pPr>
              <a:defRPr/>
            </a:pPr>
            <a:r>
              <a:rPr lang="fr-CA" sz="2000" dirty="0"/>
              <a:t>Réseau crypté et anonyme : forums, marchés noirs et activités illicites. Tout n’est pas illégal. </a:t>
            </a:r>
            <a:endParaRPr lang="fr-CA" sz="2000" dirty="0">
              <a:solidFill>
                <a:schemeClr val="bg1"/>
              </a:solidFill>
              <a:latin typeface="Aptos Display" panose="020B0004020202020204" pitchFamily="34" charset="0"/>
              <a:cs typeface="Calibri" panose="020F0502020204030204" pitchFamily="34" charset="0"/>
            </a:endParaRPr>
          </a:p>
        </p:txBody>
      </p:sp>
    </p:spTree>
    <p:extLst>
      <p:ext uri="{BB962C8B-B14F-4D97-AF65-F5344CB8AC3E}">
        <p14:creationId xmlns:p14="http://schemas.microsoft.com/office/powerpoint/2010/main" val="1740593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23374169-CBA7-9F89-B6A3-642F3D01FB49}"/>
              </a:ext>
            </a:extLst>
          </p:cNvPr>
          <p:cNvSpPr txBox="1"/>
          <p:nvPr>
            <p:custDataLst>
              <p:tags r:id="rId1"/>
            </p:custDataLst>
          </p:nvPr>
        </p:nvSpPr>
        <p:spPr>
          <a:xfrm>
            <a:off x="7093789" y="0"/>
            <a:ext cx="5098211" cy="677108"/>
          </a:xfrm>
          <a:prstGeom prst="rect">
            <a:avLst/>
          </a:prstGeom>
          <a:solidFill>
            <a:schemeClr val="bg1"/>
          </a:solidFill>
          <a:ln w="12700">
            <a:solidFill>
              <a:schemeClr val="bg1"/>
            </a:solidFill>
          </a:ln>
        </p:spPr>
        <p:txBody>
          <a:bodyPr wrap="square" numCol="2">
            <a:spAutoFit/>
          </a:bodyPr>
          <a:lstStyle/>
          <a:p>
            <a:pPr indent="-342900">
              <a:buFont typeface="+mj-lt"/>
              <a:buAutoNum type="arabicPeriod"/>
            </a:pPr>
            <a:r>
              <a:rPr lang="fr-CA" sz="1200" dirty="0">
                <a:latin typeface="Aptos Display" panose="020B0004020202020204" pitchFamily="34" charset="0"/>
              </a:rPr>
              <a:t>DÉFINIR LE SUJET </a:t>
            </a:r>
          </a:p>
          <a:p>
            <a:pPr indent="-342900">
              <a:buFont typeface="+mj-lt"/>
              <a:buAutoNum type="arabicPeriod"/>
            </a:pPr>
            <a:r>
              <a:rPr lang="fr-CA" sz="1200" dirty="0">
                <a:latin typeface="Aptos Display" panose="020B0004020202020204" pitchFamily="34" charset="0"/>
              </a:rPr>
              <a:t>IDENTIFIER DES MOTS-CLÉS</a:t>
            </a:r>
          </a:p>
          <a:p>
            <a:pPr indent="-342900">
              <a:buFont typeface="+mj-lt"/>
              <a:buAutoNum type="arabicPeriod"/>
            </a:pPr>
            <a:r>
              <a:rPr lang="fr-CA" sz="1400" dirty="0">
                <a:solidFill>
                  <a:srgbClr val="FE06CF"/>
                </a:solidFill>
                <a:latin typeface="Aptos ExtraBold" panose="020B0004020202020204" pitchFamily="34" charset="0"/>
              </a:rPr>
              <a:t>CHOISIR LES SOURCES </a:t>
            </a:r>
            <a:endParaRPr lang="fr-CA" sz="1050" dirty="0">
              <a:latin typeface="Aptos ExtraBold" panose="020B0004020202020204" pitchFamily="34" charset="0"/>
            </a:endParaRPr>
          </a:p>
          <a:p>
            <a:pPr indent="-342900">
              <a:buFont typeface="+mj-lt"/>
              <a:buAutoNum type="arabicPeriod"/>
            </a:pPr>
            <a:r>
              <a:rPr lang="fr-CA" sz="1200" dirty="0">
                <a:latin typeface="Aptos Display" panose="020B0004020202020204" pitchFamily="34" charset="0"/>
              </a:rPr>
              <a:t>EFFECTUER LA RECHERCHE </a:t>
            </a:r>
          </a:p>
          <a:p>
            <a:pPr indent="-342900">
              <a:buFont typeface="+mj-lt"/>
              <a:buAutoNum type="arabicPeriod"/>
            </a:pPr>
            <a:r>
              <a:rPr lang="fr-CA" sz="1200" dirty="0">
                <a:latin typeface="Aptos Display" panose="020B0004020202020204" pitchFamily="34" charset="0"/>
              </a:rPr>
              <a:t>ÉVALUER LES SOURCES </a:t>
            </a:r>
          </a:p>
          <a:p>
            <a:pPr indent="-342900">
              <a:buFont typeface="+mj-lt"/>
              <a:buAutoNum type="arabicPeriod"/>
            </a:pPr>
            <a:r>
              <a:rPr lang="fr-CA" sz="1200" dirty="0">
                <a:latin typeface="Aptos Display" panose="020B0004020202020204" pitchFamily="34" charset="0"/>
              </a:rPr>
              <a:t>CITER</a:t>
            </a:r>
          </a:p>
        </p:txBody>
      </p:sp>
      <p:pic>
        <p:nvPicPr>
          <p:cNvPr id="7" name="Image 6" descr="Une image contenant texte, capture d’écran, Police&#10;&#10;Description générée automatiquement">
            <a:extLst>
              <a:ext uri="{FF2B5EF4-FFF2-40B4-BE49-F238E27FC236}">
                <a16:creationId xmlns:a16="http://schemas.microsoft.com/office/drawing/2014/main" id="{BB6D09D4-B73A-B768-C067-488CC77FDAA8}"/>
              </a:ext>
            </a:extLst>
          </p:cNvPr>
          <p:cNvPicPr>
            <a:picLocks noChangeAspect="1"/>
          </p:cNvPicPr>
          <p:nvPr>
            <p:custDataLst>
              <p:tags r:id="rId2"/>
            </p:custDataLst>
          </p:nvPr>
        </p:nvPicPr>
        <p:blipFill rotWithShape="1">
          <a:blip r:embed="rId5"/>
          <a:srcRect t="15398"/>
          <a:stretch/>
        </p:blipFill>
        <p:spPr>
          <a:xfrm>
            <a:off x="9525" y="1065509"/>
            <a:ext cx="12192001" cy="5802016"/>
          </a:xfrm>
          <a:prstGeom prst="rect">
            <a:avLst/>
          </a:prstGeom>
        </p:spPr>
      </p:pic>
    </p:spTree>
    <p:extLst>
      <p:ext uri="{BB962C8B-B14F-4D97-AF65-F5344CB8AC3E}">
        <p14:creationId xmlns:p14="http://schemas.microsoft.com/office/powerpoint/2010/main" val="392697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DC4E1-4711-7C58-9069-4131AD9C3635}"/>
            </a:ext>
          </a:extLst>
        </p:cNvPr>
        <p:cNvGrpSpPr/>
        <p:nvPr/>
      </p:nvGrpSpPr>
      <p:grpSpPr>
        <a:xfrm>
          <a:off x="0" y="0"/>
          <a:ext cx="0" cy="0"/>
          <a:chOff x="0" y="0"/>
          <a:chExt cx="0" cy="0"/>
        </a:xfrm>
      </p:grpSpPr>
      <p:sp>
        <p:nvSpPr>
          <p:cNvPr id="23554" name="Espace réservé du numéro de diapositive 2">
            <a:extLst>
              <a:ext uri="{FF2B5EF4-FFF2-40B4-BE49-F238E27FC236}">
                <a16:creationId xmlns:a16="http://schemas.microsoft.com/office/drawing/2014/main" id="{4D06C748-D497-465D-74AB-1C9A0E9F3458}"/>
              </a:ext>
            </a:extLst>
          </p:cNvPr>
          <p:cNvSpPr>
            <a:spLocks noGrp="1"/>
          </p:cNvSpPr>
          <p:nvPr>
            <p:ph type="sldNum" sz="quarter" idx="12"/>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7E47C352-262C-40EC-80D6-0D06DF30A494}" type="slidenum">
              <a:rPr lang="fr-CA" altLang="fr-FR" sz="1200">
                <a:solidFill>
                  <a:srgbClr val="898989"/>
                </a:solidFill>
                <a:latin typeface="Book Antiqua" panose="02040602050305030304" pitchFamily="18" charset="0"/>
              </a:rPr>
              <a:pPr eaLnBrk="1" hangingPunct="1">
                <a:spcBef>
                  <a:spcPct val="0"/>
                </a:spcBef>
                <a:buFontTx/>
                <a:buNone/>
              </a:pPr>
              <a:t>17</a:t>
            </a:fld>
            <a:endParaRPr lang="fr-CA" altLang="fr-FR" sz="1200">
              <a:solidFill>
                <a:srgbClr val="898989"/>
              </a:solidFill>
              <a:latin typeface="Book Antiqua" panose="02040602050305030304" pitchFamily="18" charset="0"/>
            </a:endParaRPr>
          </a:p>
        </p:txBody>
      </p:sp>
      <p:pic>
        <p:nvPicPr>
          <p:cNvPr id="2" name="Image 1" descr="Une image contenant texte, Police, Graphique, graphisme&#10;&#10;Description générée automatiquement">
            <a:extLst>
              <a:ext uri="{FF2B5EF4-FFF2-40B4-BE49-F238E27FC236}">
                <a16:creationId xmlns:a16="http://schemas.microsoft.com/office/drawing/2014/main" id="{3BBB6A51-3C22-5C39-2058-63C2CD99D574}"/>
              </a:ext>
            </a:extLst>
          </p:cNvPr>
          <p:cNvPicPr>
            <a:picLocks noChangeAspect="1"/>
          </p:cNvPicPr>
          <p:nvPr>
            <p:custDataLst>
              <p:tags r:id="rId2"/>
            </p:custDataLst>
          </p:nvPr>
        </p:nvPicPr>
        <p:blipFill>
          <a:blip r:embed="rId8"/>
          <a:stretch>
            <a:fillRect/>
          </a:stretch>
        </p:blipFill>
        <p:spPr>
          <a:xfrm>
            <a:off x="52136" y="71346"/>
            <a:ext cx="1619501" cy="256516"/>
          </a:xfrm>
          <a:prstGeom prst="rect">
            <a:avLst/>
          </a:prstGeom>
        </p:spPr>
      </p:pic>
      <p:sp>
        <p:nvSpPr>
          <p:cNvPr id="5" name="ZoneTexte 4">
            <a:extLst>
              <a:ext uri="{FF2B5EF4-FFF2-40B4-BE49-F238E27FC236}">
                <a16:creationId xmlns:a16="http://schemas.microsoft.com/office/drawing/2014/main" id="{D9279083-96EB-A3B9-5033-0C9F1E0E8805}"/>
              </a:ext>
            </a:extLst>
          </p:cNvPr>
          <p:cNvSpPr txBox="1"/>
          <p:nvPr>
            <p:custDataLst>
              <p:tags r:id="rId3"/>
            </p:custDataLst>
          </p:nvPr>
        </p:nvSpPr>
        <p:spPr>
          <a:xfrm>
            <a:off x="146552" y="738493"/>
            <a:ext cx="11942403" cy="5632311"/>
          </a:xfrm>
          <a:prstGeom prst="rect">
            <a:avLst/>
          </a:prstGeom>
          <a:noFill/>
          <a:ln>
            <a:solidFill>
              <a:schemeClr val="bg1"/>
            </a:solidFill>
          </a:ln>
        </p:spPr>
        <p:txBody>
          <a:bodyPr wrap="square" numCol="1">
            <a:spAutoFit/>
          </a:bodyPr>
          <a:lstStyle/>
          <a:p>
            <a:pPr>
              <a:spcBef>
                <a:spcPts val="600"/>
              </a:spcBef>
            </a:pPr>
            <a:r>
              <a:rPr lang="fr-CA" sz="2000" dirty="0">
                <a:solidFill>
                  <a:schemeClr val="bg1"/>
                </a:solidFill>
                <a:highlight>
                  <a:srgbClr val="000080"/>
                </a:highlight>
                <a:latin typeface="Aptos Display" panose="020B0004020202020204" pitchFamily="34" charset="0"/>
              </a:rPr>
              <a:t>***PROMPT 3 À DONNER À L’IA***</a:t>
            </a:r>
          </a:p>
          <a:p>
            <a:pPr>
              <a:spcBef>
                <a:spcPts val="600"/>
              </a:spcBef>
            </a:pPr>
            <a:endParaRPr lang="fr-CA" sz="2000" dirty="0">
              <a:solidFill>
                <a:schemeClr val="bg1"/>
              </a:solidFill>
              <a:highlight>
                <a:srgbClr val="000080"/>
              </a:highlight>
              <a:latin typeface="Aptos Display" panose="020B0004020202020204" pitchFamily="34" charset="0"/>
            </a:endParaRPr>
          </a:p>
          <a:p>
            <a:pPr>
              <a:spcBef>
                <a:spcPts val="600"/>
              </a:spcBef>
            </a:pPr>
            <a:r>
              <a:rPr lang="fr-CA" sz="2000" dirty="0">
                <a:solidFill>
                  <a:schemeClr val="bg1"/>
                </a:solidFill>
                <a:latin typeface="Aptos Display" panose="020B0004020202020204" pitchFamily="34" charset="0"/>
              </a:rPr>
              <a:t>Continue à agir comme un tuteur.</a:t>
            </a:r>
          </a:p>
          <a:p>
            <a:pPr>
              <a:spcBef>
                <a:spcPts val="600"/>
              </a:spcBef>
            </a:pPr>
            <a:r>
              <a:rPr lang="fr-CA" sz="2000" dirty="0">
                <a:solidFill>
                  <a:schemeClr val="bg1"/>
                </a:solidFill>
                <a:latin typeface="Aptos Display" panose="020B0004020202020204" pitchFamily="34" charset="0"/>
              </a:rPr>
              <a:t>ÉTAPE 1 : Teste ma compréhension réelle du vocabulaire retenu en me posant 2 questions, demande-moi ce que je souhaite plus concrètement chercher. Attends ma réponse avant de passer à la suivante. </a:t>
            </a:r>
          </a:p>
          <a:p>
            <a:pPr>
              <a:spcBef>
                <a:spcPts val="600"/>
              </a:spcBef>
            </a:pPr>
            <a:r>
              <a:rPr lang="fr-CA" sz="2000" dirty="0">
                <a:solidFill>
                  <a:schemeClr val="bg1"/>
                </a:solidFill>
                <a:latin typeface="Aptos Display" panose="020B0004020202020204" pitchFamily="34" charset="0"/>
              </a:rPr>
              <a:t>ÉTAPE 2 : Ensuite, aide-moi à créer une requête pour Google avec au minimum deux concepts. Utilise au moins deux mots par concept.</a:t>
            </a:r>
          </a:p>
          <a:p>
            <a:pPr>
              <a:spcBef>
                <a:spcPts val="600"/>
              </a:spcBef>
            </a:pPr>
            <a:r>
              <a:rPr lang="fr-CA" sz="2000" dirty="0">
                <a:solidFill>
                  <a:schemeClr val="bg1"/>
                </a:solidFill>
                <a:latin typeface="Aptos Display" panose="020B0004020202020204" pitchFamily="34" charset="0"/>
              </a:rPr>
              <a:t>ÉTAPE 3 : Demande-moi de tester la requête et de t’indiquer le nombre total de résultats et le nombre de résultats de moins de 5 ans. La cible idéale : entre 1 000 et 100 000 résultats totaux, et plus de 100 résultats récents. Si je suis hors cible, interroge-moi sur ce qui pourrait améliorer la requête et limiter le nombre de résultats, peut-être en ajoutant ou éliminant des filtres ou en ajoutant ou éliminant des synonymes ou des traductions.</a:t>
            </a:r>
          </a:p>
          <a:p>
            <a:pPr>
              <a:spcBef>
                <a:spcPts val="600"/>
              </a:spcBef>
            </a:pPr>
            <a:r>
              <a:rPr lang="fr-CA" sz="2000" dirty="0">
                <a:solidFill>
                  <a:schemeClr val="bg1"/>
                </a:solidFill>
                <a:latin typeface="Aptos Display" panose="020B0004020202020204" pitchFamily="34" charset="0"/>
              </a:rPr>
              <a:t>ÉTAPE 4 : Si et seulement si une nouvelle requête doit être formulée, explique pourquoi la nouvelle version fonctionne mieux. </a:t>
            </a:r>
          </a:p>
          <a:p>
            <a:pPr>
              <a:spcBef>
                <a:spcPts val="600"/>
              </a:spcBef>
            </a:pPr>
            <a:r>
              <a:rPr lang="fr-CA" sz="2000" dirty="0">
                <a:solidFill>
                  <a:schemeClr val="bg1"/>
                </a:solidFill>
                <a:latin typeface="Aptos Display" panose="020B0004020202020204" pitchFamily="34" charset="0"/>
              </a:rPr>
              <a:t>ÉTAPE 5 : Enfin, donne-moi une question de recherche en langage naturel, adaptée à une IA scientifique ou à une base de données académique. </a:t>
            </a:r>
          </a:p>
          <a:p>
            <a:pPr>
              <a:spcBef>
                <a:spcPts val="600"/>
              </a:spcBef>
            </a:pPr>
            <a:r>
              <a:rPr lang="fr-CA" sz="2000" dirty="0">
                <a:solidFill>
                  <a:schemeClr val="bg1"/>
                </a:solidFill>
                <a:latin typeface="Aptos Display" panose="020B0004020202020204" pitchFamily="34" charset="0"/>
              </a:rPr>
              <a:t>Réponds uniquement à ce qui est demandé, dans l’ordre indiqué.</a:t>
            </a:r>
          </a:p>
        </p:txBody>
      </p:sp>
      <p:sp>
        <p:nvSpPr>
          <p:cNvPr id="6" name="ZoneTexte 5">
            <a:extLst>
              <a:ext uri="{FF2B5EF4-FFF2-40B4-BE49-F238E27FC236}">
                <a16:creationId xmlns:a16="http://schemas.microsoft.com/office/drawing/2014/main" id="{F59E60C1-8F32-BE05-0255-0DFC4C8A5D24}"/>
              </a:ext>
            </a:extLst>
          </p:cNvPr>
          <p:cNvSpPr txBox="1"/>
          <p:nvPr>
            <p:custDataLst>
              <p:tags r:id="rId4"/>
            </p:custDataLst>
          </p:nvPr>
        </p:nvSpPr>
        <p:spPr>
          <a:xfrm>
            <a:off x="3030817" y="97029"/>
            <a:ext cx="4572547" cy="461665"/>
          </a:xfrm>
          <a:prstGeom prst="rect">
            <a:avLst/>
          </a:prstGeom>
          <a:solidFill>
            <a:schemeClr val="accent1">
              <a:lumMod val="40000"/>
              <a:lumOff val="60000"/>
            </a:schemeClr>
          </a:solidFill>
          <a:ln>
            <a:solidFill>
              <a:schemeClr val="accent1">
                <a:lumMod val="40000"/>
                <a:lumOff val="60000"/>
              </a:schemeClr>
            </a:solidFill>
          </a:ln>
        </p:spPr>
        <p:txBody>
          <a:bodyPr wrap="square">
            <a:spAutoFit/>
          </a:bodyPr>
          <a:lstStyle/>
          <a:p>
            <a:pPr algn="ctr"/>
            <a:r>
              <a:rPr lang="fr-CA" sz="2400" b="1" dirty="0">
                <a:latin typeface="Aptos SemiBold" panose="020B0004020202020204" pitchFamily="34" charset="0"/>
              </a:rPr>
              <a:t>EFFECTUER LA RECHERCHE #1</a:t>
            </a:r>
          </a:p>
        </p:txBody>
      </p:sp>
      <p:sp>
        <p:nvSpPr>
          <p:cNvPr id="3" name="ZoneTexte 2">
            <a:extLst>
              <a:ext uri="{FF2B5EF4-FFF2-40B4-BE49-F238E27FC236}">
                <a16:creationId xmlns:a16="http://schemas.microsoft.com/office/drawing/2014/main" id="{D6504785-5791-48B2-8F6C-2ED23D440F6F}"/>
              </a:ext>
            </a:extLst>
          </p:cNvPr>
          <p:cNvSpPr txBox="1"/>
          <p:nvPr>
            <p:custDataLst>
              <p:tags r:id="rId5"/>
            </p:custDataLst>
          </p:nvPr>
        </p:nvSpPr>
        <p:spPr>
          <a:xfrm>
            <a:off x="9840686" y="0"/>
            <a:ext cx="2351314" cy="1431161"/>
          </a:xfrm>
          <a:prstGeom prst="rect">
            <a:avLst/>
          </a:prstGeom>
          <a:solidFill>
            <a:schemeClr val="bg1"/>
          </a:solidFill>
          <a:ln w="12700">
            <a:solidFill>
              <a:schemeClr val="bg1"/>
            </a:solidFill>
          </a:ln>
        </p:spPr>
        <p:txBody>
          <a:bodyPr wrap="square">
            <a:spAutoFit/>
          </a:bodyPr>
          <a:lstStyle/>
          <a:p>
            <a:pPr indent="-342900">
              <a:buFont typeface="+mj-lt"/>
              <a:buAutoNum type="arabicPeriod"/>
            </a:pPr>
            <a:r>
              <a:rPr lang="fr-CA" sz="1100" dirty="0">
                <a:latin typeface="Aptos Display" panose="020B0004020202020204" pitchFamily="34" charset="0"/>
              </a:rPr>
              <a:t>DÉFINIR LE SUJET </a:t>
            </a:r>
          </a:p>
          <a:p>
            <a:pPr indent="-342900">
              <a:buFont typeface="+mj-lt"/>
              <a:buAutoNum type="arabicPeriod"/>
            </a:pPr>
            <a:r>
              <a:rPr lang="fr-CA" sz="1100" dirty="0">
                <a:latin typeface="Aptos Display" panose="020B0004020202020204" pitchFamily="34" charset="0"/>
              </a:rPr>
              <a:t>IDENTIFIER DES MOTS-CLÉS</a:t>
            </a:r>
          </a:p>
          <a:p>
            <a:pPr indent="-342900">
              <a:buFont typeface="+mj-lt"/>
              <a:buAutoNum type="arabicPeriod"/>
            </a:pPr>
            <a:r>
              <a:rPr lang="fr-CA" sz="1100" dirty="0">
                <a:latin typeface="Aptos Display" panose="020B0004020202020204" pitchFamily="34" charset="0"/>
              </a:rPr>
              <a:t>CHOISIR LES SOURCES </a:t>
            </a:r>
          </a:p>
          <a:p>
            <a:pPr indent="-342900">
              <a:buFont typeface="+mj-lt"/>
              <a:buAutoNum type="arabicPeriod"/>
            </a:pPr>
            <a:r>
              <a:rPr lang="fr-CA" sz="1600" b="1" dirty="0">
                <a:solidFill>
                  <a:srgbClr val="0070C0"/>
                </a:solidFill>
                <a:latin typeface="Aptos Display" panose="020B0004020202020204" pitchFamily="34" charset="0"/>
              </a:rPr>
              <a:t>EFFECTUER LA RECHERCHE </a:t>
            </a:r>
          </a:p>
          <a:p>
            <a:pPr indent="-342900">
              <a:buFont typeface="+mj-lt"/>
              <a:buAutoNum type="arabicPeriod"/>
            </a:pPr>
            <a:r>
              <a:rPr lang="fr-CA" sz="1100" dirty="0">
                <a:latin typeface="Aptos Display" panose="020B0004020202020204" pitchFamily="34" charset="0"/>
              </a:rPr>
              <a:t>ÉVALUER LES SOURCES </a:t>
            </a:r>
          </a:p>
          <a:p>
            <a:pPr indent="-342900">
              <a:buFont typeface="+mj-lt"/>
              <a:buAutoNum type="arabicPeriod"/>
            </a:pPr>
            <a:r>
              <a:rPr lang="fr-CA" sz="1100" dirty="0">
                <a:latin typeface="Aptos Display" panose="020B0004020202020204" pitchFamily="34" charset="0"/>
              </a:rPr>
              <a:t>CITER </a:t>
            </a:r>
          </a:p>
        </p:txBody>
      </p:sp>
    </p:spTree>
    <p:extLst>
      <p:ext uri="{BB962C8B-B14F-4D97-AF65-F5344CB8AC3E}">
        <p14:creationId xmlns:p14="http://schemas.microsoft.com/office/powerpoint/2010/main" val="1572013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E95AE-1EEA-5247-B8C7-8F1D2378157C}"/>
            </a:ext>
          </a:extLst>
        </p:cNvPr>
        <p:cNvGrpSpPr/>
        <p:nvPr/>
      </p:nvGrpSpPr>
      <p:grpSpPr>
        <a:xfrm>
          <a:off x="0" y="0"/>
          <a:ext cx="0" cy="0"/>
          <a:chOff x="0" y="0"/>
          <a:chExt cx="0" cy="0"/>
        </a:xfrm>
      </p:grpSpPr>
      <p:sp>
        <p:nvSpPr>
          <p:cNvPr id="23554" name="Espace réservé du numéro de diapositive 2">
            <a:extLst>
              <a:ext uri="{FF2B5EF4-FFF2-40B4-BE49-F238E27FC236}">
                <a16:creationId xmlns:a16="http://schemas.microsoft.com/office/drawing/2014/main" id="{4E13AC37-21A9-0537-2B9D-77B0E737B301}"/>
              </a:ext>
            </a:extLst>
          </p:cNvPr>
          <p:cNvSpPr>
            <a:spLocks noGrp="1"/>
          </p:cNvSpPr>
          <p:nvPr>
            <p:ph type="sldNum" sz="quarter" idx="12"/>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7E47C352-262C-40EC-80D6-0D06DF30A494}" type="slidenum">
              <a:rPr lang="fr-CA" altLang="fr-FR" sz="1200">
                <a:solidFill>
                  <a:srgbClr val="898989"/>
                </a:solidFill>
                <a:latin typeface="Book Antiqua" panose="02040602050305030304" pitchFamily="18" charset="0"/>
              </a:rPr>
              <a:pPr eaLnBrk="1" hangingPunct="1">
                <a:spcBef>
                  <a:spcPct val="0"/>
                </a:spcBef>
                <a:buFontTx/>
                <a:buNone/>
              </a:pPr>
              <a:t>18</a:t>
            </a:fld>
            <a:endParaRPr lang="fr-CA" altLang="fr-FR" sz="1200">
              <a:solidFill>
                <a:srgbClr val="898989"/>
              </a:solidFill>
              <a:latin typeface="Book Antiqua" panose="02040602050305030304" pitchFamily="18" charset="0"/>
            </a:endParaRPr>
          </a:p>
        </p:txBody>
      </p:sp>
      <p:graphicFrame>
        <p:nvGraphicFramePr>
          <p:cNvPr id="3" name="Tableau 2">
            <a:extLst>
              <a:ext uri="{FF2B5EF4-FFF2-40B4-BE49-F238E27FC236}">
                <a16:creationId xmlns:a16="http://schemas.microsoft.com/office/drawing/2014/main" id="{13DE8E35-8D7D-904D-1251-712867B49408}"/>
              </a:ext>
            </a:extLst>
          </p:cNvPr>
          <p:cNvGraphicFramePr>
            <a:graphicFrameLocks noGrp="1"/>
          </p:cNvGraphicFramePr>
          <p:nvPr>
            <p:custDataLst>
              <p:tags r:id="rId2"/>
            </p:custDataLst>
            <p:extLst>
              <p:ext uri="{D42A27DB-BD31-4B8C-83A1-F6EECF244321}">
                <p14:modId xmlns:p14="http://schemas.microsoft.com/office/powerpoint/2010/main" val="3972058709"/>
              </p:ext>
            </p:extLst>
          </p:nvPr>
        </p:nvGraphicFramePr>
        <p:xfrm>
          <a:off x="668110" y="2266055"/>
          <a:ext cx="10855779" cy="3277892"/>
        </p:xfrm>
        <a:graphic>
          <a:graphicData uri="http://schemas.openxmlformats.org/drawingml/2006/table">
            <a:tbl>
              <a:tblPr firstRow="1">
                <a:tableStyleId>{8799B23B-EC83-4686-B30A-512413B5E67A}</a:tableStyleId>
              </a:tblPr>
              <a:tblGrid>
                <a:gridCol w="8324819">
                  <a:extLst>
                    <a:ext uri="{9D8B030D-6E8A-4147-A177-3AD203B41FA5}">
                      <a16:colId xmlns:a16="http://schemas.microsoft.com/office/drawing/2014/main" val="20000"/>
                    </a:ext>
                  </a:extLst>
                </a:gridCol>
                <a:gridCol w="2530960">
                  <a:extLst>
                    <a:ext uri="{9D8B030D-6E8A-4147-A177-3AD203B41FA5}">
                      <a16:colId xmlns:a16="http://schemas.microsoft.com/office/drawing/2014/main" val="20001"/>
                    </a:ext>
                  </a:extLst>
                </a:gridCol>
              </a:tblGrid>
              <a:tr h="397408">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3200" b="0" dirty="0">
                          <a:solidFill>
                            <a:schemeClr val="bg1"/>
                          </a:solidFill>
                          <a:latin typeface="Aptos Display" panose="020B0004020202020204" pitchFamily="34" charset="0"/>
                        </a:rPr>
                        <a:t>RECHERCHE </a:t>
                      </a:r>
                      <a:r>
                        <a:rPr lang="fr-CA" sz="3200" b="0" dirty="0">
                          <a:solidFill>
                            <a:schemeClr val="bg1"/>
                          </a:solidFill>
                          <a:highlight>
                            <a:srgbClr val="FF0000"/>
                          </a:highlight>
                          <a:latin typeface="Aptos Display" panose="020B0004020202020204" pitchFamily="34" charset="0"/>
                        </a:rPr>
                        <a:t>GOOGLE</a:t>
                      </a:r>
                    </a:p>
                  </a:txBody>
                  <a:tcPr marL="91441" marR="91441" marT="45737" marB="4573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lang="fr-CA" sz="3200" b="0">
                          <a:solidFill>
                            <a:schemeClr val="bg1"/>
                          </a:solidFill>
                          <a:latin typeface="Aptos Display" panose="020B0004020202020204" pitchFamily="34" charset="0"/>
                        </a:rPr>
                        <a:t>RÉSULTATS</a:t>
                      </a:r>
                    </a:p>
                  </a:txBody>
                  <a:tcPr marL="91441" marR="91441" marT="45737" marB="4573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32800049"/>
                  </a:ext>
                </a:extLst>
              </a:tr>
              <a:tr h="753574">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2800" b="0" dirty="0">
                          <a:solidFill>
                            <a:schemeClr val="bg1"/>
                          </a:solidFill>
                          <a:latin typeface="Aptos Display" panose="020B0004020202020204" pitchFamily="34" charset="0"/>
                        </a:rPr>
                        <a:t>collations transformées enfants obésité concentration</a:t>
                      </a:r>
                    </a:p>
                  </a:txBody>
                  <a:tcPr marL="91441" marR="91441" marT="45737" marB="4573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65000"/>
                      </a:schemeClr>
                    </a:solidFill>
                  </a:tcPr>
                </a:tc>
                <a:tc>
                  <a:txBody>
                    <a:bodyPr/>
                    <a:lstStyle/>
                    <a:p>
                      <a:pPr algn="r"/>
                      <a:r>
                        <a:rPr lang="fr-CA" sz="2800" b="0" dirty="0">
                          <a:solidFill>
                            <a:schemeClr val="bg1"/>
                          </a:solidFill>
                          <a:latin typeface="Aptos Display" panose="020B0004020202020204" pitchFamily="34" charset="0"/>
                        </a:rPr>
                        <a:t>17 800</a:t>
                      </a:r>
                    </a:p>
                  </a:txBody>
                  <a:tcPr marL="91441" marR="91441" marT="45737" marB="4573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064596700"/>
                  </a:ext>
                </a:extLst>
              </a:tr>
              <a:tr h="648388">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2800" b="0" dirty="0">
                          <a:solidFill>
                            <a:schemeClr val="bg1"/>
                          </a:solidFill>
                          <a:highlight>
                            <a:srgbClr val="FF0000"/>
                          </a:highlight>
                          <a:latin typeface="Aptos Display" panose="020B0004020202020204" pitchFamily="34" charset="0"/>
                        </a:rPr>
                        <a:t>OUTILS</a:t>
                      </a:r>
                      <a:r>
                        <a:rPr lang="fr-CA" sz="2800" b="0" dirty="0">
                          <a:solidFill>
                            <a:schemeClr val="bg1"/>
                          </a:solidFill>
                          <a:latin typeface="Aptos Display" panose="020B0004020202020204" pitchFamily="34" charset="0"/>
                        </a:rPr>
                        <a:t> : </a:t>
                      </a:r>
                      <a:r>
                        <a:rPr lang="fr-CA" sz="2800" b="1" u="sng" dirty="0">
                          <a:solidFill>
                            <a:schemeClr val="bg1"/>
                          </a:solidFill>
                          <a:latin typeface="Aptos Display" panose="020B0004020202020204" pitchFamily="34" charset="0"/>
                        </a:rPr>
                        <a:t>de moins 5 ans</a:t>
                      </a:r>
                    </a:p>
                  </a:txBody>
                  <a:tcPr marL="91441" marR="91441" marT="45737" marB="4573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lang="fr-CA" sz="2800" b="0" dirty="0">
                          <a:solidFill>
                            <a:schemeClr val="bg1"/>
                          </a:solidFill>
                          <a:latin typeface="Aptos Display" panose="020B0004020202020204" pitchFamily="34" charset="0"/>
                        </a:rPr>
                        <a:t>13 200</a:t>
                      </a:r>
                    </a:p>
                  </a:txBody>
                  <a:tcPr marL="91441" marR="91441" marT="45737" marB="4573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648388">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2800" b="0" dirty="0">
                          <a:solidFill>
                            <a:schemeClr val="bg1"/>
                          </a:solidFill>
                          <a:highlight>
                            <a:srgbClr val="FF0000"/>
                          </a:highlight>
                          <a:latin typeface="Aptos Display" panose="020B0004020202020204" pitchFamily="34" charset="0"/>
                        </a:rPr>
                        <a:t>RECHERCHE AVANCÉE</a:t>
                      </a:r>
                      <a:r>
                        <a:rPr lang="fr-CA" sz="2800" b="0" dirty="0">
                          <a:solidFill>
                            <a:schemeClr val="bg1"/>
                          </a:solidFill>
                          <a:latin typeface="Aptos Display" panose="020B0004020202020204" pitchFamily="34" charset="0"/>
                        </a:rPr>
                        <a:t> : documents canadiens</a:t>
                      </a:r>
                      <a:endParaRPr lang="fr-CA" sz="2800" b="1" u="sng" dirty="0">
                        <a:solidFill>
                          <a:schemeClr val="bg1"/>
                        </a:solidFill>
                        <a:latin typeface="Aptos Display" panose="020B0004020202020204" pitchFamily="34" charset="0"/>
                      </a:endParaRPr>
                    </a:p>
                  </a:txBody>
                  <a:tcPr marL="91441" marR="91441" marT="45737" marB="4573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lang="fr-CA" sz="2800" b="0" dirty="0">
                          <a:solidFill>
                            <a:schemeClr val="bg1"/>
                          </a:solidFill>
                          <a:latin typeface="Aptos Display" panose="020B0004020202020204" pitchFamily="34" charset="0"/>
                        </a:rPr>
                        <a:t>1760</a:t>
                      </a:r>
                    </a:p>
                  </a:txBody>
                  <a:tcPr marL="91441" marR="91441" marT="45737" marB="4573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29192124"/>
                  </a:ext>
                </a:extLst>
              </a:tr>
              <a:tr h="648388">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2800" b="0" dirty="0">
                          <a:solidFill>
                            <a:schemeClr val="bg1"/>
                          </a:solidFill>
                          <a:latin typeface="Aptos Display" panose="020B0004020202020204" pitchFamily="34" charset="0"/>
                        </a:rPr>
                        <a:t>Dans des documents canadiens </a:t>
                      </a:r>
                      <a:r>
                        <a:rPr lang="fr-CA" sz="2800" b="1" u="sng" dirty="0">
                          <a:solidFill>
                            <a:schemeClr val="bg1"/>
                          </a:solidFill>
                          <a:latin typeface="Aptos Display" panose="020B0004020202020204" pitchFamily="34" charset="0"/>
                        </a:rPr>
                        <a:t>de moins 5 ans</a:t>
                      </a:r>
                    </a:p>
                  </a:txBody>
                  <a:tcPr marL="91441" marR="91441" marT="45737" marB="4573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lang="fr-CA" sz="2800" b="0" dirty="0">
                          <a:solidFill>
                            <a:schemeClr val="bg1"/>
                          </a:solidFill>
                          <a:latin typeface="Aptos Display" panose="020B0004020202020204" pitchFamily="34" charset="0"/>
                        </a:rPr>
                        <a:t>31</a:t>
                      </a:r>
                    </a:p>
                  </a:txBody>
                  <a:tcPr marL="91441" marR="91441" marT="45737" marB="4573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44783136"/>
                  </a:ext>
                </a:extLst>
              </a:tr>
            </a:tbl>
          </a:graphicData>
        </a:graphic>
      </p:graphicFrame>
      <p:pic>
        <p:nvPicPr>
          <p:cNvPr id="2" name="Image 1" descr="Une image contenant texte, Police, Graphique, graphisme&#10;&#10;Description générée automatiquement">
            <a:extLst>
              <a:ext uri="{FF2B5EF4-FFF2-40B4-BE49-F238E27FC236}">
                <a16:creationId xmlns:a16="http://schemas.microsoft.com/office/drawing/2014/main" id="{9F463FB6-6124-ECDE-FAC1-EC188C82E699}"/>
              </a:ext>
            </a:extLst>
          </p:cNvPr>
          <p:cNvPicPr>
            <a:picLocks noChangeAspect="1"/>
          </p:cNvPicPr>
          <p:nvPr>
            <p:custDataLst>
              <p:tags r:id="rId3"/>
            </p:custDataLst>
          </p:nvPr>
        </p:nvPicPr>
        <p:blipFill>
          <a:blip r:embed="rId7"/>
          <a:stretch>
            <a:fillRect/>
          </a:stretch>
        </p:blipFill>
        <p:spPr>
          <a:xfrm>
            <a:off x="52136" y="71346"/>
            <a:ext cx="1619501" cy="256516"/>
          </a:xfrm>
          <a:prstGeom prst="rect">
            <a:avLst/>
          </a:prstGeom>
        </p:spPr>
      </p:pic>
      <p:sp>
        <p:nvSpPr>
          <p:cNvPr id="4" name="ZoneTexte 3">
            <a:extLst>
              <a:ext uri="{FF2B5EF4-FFF2-40B4-BE49-F238E27FC236}">
                <a16:creationId xmlns:a16="http://schemas.microsoft.com/office/drawing/2014/main" id="{BD1C88C4-8C8B-315D-1C71-5EDD30ED9ED0}"/>
              </a:ext>
            </a:extLst>
          </p:cNvPr>
          <p:cNvSpPr txBox="1"/>
          <p:nvPr>
            <p:custDataLst>
              <p:tags r:id="rId4"/>
            </p:custDataLst>
          </p:nvPr>
        </p:nvSpPr>
        <p:spPr>
          <a:xfrm>
            <a:off x="9840686" y="0"/>
            <a:ext cx="2351314" cy="1431161"/>
          </a:xfrm>
          <a:prstGeom prst="rect">
            <a:avLst/>
          </a:prstGeom>
          <a:solidFill>
            <a:schemeClr val="bg1"/>
          </a:solidFill>
          <a:ln w="12700">
            <a:solidFill>
              <a:schemeClr val="bg1"/>
            </a:solidFill>
          </a:ln>
        </p:spPr>
        <p:txBody>
          <a:bodyPr wrap="square">
            <a:spAutoFit/>
          </a:bodyPr>
          <a:lstStyle/>
          <a:p>
            <a:pPr indent="-342900">
              <a:buFont typeface="+mj-lt"/>
              <a:buAutoNum type="arabicPeriod"/>
            </a:pPr>
            <a:r>
              <a:rPr lang="fr-CA" sz="1100" dirty="0">
                <a:latin typeface="Aptos Display" panose="020B0004020202020204" pitchFamily="34" charset="0"/>
              </a:rPr>
              <a:t>DÉFINIR LE SUJET </a:t>
            </a:r>
          </a:p>
          <a:p>
            <a:pPr indent="-342900">
              <a:buFont typeface="+mj-lt"/>
              <a:buAutoNum type="arabicPeriod"/>
            </a:pPr>
            <a:r>
              <a:rPr lang="fr-CA" sz="1100" dirty="0">
                <a:latin typeface="Aptos Display" panose="020B0004020202020204" pitchFamily="34" charset="0"/>
              </a:rPr>
              <a:t>IDENTIFIER DES MOTS-CLÉS</a:t>
            </a:r>
          </a:p>
          <a:p>
            <a:pPr indent="-342900">
              <a:buFont typeface="+mj-lt"/>
              <a:buAutoNum type="arabicPeriod"/>
            </a:pPr>
            <a:r>
              <a:rPr lang="fr-CA" sz="1100" dirty="0">
                <a:latin typeface="Aptos Display" panose="020B0004020202020204" pitchFamily="34" charset="0"/>
              </a:rPr>
              <a:t>CHOISIR LES SOURCES </a:t>
            </a:r>
          </a:p>
          <a:p>
            <a:pPr indent="-342900">
              <a:buFont typeface="+mj-lt"/>
              <a:buAutoNum type="arabicPeriod"/>
            </a:pPr>
            <a:r>
              <a:rPr lang="fr-CA" sz="1600" b="1" dirty="0">
                <a:solidFill>
                  <a:srgbClr val="0070C0"/>
                </a:solidFill>
                <a:latin typeface="Aptos Display" panose="020B0004020202020204" pitchFamily="34" charset="0"/>
              </a:rPr>
              <a:t>EFFECTUER LA RECHERCHE </a:t>
            </a:r>
          </a:p>
          <a:p>
            <a:pPr indent="-342900">
              <a:buFont typeface="+mj-lt"/>
              <a:buAutoNum type="arabicPeriod"/>
            </a:pPr>
            <a:r>
              <a:rPr lang="fr-CA" sz="1100" dirty="0">
                <a:latin typeface="Aptos Display" panose="020B0004020202020204" pitchFamily="34" charset="0"/>
              </a:rPr>
              <a:t>ÉVALUER LES SOURCES </a:t>
            </a:r>
          </a:p>
          <a:p>
            <a:pPr indent="-342900">
              <a:buFont typeface="+mj-lt"/>
              <a:buAutoNum type="arabicPeriod"/>
            </a:pPr>
            <a:r>
              <a:rPr lang="fr-CA" sz="1100" dirty="0">
                <a:latin typeface="Aptos Display" panose="020B0004020202020204" pitchFamily="34" charset="0"/>
              </a:rPr>
              <a:t>CITER </a:t>
            </a:r>
          </a:p>
        </p:txBody>
      </p:sp>
    </p:spTree>
    <p:extLst>
      <p:ext uri="{BB962C8B-B14F-4D97-AF65-F5344CB8AC3E}">
        <p14:creationId xmlns:p14="http://schemas.microsoft.com/office/powerpoint/2010/main" val="130417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152A1-D83E-DF83-5C23-FACA7FCDCB64}"/>
            </a:ext>
          </a:extLst>
        </p:cNvPr>
        <p:cNvGrpSpPr/>
        <p:nvPr/>
      </p:nvGrpSpPr>
      <p:grpSpPr>
        <a:xfrm>
          <a:off x="0" y="0"/>
          <a:ext cx="0" cy="0"/>
          <a:chOff x="0" y="0"/>
          <a:chExt cx="0" cy="0"/>
        </a:xfrm>
      </p:grpSpPr>
      <p:sp>
        <p:nvSpPr>
          <p:cNvPr id="23554" name="Espace réservé du numéro de diapositive 2">
            <a:extLst>
              <a:ext uri="{FF2B5EF4-FFF2-40B4-BE49-F238E27FC236}">
                <a16:creationId xmlns:a16="http://schemas.microsoft.com/office/drawing/2014/main" id="{44CFE93F-1B59-F93D-12F0-D7030544F391}"/>
              </a:ext>
            </a:extLst>
          </p:cNvPr>
          <p:cNvSpPr>
            <a:spLocks noGrp="1"/>
          </p:cNvSpPr>
          <p:nvPr>
            <p:ph type="sldNum" sz="quarter" idx="12"/>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7E47C352-262C-40EC-80D6-0D06DF30A494}" type="slidenum">
              <a:rPr lang="fr-CA" altLang="fr-FR" sz="1200">
                <a:solidFill>
                  <a:srgbClr val="898989"/>
                </a:solidFill>
                <a:latin typeface="Book Antiqua" panose="02040602050305030304" pitchFamily="18" charset="0"/>
              </a:rPr>
              <a:pPr eaLnBrk="1" hangingPunct="1">
                <a:spcBef>
                  <a:spcPct val="0"/>
                </a:spcBef>
                <a:buFontTx/>
                <a:buNone/>
              </a:pPr>
              <a:t>19</a:t>
            </a:fld>
            <a:endParaRPr lang="fr-CA" altLang="fr-FR" sz="1200">
              <a:solidFill>
                <a:srgbClr val="898989"/>
              </a:solidFill>
              <a:latin typeface="Book Antiqua" panose="02040602050305030304" pitchFamily="18" charset="0"/>
            </a:endParaRPr>
          </a:p>
        </p:txBody>
      </p:sp>
      <p:pic>
        <p:nvPicPr>
          <p:cNvPr id="2" name="Image 1" descr="Une image contenant texte, Police, Graphique, graphisme&#10;&#10;Description générée automatiquement">
            <a:extLst>
              <a:ext uri="{FF2B5EF4-FFF2-40B4-BE49-F238E27FC236}">
                <a16:creationId xmlns:a16="http://schemas.microsoft.com/office/drawing/2014/main" id="{DF3980AB-151C-C70A-92D9-B5FC0435D8BE}"/>
              </a:ext>
            </a:extLst>
          </p:cNvPr>
          <p:cNvPicPr>
            <a:picLocks noChangeAspect="1"/>
          </p:cNvPicPr>
          <p:nvPr>
            <p:custDataLst>
              <p:tags r:id="rId2"/>
            </p:custDataLst>
          </p:nvPr>
        </p:nvPicPr>
        <p:blipFill>
          <a:blip r:embed="rId8"/>
          <a:stretch>
            <a:fillRect/>
          </a:stretch>
        </p:blipFill>
        <p:spPr>
          <a:xfrm>
            <a:off x="52136" y="71346"/>
            <a:ext cx="1619501" cy="256516"/>
          </a:xfrm>
          <a:prstGeom prst="rect">
            <a:avLst/>
          </a:prstGeom>
        </p:spPr>
      </p:pic>
      <p:sp>
        <p:nvSpPr>
          <p:cNvPr id="5" name="ZoneTexte 4">
            <a:extLst>
              <a:ext uri="{FF2B5EF4-FFF2-40B4-BE49-F238E27FC236}">
                <a16:creationId xmlns:a16="http://schemas.microsoft.com/office/drawing/2014/main" id="{9164A5B9-C0CA-12FF-4436-CF00AF313658}"/>
              </a:ext>
            </a:extLst>
          </p:cNvPr>
          <p:cNvSpPr txBox="1"/>
          <p:nvPr>
            <p:custDataLst>
              <p:tags r:id="rId3"/>
            </p:custDataLst>
          </p:nvPr>
        </p:nvSpPr>
        <p:spPr>
          <a:xfrm>
            <a:off x="514403" y="1910435"/>
            <a:ext cx="10708767" cy="2385268"/>
          </a:xfrm>
          <a:prstGeom prst="rect">
            <a:avLst/>
          </a:prstGeom>
          <a:noFill/>
          <a:ln>
            <a:solidFill>
              <a:schemeClr val="bg1"/>
            </a:solidFill>
          </a:ln>
        </p:spPr>
        <p:txBody>
          <a:bodyPr wrap="square" numCol="1">
            <a:spAutoFit/>
          </a:bodyPr>
          <a:lstStyle/>
          <a:p>
            <a:pPr>
              <a:spcBef>
                <a:spcPts val="600"/>
              </a:spcBef>
            </a:pPr>
            <a:r>
              <a:rPr lang="fr-CA" sz="2400" dirty="0">
                <a:solidFill>
                  <a:schemeClr val="bg1"/>
                </a:solidFill>
                <a:latin typeface="Aptos Display" panose="020B0004020202020204" pitchFamily="34" charset="0"/>
              </a:rPr>
              <a:t>*** AVEC </a:t>
            </a:r>
            <a:r>
              <a:rPr lang="fr-CA" sz="2400" dirty="0">
                <a:solidFill>
                  <a:schemeClr val="bg1"/>
                </a:solidFill>
                <a:highlight>
                  <a:srgbClr val="FF0000"/>
                </a:highlight>
                <a:latin typeface="Aptos Display" panose="020B0004020202020204" pitchFamily="34" charset="0"/>
              </a:rPr>
              <a:t>PERPLEXITY </a:t>
            </a:r>
            <a:r>
              <a:rPr lang="fr-CA" sz="2400" b="1" dirty="0">
                <a:solidFill>
                  <a:schemeClr val="bg1"/>
                </a:solidFill>
                <a:highlight>
                  <a:srgbClr val="FF0000"/>
                </a:highlight>
                <a:latin typeface="Aptos Display" panose="020B0004020202020204" pitchFamily="34" charset="0"/>
              </a:rPr>
              <a:t>WEB</a:t>
            </a:r>
            <a:r>
              <a:rPr lang="fr-CA" sz="2400" dirty="0">
                <a:solidFill>
                  <a:schemeClr val="bg1"/>
                </a:solidFill>
                <a:latin typeface="Aptos Display" panose="020B0004020202020204" pitchFamily="34" charset="0"/>
              </a:rPr>
              <a:t> ***</a:t>
            </a:r>
          </a:p>
          <a:p>
            <a:pPr>
              <a:spcBef>
                <a:spcPts val="600"/>
              </a:spcBef>
            </a:pPr>
            <a:r>
              <a:rPr lang="fr-CA" sz="2400" dirty="0">
                <a:solidFill>
                  <a:schemeClr val="bg1"/>
                </a:solidFill>
                <a:latin typeface="Aptos Display" panose="020B0004020202020204" pitchFamily="34" charset="0"/>
              </a:rPr>
              <a:t>Dans le cadre d’une recherche documentaire au cégep dans un cours de [NOM DU COURS], portant sur [INSÉRER LA QUESTION DE RECHERCHE EN LANGAGE NATUREL], propose-moi 5 sources fiables, idéalement canadiennes, en français et librement accessibles sur le web où je peux trouver des informations pertinentes et adaptées au niveau collégial.</a:t>
            </a:r>
          </a:p>
        </p:txBody>
      </p:sp>
      <p:sp>
        <p:nvSpPr>
          <p:cNvPr id="4" name="ZoneTexte 3">
            <a:extLst>
              <a:ext uri="{FF2B5EF4-FFF2-40B4-BE49-F238E27FC236}">
                <a16:creationId xmlns:a16="http://schemas.microsoft.com/office/drawing/2014/main" id="{CD0CE637-4DE9-3D5D-7B45-A628CFB2C87E}"/>
              </a:ext>
            </a:extLst>
          </p:cNvPr>
          <p:cNvSpPr txBox="1"/>
          <p:nvPr>
            <p:custDataLst>
              <p:tags r:id="rId4"/>
            </p:custDataLst>
          </p:nvPr>
        </p:nvSpPr>
        <p:spPr>
          <a:xfrm>
            <a:off x="3030817" y="97029"/>
            <a:ext cx="4572547" cy="461665"/>
          </a:xfrm>
          <a:prstGeom prst="rect">
            <a:avLst/>
          </a:prstGeom>
          <a:solidFill>
            <a:srgbClr val="009999"/>
          </a:solidFill>
          <a:ln>
            <a:solidFill>
              <a:schemeClr val="accent1">
                <a:lumMod val="40000"/>
                <a:lumOff val="60000"/>
              </a:schemeClr>
            </a:solidFill>
          </a:ln>
        </p:spPr>
        <p:txBody>
          <a:bodyPr wrap="square">
            <a:spAutoFit/>
          </a:bodyPr>
          <a:lstStyle/>
          <a:p>
            <a:pPr algn="ctr"/>
            <a:r>
              <a:rPr lang="fr-CA" sz="2400" b="1" dirty="0">
                <a:solidFill>
                  <a:schemeClr val="bg1"/>
                </a:solidFill>
                <a:latin typeface="Aptos SemiBold" panose="020B0004020202020204" pitchFamily="34" charset="0"/>
              </a:rPr>
              <a:t>EFFECTUER LA RECHERCHE #2</a:t>
            </a:r>
          </a:p>
        </p:txBody>
      </p:sp>
      <p:sp>
        <p:nvSpPr>
          <p:cNvPr id="3" name="ZoneTexte 2">
            <a:extLst>
              <a:ext uri="{FF2B5EF4-FFF2-40B4-BE49-F238E27FC236}">
                <a16:creationId xmlns:a16="http://schemas.microsoft.com/office/drawing/2014/main" id="{2F5D6D65-3F04-F5BF-FD40-1A49476C3B54}"/>
              </a:ext>
            </a:extLst>
          </p:cNvPr>
          <p:cNvSpPr txBox="1"/>
          <p:nvPr>
            <p:custDataLst>
              <p:tags r:id="rId5"/>
            </p:custDataLst>
          </p:nvPr>
        </p:nvSpPr>
        <p:spPr>
          <a:xfrm>
            <a:off x="9840686" y="0"/>
            <a:ext cx="2351314" cy="1431161"/>
          </a:xfrm>
          <a:prstGeom prst="rect">
            <a:avLst/>
          </a:prstGeom>
          <a:solidFill>
            <a:schemeClr val="bg1"/>
          </a:solidFill>
          <a:ln w="12700">
            <a:solidFill>
              <a:schemeClr val="bg1"/>
            </a:solidFill>
          </a:ln>
        </p:spPr>
        <p:txBody>
          <a:bodyPr wrap="square">
            <a:spAutoFit/>
          </a:bodyPr>
          <a:lstStyle/>
          <a:p>
            <a:pPr indent="-342900">
              <a:buFont typeface="+mj-lt"/>
              <a:buAutoNum type="arabicPeriod"/>
            </a:pPr>
            <a:r>
              <a:rPr lang="fr-CA" sz="1100" dirty="0">
                <a:latin typeface="Aptos Display" panose="020B0004020202020204" pitchFamily="34" charset="0"/>
              </a:rPr>
              <a:t>DÉFINIR LE SUJET </a:t>
            </a:r>
          </a:p>
          <a:p>
            <a:pPr indent="-342900">
              <a:buFont typeface="+mj-lt"/>
              <a:buAutoNum type="arabicPeriod"/>
            </a:pPr>
            <a:r>
              <a:rPr lang="fr-CA" sz="1100" dirty="0">
                <a:latin typeface="Aptos Display" panose="020B0004020202020204" pitchFamily="34" charset="0"/>
              </a:rPr>
              <a:t>IDENTIFIER DES MOTS-CLÉS</a:t>
            </a:r>
          </a:p>
          <a:p>
            <a:pPr indent="-342900">
              <a:buFont typeface="+mj-lt"/>
              <a:buAutoNum type="arabicPeriod"/>
            </a:pPr>
            <a:r>
              <a:rPr lang="fr-CA" sz="1100" dirty="0">
                <a:latin typeface="Aptos Display" panose="020B0004020202020204" pitchFamily="34" charset="0"/>
              </a:rPr>
              <a:t>CHOISIR LES SOURCES </a:t>
            </a:r>
          </a:p>
          <a:p>
            <a:pPr indent="-342900">
              <a:buFont typeface="+mj-lt"/>
              <a:buAutoNum type="arabicPeriod"/>
            </a:pPr>
            <a:r>
              <a:rPr lang="fr-CA" sz="1600" b="1" dirty="0">
                <a:solidFill>
                  <a:srgbClr val="0070C0"/>
                </a:solidFill>
                <a:latin typeface="Aptos Display" panose="020B0004020202020204" pitchFamily="34" charset="0"/>
              </a:rPr>
              <a:t>EFFECTUER LA RECHERCHE </a:t>
            </a:r>
          </a:p>
          <a:p>
            <a:pPr indent="-342900">
              <a:buFont typeface="+mj-lt"/>
              <a:buAutoNum type="arabicPeriod"/>
            </a:pPr>
            <a:r>
              <a:rPr lang="fr-CA" sz="1100" dirty="0">
                <a:latin typeface="Aptos Display" panose="020B0004020202020204" pitchFamily="34" charset="0"/>
              </a:rPr>
              <a:t>ÉVALUER LES SOURCES </a:t>
            </a:r>
          </a:p>
          <a:p>
            <a:pPr indent="-342900">
              <a:buFont typeface="+mj-lt"/>
              <a:buAutoNum type="arabicPeriod"/>
            </a:pPr>
            <a:r>
              <a:rPr lang="fr-CA" sz="1100" dirty="0">
                <a:latin typeface="Aptos Display" panose="020B0004020202020204" pitchFamily="34" charset="0"/>
              </a:rPr>
              <a:t>CITER </a:t>
            </a:r>
          </a:p>
        </p:txBody>
      </p:sp>
    </p:spTree>
    <p:extLst>
      <p:ext uri="{BB962C8B-B14F-4D97-AF65-F5344CB8AC3E}">
        <p14:creationId xmlns:p14="http://schemas.microsoft.com/office/powerpoint/2010/main" val="1666592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A5CA48-F987-A6D1-A8E4-58DE742B798F}"/>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8BF8D570-2FB0-DA6E-A875-3F5DC7873A0B}"/>
              </a:ext>
              <a:ext uri="{C183D7F6-B498-43B3-948B-1728B52AA6E4}">
                <adec:decorative xmlns:adec="http://schemas.microsoft.com/office/drawing/2017/decorative" val="1"/>
              </a:ext>
            </a:extLst>
          </p:cNvPr>
          <p:cNvPicPr>
            <a:picLocks noChangeAspect="1"/>
          </p:cNvPicPr>
          <p:nvPr>
            <p:custDataLst>
              <p:tags r:id="rId1"/>
            </p:custDataLst>
          </p:nvPr>
        </p:nvPicPr>
        <p:blipFill rotWithShape="1">
          <a:blip r:embed="rId10">
            <a:extLst>
              <a:ext uri="{28A0092B-C50C-407E-A947-70E740481C1C}">
                <a14:useLocalDpi xmlns:a14="http://schemas.microsoft.com/office/drawing/2010/main" val="0"/>
              </a:ext>
            </a:extLst>
          </a:blip>
          <a:srcRect/>
          <a:stretch/>
        </p:blipFill>
        <p:spPr>
          <a:xfrm>
            <a:off x="0" y="10058"/>
            <a:ext cx="12192000" cy="6857990"/>
          </a:xfrm>
          <a:prstGeom prst="rect">
            <a:avLst/>
          </a:prstGeom>
          <a:ln>
            <a:solidFill>
              <a:schemeClr val="tx1"/>
            </a:solidFill>
          </a:ln>
        </p:spPr>
      </p:pic>
      <p:sp>
        <p:nvSpPr>
          <p:cNvPr id="9" name="ZoneTexte 8">
            <a:extLst>
              <a:ext uri="{FF2B5EF4-FFF2-40B4-BE49-F238E27FC236}">
                <a16:creationId xmlns:a16="http://schemas.microsoft.com/office/drawing/2014/main" id="{B11A69AE-E70C-E7BA-AB6D-6C7E7D982073}"/>
              </a:ext>
            </a:extLst>
          </p:cNvPr>
          <p:cNvSpPr txBox="1"/>
          <p:nvPr>
            <p:custDataLst>
              <p:tags r:id="rId2"/>
            </p:custDataLst>
          </p:nvPr>
        </p:nvSpPr>
        <p:spPr>
          <a:xfrm>
            <a:off x="6391538" y="3873600"/>
            <a:ext cx="5538795" cy="2862322"/>
          </a:xfrm>
          <a:prstGeom prst="rect">
            <a:avLst/>
          </a:prstGeom>
          <a:solidFill>
            <a:schemeClr val="tx1">
              <a:lumMod val="85000"/>
              <a:lumOff val="15000"/>
            </a:schemeClr>
          </a:solidFill>
        </p:spPr>
        <p:txBody>
          <a:bodyPr wrap="square">
            <a:spAutoFit/>
          </a:bodyPr>
          <a:lstStyle/>
          <a:p>
            <a:r>
              <a:rPr lang="fr-CA" sz="2400" b="1" dirty="0">
                <a:solidFill>
                  <a:schemeClr val="bg1"/>
                </a:solidFill>
                <a:latin typeface="Aptos SemiBold" panose="020F0502020204030204" pitchFamily="34" charset="0"/>
              </a:rPr>
              <a:t>BESOIN D’AIDE OU DE SOUTIEN : </a:t>
            </a:r>
          </a:p>
          <a:p>
            <a:pPr marL="914400" lvl="1" indent="-457200">
              <a:buFont typeface="Wingdings" panose="05000000000000000000" pitchFamily="2" charset="2"/>
              <a:buChar char="q"/>
            </a:pPr>
            <a:r>
              <a:rPr lang="fr-CA" sz="2000" b="1" dirty="0">
                <a:solidFill>
                  <a:schemeClr val="bg1"/>
                </a:solidFill>
                <a:latin typeface="Aptos SemiBold" panose="020F0502020204030204" pitchFamily="34" charset="0"/>
              </a:rPr>
              <a:t>Pour rencontre individuelle</a:t>
            </a:r>
          </a:p>
          <a:p>
            <a:pPr marL="914400" lvl="1" indent="-457200">
              <a:buFont typeface="Wingdings" panose="05000000000000000000" pitchFamily="2" charset="2"/>
              <a:buChar char="q"/>
            </a:pPr>
            <a:r>
              <a:rPr lang="fr-CA" sz="2000" b="1" dirty="0">
                <a:solidFill>
                  <a:schemeClr val="bg1"/>
                </a:solidFill>
                <a:latin typeface="Aptos SemiBold" panose="020F0502020204030204" pitchFamily="34" charset="0"/>
              </a:rPr>
              <a:t>Sur biblio@collegemv.qc.ca </a:t>
            </a:r>
          </a:p>
          <a:p>
            <a:pPr marL="914400" lvl="1" indent="-457200">
              <a:buFont typeface="Wingdings" panose="05000000000000000000" pitchFamily="2" charset="2"/>
              <a:buChar char="q"/>
            </a:pPr>
            <a:r>
              <a:rPr lang="fr-CA" sz="2000" b="1" dirty="0">
                <a:solidFill>
                  <a:schemeClr val="bg1"/>
                </a:solidFill>
                <a:latin typeface="Aptos SemiBold" panose="020F0502020204030204" pitchFamily="34" charset="0"/>
              </a:rPr>
              <a:t>Par système de clavardage </a:t>
            </a:r>
          </a:p>
          <a:p>
            <a:pPr marL="914400" lvl="1" indent="-457200">
              <a:buFont typeface="Wingdings" panose="05000000000000000000" pitchFamily="2" charset="2"/>
              <a:buChar char="q"/>
            </a:pPr>
            <a:r>
              <a:rPr lang="fr-CA" sz="2000" b="1" dirty="0">
                <a:solidFill>
                  <a:schemeClr val="bg1"/>
                </a:solidFill>
                <a:latin typeface="Aptos SemiBold" panose="020F0502020204030204" pitchFamily="34" charset="0"/>
              </a:rPr>
              <a:t>Au 514-325-0150, poste 2311</a:t>
            </a:r>
          </a:p>
          <a:p>
            <a:r>
              <a:rPr lang="fr-CA" sz="2000" b="1" dirty="0">
                <a:solidFill>
                  <a:schemeClr val="bg1"/>
                </a:solidFill>
                <a:latin typeface="Aptos SemiBold" panose="020F0502020204030204" pitchFamily="34" charset="0"/>
              </a:rPr>
              <a:t>Sur place, à la référence du comptoir de prêt : </a:t>
            </a:r>
            <a:endParaRPr lang="pt-BR" sz="2000" b="1" dirty="0">
              <a:solidFill>
                <a:schemeClr val="bg1"/>
              </a:solidFill>
              <a:latin typeface="Aptos SemiBold" panose="020F0502020204030204" pitchFamily="34" charset="0"/>
            </a:endParaRPr>
          </a:p>
          <a:p>
            <a:pPr marL="1257300" lvl="2" indent="-342900">
              <a:buFont typeface="Wingdings" panose="05000000000000000000" pitchFamily="2" charset="2"/>
              <a:buChar char="§"/>
            </a:pPr>
            <a:r>
              <a:rPr lang="pt-BR" b="1" dirty="0">
                <a:solidFill>
                  <a:schemeClr val="bg1"/>
                </a:solidFill>
                <a:latin typeface="Aptos SemiBold" panose="020F0502020204030204" pitchFamily="34" charset="0"/>
              </a:rPr>
              <a:t>Lundi au jeudi : 7 h 45 à 20 h 15</a:t>
            </a:r>
          </a:p>
          <a:p>
            <a:pPr marL="1257300" lvl="2" indent="-342900">
              <a:buFont typeface="Wingdings" panose="05000000000000000000" pitchFamily="2" charset="2"/>
              <a:buChar char="§"/>
            </a:pPr>
            <a:r>
              <a:rPr lang="pt-BR" b="1" dirty="0">
                <a:solidFill>
                  <a:schemeClr val="bg1"/>
                </a:solidFill>
                <a:latin typeface="Aptos SemiBold" panose="020F0502020204030204" pitchFamily="34" charset="0"/>
              </a:rPr>
              <a:t>Vendredi : 7 h 45 à 16 h 30</a:t>
            </a:r>
          </a:p>
          <a:p>
            <a:r>
              <a:rPr lang="fr-CA" sz="2000" b="1" dirty="0">
                <a:solidFill>
                  <a:schemeClr val="bg1"/>
                </a:solidFill>
                <a:latin typeface="Aptos SemiBold" panose="020F0502020204030204" pitchFamily="34" charset="0"/>
              </a:rPr>
              <a:t>Bibliothèque, pavillon principal, local G-130</a:t>
            </a:r>
          </a:p>
        </p:txBody>
      </p:sp>
      <p:pic>
        <p:nvPicPr>
          <p:cNvPr id="1026" name="Picture 2">
            <a:extLst>
              <a:ext uri="{FF2B5EF4-FFF2-40B4-BE49-F238E27FC236}">
                <a16:creationId xmlns:a16="http://schemas.microsoft.com/office/drawing/2014/main" id="{70D96FE0-F3DA-8067-E620-80C6B19578B1}"/>
              </a:ext>
            </a:extLst>
          </p:cNvPr>
          <p:cNvPicPr>
            <a:picLocks noChangeAspect="1" noChangeArrowheads="1"/>
          </p:cNvPicPr>
          <p:nvPr>
            <p:custDataLst>
              <p:tags r:id="rId3"/>
            </p:custDataLst>
          </p:nvPr>
        </p:nvPicPr>
        <p:blipFill>
          <a:blip r:embed="rId11">
            <a:extLst>
              <a:ext uri="{28A0092B-C50C-407E-A947-70E740481C1C}">
                <a14:useLocalDpi xmlns:a14="http://schemas.microsoft.com/office/drawing/2010/main" val="0"/>
              </a:ext>
            </a:extLst>
          </a:blip>
          <a:srcRect/>
          <a:stretch>
            <a:fillRect/>
          </a:stretch>
        </p:blipFill>
        <p:spPr bwMode="auto">
          <a:xfrm>
            <a:off x="158313" y="72519"/>
            <a:ext cx="661609" cy="84500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a:extLst>
              <a:ext uri="{FF2B5EF4-FFF2-40B4-BE49-F238E27FC236}">
                <a16:creationId xmlns:a16="http://schemas.microsoft.com/office/drawing/2014/main" id="{6BC7811F-3BD4-F9BF-7B0E-3C8B63426316}"/>
              </a:ext>
            </a:extLst>
          </p:cNvPr>
          <p:cNvPicPr>
            <a:picLocks noChangeAspect="1" noChangeArrowheads="1"/>
          </p:cNvPicPr>
          <p:nvPr>
            <p:custDataLst>
              <p:tags r:id="rId4"/>
            </p:custDataLst>
          </p:nvPr>
        </p:nvPicPr>
        <p:blipFill>
          <a:blip r:embed="rId12">
            <a:extLst>
              <a:ext uri="{28A0092B-C50C-407E-A947-70E740481C1C}">
                <a14:useLocalDpi xmlns:a14="http://schemas.microsoft.com/office/drawing/2010/main" val="0"/>
              </a:ext>
            </a:extLst>
          </a:blip>
          <a:srcRect/>
          <a:stretch>
            <a:fillRect/>
          </a:stretch>
        </p:blipFill>
        <p:spPr bwMode="auto">
          <a:xfrm>
            <a:off x="36943" y="990031"/>
            <a:ext cx="830467" cy="290663"/>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 11" descr="Une image contenant texte, Police, Graphique, graphisme&#10;&#10;Description générée automatiquement">
            <a:extLst>
              <a:ext uri="{FF2B5EF4-FFF2-40B4-BE49-F238E27FC236}">
                <a16:creationId xmlns:a16="http://schemas.microsoft.com/office/drawing/2014/main" id="{A2D23C58-6F08-D141-0088-713ADB46B781}"/>
              </a:ext>
            </a:extLst>
          </p:cNvPr>
          <p:cNvPicPr>
            <a:picLocks noChangeAspect="1"/>
          </p:cNvPicPr>
          <p:nvPr>
            <p:custDataLst>
              <p:tags r:id="rId5"/>
            </p:custDataLst>
          </p:nvPr>
        </p:nvPicPr>
        <p:blipFill>
          <a:blip r:embed="rId13"/>
          <a:stretch>
            <a:fillRect/>
          </a:stretch>
        </p:blipFill>
        <p:spPr>
          <a:xfrm>
            <a:off x="10680750" y="80950"/>
            <a:ext cx="1440000" cy="228084"/>
          </a:xfrm>
          <a:prstGeom prst="rect">
            <a:avLst/>
          </a:prstGeom>
        </p:spPr>
      </p:pic>
      <p:sp>
        <p:nvSpPr>
          <p:cNvPr id="7" name="Titre 1">
            <a:extLst>
              <a:ext uri="{FF2B5EF4-FFF2-40B4-BE49-F238E27FC236}">
                <a16:creationId xmlns:a16="http://schemas.microsoft.com/office/drawing/2014/main" id="{BF90C4B9-D177-1347-D803-DC1375804419}"/>
              </a:ext>
            </a:extLst>
          </p:cNvPr>
          <p:cNvSpPr txBox="1">
            <a:spLocks/>
          </p:cNvSpPr>
          <p:nvPr>
            <p:custDataLst>
              <p:tags r:id="rId6"/>
            </p:custDataLst>
          </p:nvPr>
        </p:nvSpPr>
        <p:spPr>
          <a:xfrm>
            <a:off x="1239534" y="379926"/>
            <a:ext cx="10532854" cy="2249117"/>
          </a:xfrm>
          <a:prstGeom prst="rect">
            <a:avLst/>
          </a:prstGeom>
          <a:solidFill>
            <a:schemeClr val="tx1">
              <a:lumMod val="85000"/>
              <a:lumOff val="15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eaLnBrk="1" hangingPunct="1">
              <a:spcBef>
                <a:spcPct val="0"/>
              </a:spcBef>
              <a:buFontTx/>
              <a:buNone/>
            </a:pPr>
            <a:r>
              <a:rPr lang="fr-CA" altLang="fr-FR" sz="4800" b="1" dirty="0">
                <a:solidFill>
                  <a:schemeClr val="bg1"/>
                </a:solidFill>
                <a:latin typeface="Aptos Display" panose="020B0004020202020204" pitchFamily="34" charset="0"/>
              </a:rPr>
              <a:t>Optimiser sa recherche documentaire</a:t>
            </a:r>
            <a:r>
              <a:rPr lang="fr-FR" altLang="fr-FR" sz="4800" b="1" dirty="0">
                <a:solidFill>
                  <a:schemeClr val="bg1"/>
                </a:solidFill>
                <a:latin typeface="Aptos Display" panose="020B0004020202020204" pitchFamily="34" charset="0"/>
              </a:rPr>
              <a:t> </a:t>
            </a:r>
            <a:br>
              <a:rPr lang="fr-FR" sz="3600" b="1" dirty="0">
                <a:solidFill>
                  <a:schemeClr val="bg1"/>
                </a:solidFill>
                <a:latin typeface="Aptos ExtraBold" panose="020B0004020202020204" pitchFamily="34" charset="0"/>
              </a:rPr>
            </a:br>
            <a:r>
              <a:rPr lang="fr-FR" sz="3600" dirty="0">
                <a:solidFill>
                  <a:schemeClr val="bg1"/>
                </a:solidFill>
                <a:latin typeface="Aptos SemiBold" panose="020B0004020202020204" pitchFamily="34" charset="0"/>
              </a:rPr>
              <a:t>par Anne-Gaëlle Habib, spécialiste en sciences de l’information (bibliothécaire). </a:t>
            </a:r>
          </a:p>
        </p:txBody>
      </p:sp>
      <p:sp>
        <p:nvSpPr>
          <p:cNvPr id="2" name="Rectangle 7">
            <a:extLst>
              <a:ext uri="{FF2B5EF4-FFF2-40B4-BE49-F238E27FC236}">
                <a16:creationId xmlns:a16="http://schemas.microsoft.com/office/drawing/2014/main" id="{001EE324-5ED3-2D92-0120-B41C8A4B347A}"/>
              </a:ext>
            </a:extLst>
          </p:cNvPr>
          <p:cNvSpPr txBox="1">
            <a:spLocks/>
          </p:cNvSpPr>
          <p:nvPr>
            <p:custDataLst>
              <p:tags r:id="rId7"/>
            </p:custDataLst>
          </p:nvPr>
        </p:nvSpPr>
        <p:spPr bwMode="auto">
          <a:xfrm>
            <a:off x="1227908" y="2381924"/>
            <a:ext cx="1528973" cy="290663"/>
          </a:xfrm>
          <a:prstGeom prst="rect">
            <a:avLst/>
          </a:prstGeom>
          <a:noFill/>
          <a:ln>
            <a:noFill/>
          </a:ln>
        </p:spPr>
        <p:txBody>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fr-CA" altLang="fr-FR" sz="1000" b="1" dirty="0">
                <a:solidFill>
                  <a:schemeClr val="bg1"/>
                </a:solidFill>
                <a:latin typeface="Aptos Display" panose="020B0004020202020204" pitchFamily="34" charset="0"/>
              </a:rPr>
              <a:t>20260615</a:t>
            </a:r>
          </a:p>
        </p:txBody>
      </p:sp>
    </p:spTree>
    <p:extLst>
      <p:ext uri="{BB962C8B-B14F-4D97-AF65-F5344CB8AC3E}">
        <p14:creationId xmlns:p14="http://schemas.microsoft.com/office/powerpoint/2010/main" val="1967312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F864E3-91E5-474E-B10D-DF7A8E4E4CA8}"/>
              </a:ext>
            </a:extLst>
          </p:cNvPr>
          <p:cNvSpPr>
            <a:spLocks noGrp="1"/>
          </p:cNvSpPr>
          <p:nvPr>
            <p:ph type="title"/>
            <p:custDataLst>
              <p:tags r:id="rId1"/>
            </p:custDataLst>
          </p:nvPr>
        </p:nvSpPr>
        <p:spPr>
          <a:xfrm>
            <a:off x="2563368" y="4307"/>
            <a:ext cx="9628632" cy="900000"/>
          </a:xfrm>
          <a:noFill/>
        </p:spPr>
        <p:txBody>
          <a:bodyPr>
            <a:noAutofit/>
          </a:bodyPr>
          <a:lstStyle/>
          <a:p>
            <a:pPr algn="r"/>
            <a:r>
              <a:rPr lang="fr-CA" sz="4000" b="1">
                <a:solidFill>
                  <a:schemeClr val="bg1"/>
                </a:solidFill>
                <a:latin typeface="Aptos Display" panose="020B0004020202020204" pitchFamily="34" charset="0"/>
              </a:rPr>
              <a:t>Article scientifique</a:t>
            </a:r>
          </a:p>
        </p:txBody>
      </p:sp>
      <p:pic>
        <p:nvPicPr>
          <p:cNvPr id="5" name="Picture 5">
            <a:extLst>
              <a:ext uri="{FF2B5EF4-FFF2-40B4-BE49-F238E27FC236}">
                <a16:creationId xmlns:a16="http://schemas.microsoft.com/office/drawing/2014/main" id="{D10CFE1C-AF1A-4D9D-84D8-5B6791FF5A2D}"/>
              </a:ext>
            </a:extLst>
          </p:cNvPr>
          <p:cNvPicPr>
            <a:picLocks noChangeAspect="1" noChangeArrowheads="1"/>
          </p:cNvPicPr>
          <p:nvPr>
            <p:custDataLst>
              <p:tags r:id="rId2"/>
            </p:custDataLst>
          </p:nvPr>
        </p:nvPicPr>
        <p:blipFill rotWithShape="1">
          <a:blip r:embed="rId7"/>
          <a:srcRect l="2742" t="19048" r="35014" b="19048"/>
          <a:stretch/>
        </p:blipFill>
        <p:spPr bwMode="auto">
          <a:xfrm>
            <a:off x="457200" y="1366024"/>
            <a:ext cx="4931833" cy="2350953"/>
          </a:xfrm>
          <a:prstGeom prst="rect">
            <a:avLst/>
          </a:prstGeom>
          <a:noFill/>
          <a:ln>
            <a:noFill/>
          </a:ln>
          <a:effectLst>
            <a:outerShdw blurRad="292100" dist="139700" dir="2700000" algn="tl" rotWithShape="0">
              <a:srgbClr val="333333">
                <a:alpha val="65000"/>
              </a:srgbClr>
            </a:outerShdw>
          </a:effectLst>
        </p:spPr>
      </p:pic>
      <p:sp>
        <p:nvSpPr>
          <p:cNvPr id="7" name="ZoneTexte 6">
            <a:extLst>
              <a:ext uri="{FF2B5EF4-FFF2-40B4-BE49-F238E27FC236}">
                <a16:creationId xmlns:a16="http://schemas.microsoft.com/office/drawing/2014/main" id="{EF5B44B7-F7CC-4D2E-ACD0-B826CE6A8BD2}"/>
              </a:ext>
            </a:extLst>
          </p:cNvPr>
          <p:cNvSpPr txBox="1"/>
          <p:nvPr>
            <p:custDataLst>
              <p:tags r:id="rId3"/>
            </p:custDataLst>
          </p:nvPr>
        </p:nvSpPr>
        <p:spPr>
          <a:xfrm>
            <a:off x="457200" y="3747807"/>
            <a:ext cx="4360050" cy="430887"/>
          </a:xfrm>
          <a:prstGeom prst="rect">
            <a:avLst/>
          </a:prstGeom>
          <a:noFill/>
        </p:spPr>
        <p:txBody>
          <a:bodyPr wrap="square">
            <a:spAutoFit/>
          </a:bodyPr>
          <a:lstStyle/>
          <a:p>
            <a:r>
              <a:rPr lang="fr-CA" sz="1100" dirty="0" err="1">
                <a:solidFill>
                  <a:schemeClr val="bg1"/>
                </a:solidFill>
                <a:effectLst/>
                <a:latin typeface="Aptos Display" panose="020B0004020202020204" pitchFamily="34" charset="0"/>
              </a:rPr>
              <a:t>Biblioclimoilou</a:t>
            </a:r>
            <a:r>
              <a:rPr lang="fr-CA" sz="1100" dirty="0">
                <a:solidFill>
                  <a:schemeClr val="bg1"/>
                </a:solidFill>
                <a:effectLst/>
                <a:latin typeface="Aptos Display" panose="020B0004020202020204" pitchFamily="34" charset="0"/>
              </a:rPr>
              <a:t>. </a:t>
            </a:r>
            <a:r>
              <a:rPr lang="fr-CA" sz="1100" i="1" dirty="0">
                <a:solidFill>
                  <a:schemeClr val="bg1"/>
                </a:solidFill>
                <a:effectLst/>
                <a:latin typeface="Aptos Display" panose="020B0004020202020204" pitchFamily="34" charset="0"/>
              </a:rPr>
              <a:t>Les principaux critères d’un article de revue scientifique</a:t>
            </a:r>
            <a:r>
              <a:rPr lang="fr-CA" sz="1100" dirty="0">
                <a:solidFill>
                  <a:schemeClr val="bg1"/>
                </a:solidFill>
                <a:effectLst/>
                <a:latin typeface="Aptos Display" panose="020B0004020202020204" pitchFamily="34" charset="0"/>
              </a:rPr>
              <a:t>, 2010. </a:t>
            </a:r>
            <a:r>
              <a:rPr lang="fr-CA" sz="1100" dirty="0">
                <a:solidFill>
                  <a:schemeClr val="bg1"/>
                </a:solidFill>
                <a:effectLst/>
                <a:latin typeface="Aptos Display" panose="020B0004020202020204" pitchFamily="34" charset="0"/>
                <a:hlinkClick r:id="rId8">
                  <a:extLst>
                    <a:ext uri="{A12FA001-AC4F-418D-AE19-62706E023703}">
                      <ahyp:hlinkClr xmlns:ahyp="http://schemas.microsoft.com/office/drawing/2018/hyperlinkcolor" val="tx"/>
                    </a:ext>
                  </a:extLst>
                </a:hlinkClick>
              </a:rPr>
              <a:t>https://www.youtube.com/watch?v=XQ0MyPa-78g</a:t>
            </a:r>
            <a:r>
              <a:rPr lang="fr-CA" sz="1100" dirty="0">
                <a:solidFill>
                  <a:schemeClr val="bg1"/>
                </a:solidFill>
                <a:effectLst/>
                <a:latin typeface="Aptos Display" panose="020B0004020202020204" pitchFamily="34" charset="0"/>
              </a:rPr>
              <a:t>.</a:t>
            </a:r>
          </a:p>
        </p:txBody>
      </p:sp>
      <p:pic>
        <p:nvPicPr>
          <p:cNvPr id="6" name="Picture 6">
            <a:extLst>
              <a:ext uri="{FF2B5EF4-FFF2-40B4-BE49-F238E27FC236}">
                <a16:creationId xmlns:a16="http://schemas.microsoft.com/office/drawing/2014/main" id="{B0F2BFF3-5FFC-4F22-A8E3-7AF321DFC24A}"/>
              </a:ext>
            </a:extLst>
          </p:cNvPr>
          <p:cNvPicPr>
            <a:picLocks noChangeAspect="1" noChangeArrowheads="1"/>
          </p:cNvPicPr>
          <p:nvPr>
            <p:custDataLst>
              <p:tags r:id="rId4"/>
            </p:custDataLst>
          </p:nvPr>
        </p:nvPicPr>
        <p:blipFill>
          <a:blip r:embed="rId9">
            <a:extLst>
              <a:ext uri="{28A0092B-C50C-407E-A947-70E740481C1C}">
                <a14:useLocalDpi xmlns:a14="http://schemas.microsoft.com/office/drawing/2010/main" val="0"/>
              </a:ext>
            </a:extLst>
          </a:blip>
          <a:srcRect/>
          <a:stretch>
            <a:fillRect/>
          </a:stretch>
        </p:blipFill>
        <p:spPr bwMode="auto">
          <a:xfrm>
            <a:off x="0" y="6537960"/>
            <a:ext cx="914400" cy="320040"/>
          </a:xfrm>
          <a:prstGeom prst="rect">
            <a:avLst/>
          </a:prstGeom>
          <a:noFill/>
        </p:spPr>
      </p:pic>
      <p:sp>
        <p:nvSpPr>
          <p:cNvPr id="10" name="ZoneTexte 9">
            <a:extLst>
              <a:ext uri="{FF2B5EF4-FFF2-40B4-BE49-F238E27FC236}">
                <a16:creationId xmlns:a16="http://schemas.microsoft.com/office/drawing/2014/main" id="{E5EF0CEA-A032-0C82-F629-219039453B46}"/>
              </a:ext>
            </a:extLst>
          </p:cNvPr>
          <p:cNvSpPr txBox="1"/>
          <p:nvPr>
            <p:custDataLst>
              <p:tags r:id="rId5"/>
            </p:custDataLst>
          </p:nvPr>
        </p:nvSpPr>
        <p:spPr>
          <a:xfrm>
            <a:off x="5956300" y="2408979"/>
            <a:ext cx="5950545" cy="2677656"/>
          </a:xfrm>
          <a:prstGeom prst="rect">
            <a:avLst/>
          </a:prstGeom>
          <a:noFill/>
        </p:spPr>
        <p:txBody>
          <a:bodyPr wrap="square">
            <a:spAutoFit/>
          </a:bodyPr>
          <a:lstStyle/>
          <a:p>
            <a:r>
              <a:rPr lang="fr-CA" sz="2400" b="0" i="0">
                <a:solidFill>
                  <a:schemeClr val="bg1"/>
                </a:solidFill>
                <a:effectLst/>
                <a:latin typeface="Aptos Display" panose="020B0004020202020204" pitchFamily="34" charset="0"/>
              </a:rPr>
              <a:t>Les éléments qui caractérisent un article de revue scientifique : </a:t>
            </a:r>
            <a:endParaRPr lang="fr-CA" sz="2400">
              <a:solidFill>
                <a:schemeClr val="bg1"/>
              </a:solidFill>
              <a:effectLst/>
              <a:latin typeface="Aptos Display" panose="020B0004020202020204" pitchFamily="34" charset="0"/>
            </a:endParaRPr>
          </a:p>
          <a:p>
            <a:pPr marL="342900" indent="-342900">
              <a:buFont typeface="Wingdings" panose="05000000000000000000" pitchFamily="2" charset="2"/>
              <a:buChar char="Ø"/>
            </a:pPr>
            <a:r>
              <a:rPr lang="fr-CA" sz="2400" b="1" i="0">
                <a:solidFill>
                  <a:schemeClr val="bg1"/>
                </a:solidFill>
                <a:effectLst/>
                <a:latin typeface="Aptos Display" panose="020B0004020202020204" pitchFamily="34" charset="0"/>
              </a:rPr>
              <a:t>Résumé</a:t>
            </a:r>
            <a:endParaRPr lang="fr-CA" sz="2400">
              <a:solidFill>
                <a:schemeClr val="bg1"/>
              </a:solidFill>
              <a:latin typeface="Aptos Display" panose="020B0004020202020204" pitchFamily="34" charset="0"/>
            </a:endParaRPr>
          </a:p>
          <a:p>
            <a:pPr marL="342900" indent="-342900">
              <a:buFont typeface="Wingdings" panose="05000000000000000000" pitchFamily="2" charset="2"/>
              <a:buChar char="Ø"/>
            </a:pPr>
            <a:r>
              <a:rPr lang="fr-CA" sz="2400" b="1" i="0">
                <a:solidFill>
                  <a:schemeClr val="bg1"/>
                </a:solidFill>
                <a:effectLst/>
                <a:latin typeface="Aptos Display" panose="020B0004020202020204" pitchFamily="34" charset="0"/>
              </a:rPr>
              <a:t>Introduction</a:t>
            </a:r>
          </a:p>
          <a:p>
            <a:pPr marL="342900" indent="-342900">
              <a:buFont typeface="Wingdings" panose="05000000000000000000" pitchFamily="2" charset="2"/>
              <a:buChar char="Ø"/>
            </a:pPr>
            <a:r>
              <a:rPr lang="fr-CA" sz="2400" b="1" i="0">
                <a:solidFill>
                  <a:schemeClr val="bg1"/>
                </a:solidFill>
                <a:effectLst/>
                <a:latin typeface="Aptos Display" panose="020B0004020202020204" pitchFamily="34" charset="0"/>
              </a:rPr>
              <a:t>Méthodologie</a:t>
            </a:r>
            <a:r>
              <a:rPr lang="fr-CA" sz="2400" b="0" i="0">
                <a:solidFill>
                  <a:schemeClr val="bg1"/>
                </a:solidFill>
                <a:effectLst/>
                <a:latin typeface="Aptos Display" panose="020B0004020202020204" pitchFamily="34" charset="0"/>
              </a:rPr>
              <a:t> </a:t>
            </a:r>
            <a:r>
              <a:rPr lang="fr-CA" sz="2400">
                <a:solidFill>
                  <a:schemeClr val="bg1"/>
                </a:solidFill>
                <a:latin typeface="Aptos Display" panose="020B0004020202020204" pitchFamily="34" charset="0"/>
              </a:rPr>
              <a:t>et </a:t>
            </a:r>
            <a:r>
              <a:rPr lang="fr-CA" sz="2400" b="1" i="0">
                <a:solidFill>
                  <a:schemeClr val="bg1"/>
                </a:solidFill>
                <a:effectLst/>
                <a:latin typeface="Aptos Display" panose="020B0004020202020204" pitchFamily="34" charset="0"/>
              </a:rPr>
              <a:t>discussion </a:t>
            </a:r>
          </a:p>
          <a:p>
            <a:pPr marL="342900" indent="-342900">
              <a:buFont typeface="Wingdings" panose="05000000000000000000" pitchFamily="2" charset="2"/>
              <a:buChar char="Ø"/>
            </a:pPr>
            <a:r>
              <a:rPr lang="fr-CA" sz="2400" b="1" i="0">
                <a:solidFill>
                  <a:schemeClr val="bg1"/>
                </a:solidFill>
                <a:effectLst/>
                <a:latin typeface="Aptos Display" panose="020B0004020202020204" pitchFamily="34" charset="0"/>
              </a:rPr>
              <a:t>Conclusion</a:t>
            </a:r>
          </a:p>
          <a:p>
            <a:pPr marL="342900" indent="-342900">
              <a:buFont typeface="Wingdings" panose="05000000000000000000" pitchFamily="2" charset="2"/>
              <a:buChar char="Ø"/>
            </a:pPr>
            <a:r>
              <a:rPr lang="fr-CA" sz="2400" b="1" i="0">
                <a:solidFill>
                  <a:schemeClr val="bg1"/>
                </a:solidFill>
                <a:effectLst/>
                <a:latin typeface="Aptos Display" panose="020B0004020202020204" pitchFamily="34" charset="0"/>
              </a:rPr>
              <a:t>Bibliographie</a:t>
            </a:r>
            <a:endParaRPr lang="fr-CA" sz="2400">
              <a:solidFill>
                <a:schemeClr val="bg1"/>
              </a:solidFill>
              <a:latin typeface="Aptos Display" panose="020B0004020202020204" pitchFamily="34" charset="0"/>
            </a:endParaRPr>
          </a:p>
        </p:txBody>
      </p:sp>
    </p:spTree>
    <p:extLst>
      <p:ext uri="{BB962C8B-B14F-4D97-AF65-F5344CB8AC3E}">
        <p14:creationId xmlns:p14="http://schemas.microsoft.com/office/powerpoint/2010/main" val="3187680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4066C4-8F3C-659C-FA07-415609DD9BFA}"/>
            </a:ext>
          </a:extLst>
        </p:cNvPr>
        <p:cNvGrpSpPr/>
        <p:nvPr/>
      </p:nvGrpSpPr>
      <p:grpSpPr>
        <a:xfrm>
          <a:off x="0" y="0"/>
          <a:ext cx="0" cy="0"/>
          <a:chOff x="0" y="0"/>
          <a:chExt cx="0" cy="0"/>
        </a:xfrm>
      </p:grpSpPr>
      <p:sp>
        <p:nvSpPr>
          <p:cNvPr id="23554" name="Espace réservé du numéro de diapositive 2">
            <a:extLst>
              <a:ext uri="{FF2B5EF4-FFF2-40B4-BE49-F238E27FC236}">
                <a16:creationId xmlns:a16="http://schemas.microsoft.com/office/drawing/2014/main" id="{DE119363-49AC-1924-4E9E-DD7968AFF73B}"/>
              </a:ext>
            </a:extLst>
          </p:cNvPr>
          <p:cNvSpPr>
            <a:spLocks noGrp="1"/>
          </p:cNvSpPr>
          <p:nvPr>
            <p:ph type="sldNum" sz="quarter" idx="12"/>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7E47C352-262C-40EC-80D6-0D06DF30A494}" type="slidenum">
              <a:rPr lang="fr-CA" altLang="fr-FR" sz="1200">
                <a:solidFill>
                  <a:srgbClr val="898989"/>
                </a:solidFill>
                <a:latin typeface="Book Antiqua" panose="02040602050305030304" pitchFamily="18" charset="0"/>
              </a:rPr>
              <a:pPr eaLnBrk="1" hangingPunct="1">
                <a:spcBef>
                  <a:spcPct val="0"/>
                </a:spcBef>
                <a:buFontTx/>
                <a:buNone/>
              </a:pPr>
              <a:t>21</a:t>
            </a:fld>
            <a:endParaRPr lang="fr-CA" altLang="fr-FR" sz="1200">
              <a:solidFill>
                <a:srgbClr val="898989"/>
              </a:solidFill>
              <a:latin typeface="Book Antiqua" panose="02040602050305030304" pitchFamily="18" charset="0"/>
            </a:endParaRPr>
          </a:p>
        </p:txBody>
      </p:sp>
      <p:pic>
        <p:nvPicPr>
          <p:cNvPr id="2" name="Image 1" descr="Une image contenant texte, Police, Graphique, graphisme&#10;&#10;Description générée automatiquement">
            <a:extLst>
              <a:ext uri="{FF2B5EF4-FFF2-40B4-BE49-F238E27FC236}">
                <a16:creationId xmlns:a16="http://schemas.microsoft.com/office/drawing/2014/main" id="{3AD58F2F-01D6-B0C0-0B78-E7B269817E99}"/>
              </a:ext>
            </a:extLst>
          </p:cNvPr>
          <p:cNvPicPr>
            <a:picLocks noChangeAspect="1"/>
          </p:cNvPicPr>
          <p:nvPr>
            <p:custDataLst>
              <p:tags r:id="rId2"/>
            </p:custDataLst>
          </p:nvPr>
        </p:nvPicPr>
        <p:blipFill>
          <a:blip r:embed="rId10"/>
          <a:stretch>
            <a:fillRect/>
          </a:stretch>
        </p:blipFill>
        <p:spPr>
          <a:xfrm>
            <a:off x="52136" y="71346"/>
            <a:ext cx="1619501" cy="256516"/>
          </a:xfrm>
          <a:prstGeom prst="rect">
            <a:avLst/>
          </a:prstGeom>
        </p:spPr>
      </p:pic>
      <p:sp>
        <p:nvSpPr>
          <p:cNvPr id="4" name="ZoneTexte 3">
            <a:extLst>
              <a:ext uri="{FF2B5EF4-FFF2-40B4-BE49-F238E27FC236}">
                <a16:creationId xmlns:a16="http://schemas.microsoft.com/office/drawing/2014/main" id="{2C4F556A-CF01-45BE-12B5-4232FFCFEB28}"/>
              </a:ext>
            </a:extLst>
          </p:cNvPr>
          <p:cNvSpPr txBox="1"/>
          <p:nvPr>
            <p:custDataLst>
              <p:tags r:id="rId3"/>
            </p:custDataLst>
          </p:nvPr>
        </p:nvSpPr>
        <p:spPr>
          <a:xfrm>
            <a:off x="3030817" y="97029"/>
            <a:ext cx="4572547" cy="461665"/>
          </a:xfrm>
          <a:prstGeom prst="rect">
            <a:avLst/>
          </a:prstGeom>
          <a:solidFill>
            <a:srgbClr val="009999"/>
          </a:solidFill>
          <a:ln>
            <a:solidFill>
              <a:schemeClr val="accent1">
                <a:lumMod val="40000"/>
                <a:lumOff val="60000"/>
              </a:schemeClr>
            </a:solidFill>
          </a:ln>
        </p:spPr>
        <p:txBody>
          <a:bodyPr wrap="square">
            <a:spAutoFit/>
          </a:bodyPr>
          <a:lstStyle/>
          <a:p>
            <a:pPr algn="ctr"/>
            <a:r>
              <a:rPr lang="fr-CA" sz="2400" b="1" dirty="0">
                <a:solidFill>
                  <a:schemeClr val="bg1"/>
                </a:solidFill>
                <a:latin typeface="Aptos SemiBold" panose="020B0004020202020204" pitchFamily="34" charset="0"/>
              </a:rPr>
              <a:t>EFFECTUER LA RECHERCHE #2</a:t>
            </a:r>
          </a:p>
        </p:txBody>
      </p:sp>
      <p:sp>
        <p:nvSpPr>
          <p:cNvPr id="9" name="ZoneTexte 8">
            <a:extLst>
              <a:ext uri="{FF2B5EF4-FFF2-40B4-BE49-F238E27FC236}">
                <a16:creationId xmlns:a16="http://schemas.microsoft.com/office/drawing/2014/main" id="{8444FEE9-1520-F62F-6A20-06D45096F59B}"/>
              </a:ext>
            </a:extLst>
          </p:cNvPr>
          <p:cNvSpPr txBox="1"/>
          <p:nvPr>
            <p:custDataLst>
              <p:tags r:id="rId4"/>
            </p:custDataLst>
          </p:nvPr>
        </p:nvSpPr>
        <p:spPr>
          <a:xfrm>
            <a:off x="171504" y="4473035"/>
            <a:ext cx="10658341" cy="2015936"/>
          </a:xfrm>
          <a:prstGeom prst="rect">
            <a:avLst/>
          </a:prstGeom>
          <a:noFill/>
          <a:ln>
            <a:solidFill>
              <a:schemeClr val="bg1"/>
            </a:solidFill>
          </a:ln>
        </p:spPr>
        <p:txBody>
          <a:bodyPr wrap="square" numCol="1">
            <a:spAutoFit/>
          </a:bodyPr>
          <a:lstStyle/>
          <a:p>
            <a:pPr>
              <a:spcBef>
                <a:spcPts val="600"/>
              </a:spcBef>
            </a:pPr>
            <a:r>
              <a:rPr lang="fr-CA" sz="2000" dirty="0">
                <a:solidFill>
                  <a:schemeClr val="bg1"/>
                </a:solidFill>
                <a:latin typeface="Aptos Display" panose="020B0004020202020204" pitchFamily="34" charset="0"/>
              </a:rPr>
              <a:t>*** AVEC </a:t>
            </a:r>
            <a:r>
              <a:rPr lang="fr-CA" sz="2000" dirty="0">
                <a:solidFill>
                  <a:schemeClr val="bg1"/>
                </a:solidFill>
                <a:highlight>
                  <a:srgbClr val="FF0000"/>
                </a:highlight>
                <a:latin typeface="Aptos Display" panose="020B0004020202020204" pitchFamily="34" charset="0"/>
              </a:rPr>
              <a:t>PERPLEXITY </a:t>
            </a:r>
            <a:r>
              <a:rPr lang="fr-CA" sz="2000" b="1" u="sng" dirty="0">
                <a:solidFill>
                  <a:schemeClr val="bg1"/>
                </a:solidFill>
                <a:highlight>
                  <a:srgbClr val="FF0000"/>
                </a:highlight>
                <a:latin typeface="Aptos Display" panose="020B0004020202020204" pitchFamily="34" charset="0"/>
              </a:rPr>
              <a:t>ACADÉMIQUE </a:t>
            </a:r>
            <a:r>
              <a:rPr lang="fr-CA" sz="2000" dirty="0">
                <a:solidFill>
                  <a:schemeClr val="bg1"/>
                </a:solidFill>
                <a:latin typeface="Aptos Display" panose="020B0004020202020204" pitchFamily="34" charset="0"/>
              </a:rPr>
              <a:t>***</a:t>
            </a:r>
          </a:p>
          <a:p>
            <a:pPr>
              <a:spcBef>
                <a:spcPts val="600"/>
              </a:spcBef>
            </a:pPr>
            <a:r>
              <a:rPr lang="fr-CA" sz="2000" dirty="0">
                <a:solidFill>
                  <a:schemeClr val="bg1"/>
                </a:solidFill>
                <a:latin typeface="Aptos Display" panose="020B0004020202020204" pitchFamily="34" charset="0"/>
              </a:rPr>
              <a:t>Dans le cadre d’une recherche documentaire au cégep dans un cours de [NOM DU COURS], portant sur [INSÉRER LA QUESTION DE RECHERCHE EN LANGAGE NATUREL], suggère-moi une liste de 5 articles scientifiques, académiques ou gouvernementaux récents, fiables et en français, directement liés à ce sujet. Pour chacun des articles, fournis un résumé clair et concis afin d’expliquer pourquoi il est pertinent pour cette recherche.</a:t>
            </a:r>
          </a:p>
        </p:txBody>
      </p:sp>
      <p:pic>
        <p:nvPicPr>
          <p:cNvPr id="8" name="Image 7">
            <a:extLst>
              <a:ext uri="{FF2B5EF4-FFF2-40B4-BE49-F238E27FC236}">
                <a16:creationId xmlns:a16="http://schemas.microsoft.com/office/drawing/2014/main" id="{DE9AA612-CFD8-7033-9AB7-68EB070EEC32}"/>
              </a:ext>
            </a:extLst>
          </p:cNvPr>
          <p:cNvPicPr>
            <a:picLocks noChangeAspect="1"/>
          </p:cNvPicPr>
          <p:nvPr>
            <p:custDataLst>
              <p:tags r:id="rId5"/>
            </p:custDataLst>
          </p:nvPr>
        </p:nvPicPr>
        <p:blipFill>
          <a:blip r:embed="rId11"/>
          <a:stretch>
            <a:fillRect/>
          </a:stretch>
        </p:blipFill>
        <p:spPr>
          <a:xfrm>
            <a:off x="723697" y="801059"/>
            <a:ext cx="7244646" cy="3167811"/>
          </a:xfrm>
          <a:prstGeom prst="rect">
            <a:avLst/>
          </a:prstGeom>
        </p:spPr>
      </p:pic>
      <p:sp>
        <p:nvSpPr>
          <p:cNvPr id="3" name="ZoneTexte 2">
            <a:extLst>
              <a:ext uri="{FF2B5EF4-FFF2-40B4-BE49-F238E27FC236}">
                <a16:creationId xmlns:a16="http://schemas.microsoft.com/office/drawing/2014/main" id="{C1811774-FF81-10CA-7202-CC72D08497B8}"/>
              </a:ext>
            </a:extLst>
          </p:cNvPr>
          <p:cNvSpPr txBox="1"/>
          <p:nvPr>
            <p:custDataLst>
              <p:tags r:id="rId6"/>
            </p:custDataLst>
          </p:nvPr>
        </p:nvSpPr>
        <p:spPr>
          <a:xfrm>
            <a:off x="8610600" y="2159490"/>
            <a:ext cx="3021640" cy="1200329"/>
          </a:xfrm>
          <a:prstGeom prst="rect">
            <a:avLst/>
          </a:prstGeom>
          <a:solidFill>
            <a:srgbClr val="FFFF00"/>
          </a:solidFill>
          <a:ln>
            <a:solidFill>
              <a:schemeClr val="bg1"/>
            </a:solidFill>
          </a:ln>
        </p:spPr>
        <p:txBody>
          <a:bodyPr wrap="square" numCol="1">
            <a:spAutoFit/>
          </a:bodyPr>
          <a:lstStyle/>
          <a:p>
            <a:pPr algn="ctr">
              <a:spcBef>
                <a:spcPts val="600"/>
              </a:spcBef>
            </a:pPr>
            <a:r>
              <a:rPr lang="fr-CA" sz="2400" b="1" i="1" dirty="0">
                <a:latin typeface="Aptos Display" panose="020B0004020202020204" pitchFamily="34" charset="0"/>
              </a:rPr>
              <a:t>CRÉATION DE COMPTE OBLIGATOIRE !!!</a:t>
            </a:r>
          </a:p>
        </p:txBody>
      </p:sp>
      <p:sp>
        <p:nvSpPr>
          <p:cNvPr id="5" name="ZoneTexte 4">
            <a:extLst>
              <a:ext uri="{FF2B5EF4-FFF2-40B4-BE49-F238E27FC236}">
                <a16:creationId xmlns:a16="http://schemas.microsoft.com/office/drawing/2014/main" id="{AF82666D-4728-A5CA-235C-D977ADAE5974}"/>
              </a:ext>
            </a:extLst>
          </p:cNvPr>
          <p:cNvSpPr txBox="1"/>
          <p:nvPr>
            <p:custDataLst>
              <p:tags r:id="rId7"/>
            </p:custDataLst>
          </p:nvPr>
        </p:nvSpPr>
        <p:spPr>
          <a:xfrm>
            <a:off x="9840686" y="0"/>
            <a:ext cx="2351314" cy="1431161"/>
          </a:xfrm>
          <a:prstGeom prst="rect">
            <a:avLst/>
          </a:prstGeom>
          <a:solidFill>
            <a:schemeClr val="bg1"/>
          </a:solidFill>
          <a:ln w="12700">
            <a:solidFill>
              <a:schemeClr val="bg1"/>
            </a:solidFill>
          </a:ln>
        </p:spPr>
        <p:txBody>
          <a:bodyPr wrap="square">
            <a:spAutoFit/>
          </a:bodyPr>
          <a:lstStyle/>
          <a:p>
            <a:pPr indent="-342900">
              <a:buFont typeface="+mj-lt"/>
              <a:buAutoNum type="arabicPeriod"/>
            </a:pPr>
            <a:r>
              <a:rPr lang="fr-CA" sz="1100" dirty="0">
                <a:latin typeface="Aptos Display" panose="020B0004020202020204" pitchFamily="34" charset="0"/>
              </a:rPr>
              <a:t>DÉFINIR LE SUJET </a:t>
            </a:r>
          </a:p>
          <a:p>
            <a:pPr indent="-342900">
              <a:buFont typeface="+mj-lt"/>
              <a:buAutoNum type="arabicPeriod"/>
            </a:pPr>
            <a:r>
              <a:rPr lang="fr-CA" sz="1100" dirty="0">
                <a:latin typeface="Aptos Display" panose="020B0004020202020204" pitchFamily="34" charset="0"/>
              </a:rPr>
              <a:t>IDENTIFIER DES MOTS-CLÉS</a:t>
            </a:r>
          </a:p>
          <a:p>
            <a:pPr indent="-342900">
              <a:buFont typeface="+mj-lt"/>
              <a:buAutoNum type="arabicPeriod"/>
            </a:pPr>
            <a:r>
              <a:rPr lang="fr-CA" sz="1100" dirty="0">
                <a:latin typeface="Aptos Display" panose="020B0004020202020204" pitchFamily="34" charset="0"/>
              </a:rPr>
              <a:t>CHOISIR LES SOURCES </a:t>
            </a:r>
          </a:p>
          <a:p>
            <a:pPr indent="-342900">
              <a:buFont typeface="+mj-lt"/>
              <a:buAutoNum type="arabicPeriod"/>
            </a:pPr>
            <a:r>
              <a:rPr lang="fr-CA" sz="1600" b="1" dirty="0">
                <a:solidFill>
                  <a:srgbClr val="0070C0"/>
                </a:solidFill>
                <a:latin typeface="Aptos Display" panose="020B0004020202020204" pitchFamily="34" charset="0"/>
              </a:rPr>
              <a:t>EFFECTUER LA RECHERCHE </a:t>
            </a:r>
          </a:p>
          <a:p>
            <a:pPr indent="-342900">
              <a:buFont typeface="+mj-lt"/>
              <a:buAutoNum type="arabicPeriod"/>
            </a:pPr>
            <a:r>
              <a:rPr lang="fr-CA" sz="1100" dirty="0">
                <a:latin typeface="Aptos Display" panose="020B0004020202020204" pitchFamily="34" charset="0"/>
              </a:rPr>
              <a:t>ÉVALUER LES SOURCES </a:t>
            </a:r>
          </a:p>
          <a:p>
            <a:pPr indent="-342900">
              <a:buFont typeface="+mj-lt"/>
              <a:buAutoNum type="arabicPeriod"/>
            </a:pPr>
            <a:r>
              <a:rPr lang="fr-CA" sz="1100" dirty="0">
                <a:latin typeface="Aptos Display" panose="020B0004020202020204" pitchFamily="34" charset="0"/>
              </a:rPr>
              <a:t>CITER </a:t>
            </a:r>
          </a:p>
        </p:txBody>
      </p:sp>
    </p:spTree>
    <p:extLst>
      <p:ext uri="{BB962C8B-B14F-4D97-AF65-F5344CB8AC3E}">
        <p14:creationId xmlns:p14="http://schemas.microsoft.com/office/powerpoint/2010/main" val="3879865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89577-E64E-3124-E14D-0910670A373C}"/>
            </a:ext>
          </a:extLst>
        </p:cNvPr>
        <p:cNvGrpSpPr/>
        <p:nvPr/>
      </p:nvGrpSpPr>
      <p:grpSpPr>
        <a:xfrm>
          <a:off x="0" y="0"/>
          <a:ext cx="0" cy="0"/>
          <a:chOff x="0" y="0"/>
          <a:chExt cx="0" cy="0"/>
        </a:xfrm>
      </p:grpSpPr>
      <p:sp>
        <p:nvSpPr>
          <p:cNvPr id="23554" name="Espace réservé du numéro de diapositive 2">
            <a:extLst>
              <a:ext uri="{FF2B5EF4-FFF2-40B4-BE49-F238E27FC236}">
                <a16:creationId xmlns:a16="http://schemas.microsoft.com/office/drawing/2014/main" id="{7FC56E5E-1171-4855-6DE0-9E32BB7DEAA8}"/>
              </a:ext>
            </a:extLst>
          </p:cNvPr>
          <p:cNvSpPr>
            <a:spLocks noGrp="1"/>
          </p:cNvSpPr>
          <p:nvPr>
            <p:ph type="sldNum" sz="quarter" idx="12"/>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7E47C352-262C-40EC-80D6-0D06DF30A494}" type="slidenum">
              <a:rPr lang="fr-CA" altLang="fr-FR" sz="1200">
                <a:solidFill>
                  <a:srgbClr val="898989"/>
                </a:solidFill>
                <a:latin typeface="Aptos Display" panose="020B0004020202020204" pitchFamily="34" charset="0"/>
              </a:rPr>
              <a:pPr eaLnBrk="1" hangingPunct="1">
                <a:spcBef>
                  <a:spcPct val="0"/>
                </a:spcBef>
                <a:buFontTx/>
                <a:buNone/>
              </a:pPr>
              <a:t>22</a:t>
            </a:fld>
            <a:endParaRPr lang="fr-CA" altLang="fr-FR" sz="1200">
              <a:solidFill>
                <a:srgbClr val="898989"/>
              </a:solidFill>
              <a:latin typeface="Aptos Display" panose="020B0004020202020204" pitchFamily="34" charset="0"/>
            </a:endParaRPr>
          </a:p>
        </p:txBody>
      </p:sp>
      <p:pic>
        <p:nvPicPr>
          <p:cNvPr id="2" name="Image 1" descr="Une image contenant texte, Police, Graphique, graphisme&#10;&#10;Description générée automatiquement">
            <a:extLst>
              <a:ext uri="{FF2B5EF4-FFF2-40B4-BE49-F238E27FC236}">
                <a16:creationId xmlns:a16="http://schemas.microsoft.com/office/drawing/2014/main" id="{C0664E5A-C487-D25B-4516-DC297B49BA0F}"/>
              </a:ext>
            </a:extLst>
          </p:cNvPr>
          <p:cNvPicPr>
            <a:picLocks noChangeAspect="1"/>
          </p:cNvPicPr>
          <p:nvPr>
            <p:custDataLst>
              <p:tags r:id="rId2"/>
            </p:custDataLst>
          </p:nvPr>
        </p:nvPicPr>
        <p:blipFill>
          <a:blip r:embed="rId10"/>
          <a:stretch>
            <a:fillRect/>
          </a:stretch>
        </p:blipFill>
        <p:spPr>
          <a:xfrm>
            <a:off x="52136" y="71346"/>
            <a:ext cx="1619501" cy="256516"/>
          </a:xfrm>
          <a:prstGeom prst="rect">
            <a:avLst/>
          </a:prstGeom>
        </p:spPr>
      </p:pic>
      <p:sp>
        <p:nvSpPr>
          <p:cNvPr id="5" name="ZoneTexte 4">
            <a:extLst>
              <a:ext uri="{FF2B5EF4-FFF2-40B4-BE49-F238E27FC236}">
                <a16:creationId xmlns:a16="http://schemas.microsoft.com/office/drawing/2014/main" id="{0BC8A763-D013-A61C-AB99-1DDD196490C3}"/>
              </a:ext>
            </a:extLst>
          </p:cNvPr>
          <p:cNvSpPr txBox="1"/>
          <p:nvPr>
            <p:custDataLst>
              <p:tags r:id="rId3"/>
            </p:custDataLst>
          </p:nvPr>
        </p:nvSpPr>
        <p:spPr>
          <a:xfrm>
            <a:off x="315541" y="908344"/>
            <a:ext cx="9184686" cy="954107"/>
          </a:xfrm>
          <a:prstGeom prst="rect">
            <a:avLst/>
          </a:prstGeom>
          <a:solidFill>
            <a:srgbClr val="FF4242"/>
          </a:solidFill>
          <a:ln>
            <a:solidFill>
              <a:schemeClr val="bg1"/>
            </a:solidFill>
          </a:ln>
        </p:spPr>
        <p:txBody>
          <a:bodyPr wrap="square" numCol="1">
            <a:spAutoFit/>
          </a:bodyPr>
          <a:lstStyle/>
          <a:p>
            <a:pPr>
              <a:spcBef>
                <a:spcPts val="600"/>
              </a:spcBef>
            </a:pPr>
            <a:r>
              <a:rPr lang="fr-CA" sz="2800" dirty="0">
                <a:solidFill>
                  <a:schemeClr val="bg1"/>
                </a:solidFill>
                <a:latin typeface="Aptos Display" panose="020B0004020202020204" pitchFamily="34" charset="0"/>
              </a:rPr>
              <a:t>*** RECHERCHE 2 articles scientifiques de moins de 10 ans, dont un article québécois.</a:t>
            </a:r>
          </a:p>
        </p:txBody>
      </p:sp>
      <p:sp>
        <p:nvSpPr>
          <p:cNvPr id="8" name="ZoneTexte 7">
            <a:extLst>
              <a:ext uri="{FF2B5EF4-FFF2-40B4-BE49-F238E27FC236}">
                <a16:creationId xmlns:a16="http://schemas.microsoft.com/office/drawing/2014/main" id="{91D95200-EEEA-D5AB-79CF-5BF0C3A5DE41}"/>
              </a:ext>
            </a:extLst>
          </p:cNvPr>
          <p:cNvSpPr txBox="1"/>
          <p:nvPr>
            <p:custDataLst>
              <p:tags r:id="rId4"/>
            </p:custDataLst>
          </p:nvPr>
        </p:nvSpPr>
        <p:spPr>
          <a:xfrm>
            <a:off x="3809726" y="97029"/>
            <a:ext cx="4572547" cy="461665"/>
          </a:xfrm>
          <a:prstGeom prst="rect">
            <a:avLst/>
          </a:prstGeom>
          <a:solidFill>
            <a:srgbClr val="FF4242"/>
          </a:solidFill>
          <a:ln>
            <a:solidFill>
              <a:schemeClr val="accent1">
                <a:lumMod val="40000"/>
                <a:lumOff val="60000"/>
              </a:schemeClr>
            </a:solidFill>
          </a:ln>
        </p:spPr>
        <p:txBody>
          <a:bodyPr wrap="square">
            <a:spAutoFit/>
          </a:bodyPr>
          <a:lstStyle/>
          <a:p>
            <a:pPr algn="ctr"/>
            <a:r>
              <a:rPr lang="fr-CA" sz="2400" b="1" dirty="0">
                <a:solidFill>
                  <a:schemeClr val="bg1"/>
                </a:solidFill>
                <a:latin typeface="Aptos Display" panose="020B0004020202020204" pitchFamily="34" charset="0"/>
              </a:rPr>
              <a:t>EFFECTUER LA RECHERCHE #3</a:t>
            </a:r>
          </a:p>
        </p:txBody>
      </p:sp>
      <p:graphicFrame>
        <p:nvGraphicFramePr>
          <p:cNvPr id="3" name="Tableau 2">
            <a:extLst>
              <a:ext uri="{FF2B5EF4-FFF2-40B4-BE49-F238E27FC236}">
                <a16:creationId xmlns:a16="http://schemas.microsoft.com/office/drawing/2014/main" id="{80136073-FC3B-E1DE-15A4-F8EA10B5DB7A}"/>
              </a:ext>
            </a:extLst>
          </p:cNvPr>
          <p:cNvGraphicFramePr>
            <a:graphicFrameLocks noGrp="1"/>
          </p:cNvGraphicFramePr>
          <p:nvPr>
            <p:custDataLst>
              <p:tags r:id="rId5"/>
            </p:custDataLst>
            <p:extLst>
              <p:ext uri="{D42A27DB-BD31-4B8C-83A1-F6EECF244321}">
                <p14:modId xmlns:p14="http://schemas.microsoft.com/office/powerpoint/2010/main" val="3973441209"/>
              </p:ext>
            </p:extLst>
          </p:nvPr>
        </p:nvGraphicFramePr>
        <p:xfrm>
          <a:off x="1973225" y="2015320"/>
          <a:ext cx="8245549" cy="1320162"/>
        </p:xfrm>
        <a:graphic>
          <a:graphicData uri="http://schemas.openxmlformats.org/drawingml/2006/table">
            <a:tbl>
              <a:tblPr>
                <a:tableStyleId>{7DF18680-E054-41AD-8BC1-D1AEF772440D}</a:tableStyleId>
              </a:tblPr>
              <a:tblGrid>
                <a:gridCol w="8245549">
                  <a:extLst>
                    <a:ext uri="{9D8B030D-6E8A-4147-A177-3AD203B41FA5}">
                      <a16:colId xmlns:a16="http://schemas.microsoft.com/office/drawing/2014/main" val="3015564920"/>
                    </a:ext>
                  </a:extLst>
                </a:gridCol>
              </a:tblGrid>
              <a:tr h="1320162">
                <a:tc>
                  <a:txBody>
                    <a:bodyPr/>
                    <a:lstStyle/>
                    <a:p>
                      <a:pPr algn="ctr"/>
                      <a:r>
                        <a:rPr lang="fr-CA" sz="2800" b="1" dirty="0">
                          <a:solidFill>
                            <a:srgbClr val="FF4242"/>
                          </a:solidFill>
                        </a:rPr>
                        <a:t>ÉRUDIT</a:t>
                      </a:r>
                    </a:p>
                    <a:p>
                      <a:pPr algn="ctr"/>
                      <a:r>
                        <a:rPr lang="fr-CA" sz="2400" b="0" dirty="0"/>
                        <a:t>(BASE DE DONNÉES QUÉBÉCOISE : </a:t>
                      </a:r>
                      <a:r>
                        <a:rPr lang="fr-CA" sz="2400" b="0" kern="1200" dirty="0">
                          <a:solidFill>
                            <a:schemeClr val="dk1"/>
                          </a:solidFill>
                          <a:effectLst/>
                        </a:rPr>
                        <a:t>articles de revues scientifiques et culturelles, livres, actes, thèses en texte intégral)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5899280"/>
                  </a:ext>
                </a:extLst>
              </a:tr>
            </a:tbl>
          </a:graphicData>
        </a:graphic>
      </p:graphicFrame>
      <p:pic>
        <p:nvPicPr>
          <p:cNvPr id="7" name="Image 6">
            <a:extLst>
              <a:ext uri="{FF2B5EF4-FFF2-40B4-BE49-F238E27FC236}">
                <a16:creationId xmlns:a16="http://schemas.microsoft.com/office/drawing/2014/main" id="{E11EACB4-98C2-3C74-29CF-1FD8FA7867BB}"/>
              </a:ext>
            </a:extLst>
          </p:cNvPr>
          <p:cNvPicPr>
            <a:picLocks noChangeAspect="1"/>
          </p:cNvPicPr>
          <p:nvPr>
            <p:custDataLst>
              <p:tags r:id="rId6"/>
            </p:custDataLst>
          </p:nvPr>
        </p:nvPicPr>
        <p:blipFill>
          <a:blip r:embed="rId11"/>
          <a:stretch>
            <a:fillRect/>
          </a:stretch>
        </p:blipFill>
        <p:spPr>
          <a:xfrm>
            <a:off x="1101745" y="3361609"/>
            <a:ext cx="9806668" cy="3359866"/>
          </a:xfrm>
          <a:prstGeom prst="rect">
            <a:avLst/>
          </a:prstGeom>
        </p:spPr>
      </p:pic>
      <p:sp>
        <p:nvSpPr>
          <p:cNvPr id="4" name="ZoneTexte 3">
            <a:extLst>
              <a:ext uri="{FF2B5EF4-FFF2-40B4-BE49-F238E27FC236}">
                <a16:creationId xmlns:a16="http://schemas.microsoft.com/office/drawing/2014/main" id="{58B77A49-1EB4-8A56-C8DB-935FA9947876}"/>
              </a:ext>
            </a:extLst>
          </p:cNvPr>
          <p:cNvSpPr txBox="1"/>
          <p:nvPr>
            <p:custDataLst>
              <p:tags r:id="rId7"/>
            </p:custDataLst>
          </p:nvPr>
        </p:nvSpPr>
        <p:spPr>
          <a:xfrm>
            <a:off x="9840686" y="-10886"/>
            <a:ext cx="2351314" cy="1431161"/>
          </a:xfrm>
          <a:prstGeom prst="rect">
            <a:avLst/>
          </a:prstGeom>
          <a:solidFill>
            <a:schemeClr val="bg1"/>
          </a:solidFill>
          <a:ln w="12700">
            <a:solidFill>
              <a:schemeClr val="bg1"/>
            </a:solidFill>
          </a:ln>
        </p:spPr>
        <p:txBody>
          <a:bodyPr wrap="square">
            <a:spAutoFit/>
          </a:bodyPr>
          <a:lstStyle/>
          <a:p>
            <a:pPr indent="-342900">
              <a:buFont typeface="+mj-lt"/>
              <a:buAutoNum type="arabicPeriod"/>
            </a:pPr>
            <a:r>
              <a:rPr lang="fr-CA" sz="1100" dirty="0">
                <a:latin typeface="Aptos Display" panose="020B0004020202020204" pitchFamily="34" charset="0"/>
              </a:rPr>
              <a:t>DÉFINIR LE SUJET </a:t>
            </a:r>
          </a:p>
          <a:p>
            <a:pPr indent="-342900">
              <a:buFont typeface="+mj-lt"/>
              <a:buAutoNum type="arabicPeriod"/>
            </a:pPr>
            <a:r>
              <a:rPr lang="fr-CA" sz="1100" dirty="0">
                <a:latin typeface="Aptos Display" panose="020B0004020202020204" pitchFamily="34" charset="0"/>
              </a:rPr>
              <a:t>IDENTIFIER DES MOTS-CLÉS</a:t>
            </a:r>
          </a:p>
          <a:p>
            <a:pPr indent="-342900">
              <a:buFont typeface="+mj-lt"/>
              <a:buAutoNum type="arabicPeriod"/>
            </a:pPr>
            <a:r>
              <a:rPr lang="fr-CA" sz="1100" dirty="0">
                <a:latin typeface="Aptos Display" panose="020B0004020202020204" pitchFamily="34" charset="0"/>
              </a:rPr>
              <a:t>CHOISIR LES SOURCES </a:t>
            </a:r>
          </a:p>
          <a:p>
            <a:pPr indent="-342900">
              <a:buFont typeface="+mj-lt"/>
              <a:buAutoNum type="arabicPeriod"/>
            </a:pPr>
            <a:r>
              <a:rPr lang="fr-CA" sz="1600" b="1" dirty="0">
                <a:solidFill>
                  <a:srgbClr val="0070C0"/>
                </a:solidFill>
                <a:latin typeface="Aptos Display" panose="020B0004020202020204" pitchFamily="34" charset="0"/>
              </a:rPr>
              <a:t>EFFECTUER LA RECHERCHE </a:t>
            </a:r>
          </a:p>
          <a:p>
            <a:pPr indent="-342900">
              <a:buFont typeface="+mj-lt"/>
              <a:buAutoNum type="arabicPeriod"/>
            </a:pPr>
            <a:r>
              <a:rPr lang="fr-CA" sz="1100" dirty="0">
                <a:latin typeface="Aptos Display" panose="020B0004020202020204" pitchFamily="34" charset="0"/>
              </a:rPr>
              <a:t>ÉVALUER LES SOURCES </a:t>
            </a:r>
          </a:p>
          <a:p>
            <a:pPr indent="-342900">
              <a:buFont typeface="+mj-lt"/>
              <a:buAutoNum type="arabicPeriod"/>
            </a:pPr>
            <a:r>
              <a:rPr lang="fr-CA" sz="1100" dirty="0">
                <a:latin typeface="Aptos Display" panose="020B0004020202020204" pitchFamily="34" charset="0"/>
              </a:rPr>
              <a:t>CITER </a:t>
            </a:r>
          </a:p>
        </p:txBody>
      </p:sp>
    </p:spTree>
    <p:extLst>
      <p:ext uri="{BB962C8B-B14F-4D97-AF65-F5344CB8AC3E}">
        <p14:creationId xmlns:p14="http://schemas.microsoft.com/office/powerpoint/2010/main" val="3842313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44202-C54E-F63B-5F11-A2591A3EE8B7}"/>
            </a:ext>
          </a:extLst>
        </p:cNvPr>
        <p:cNvGrpSpPr/>
        <p:nvPr/>
      </p:nvGrpSpPr>
      <p:grpSpPr>
        <a:xfrm>
          <a:off x="0" y="0"/>
          <a:ext cx="0" cy="0"/>
          <a:chOff x="0" y="0"/>
          <a:chExt cx="0" cy="0"/>
        </a:xfrm>
      </p:grpSpPr>
      <p:sp>
        <p:nvSpPr>
          <p:cNvPr id="23554" name="Espace réservé du numéro de diapositive 2">
            <a:extLst>
              <a:ext uri="{FF2B5EF4-FFF2-40B4-BE49-F238E27FC236}">
                <a16:creationId xmlns:a16="http://schemas.microsoft.com/office/drawing/2014/main" id="{00850227-AC42-0567-3D85-A5DEA12C27E4}"/>
              </a:ext>
            </a:extLst>
          </p:cNvPr>
          <p:cNvSpPr>
            <a:spLocks noGrp="1"/>
          </p:cNvSpPr>
          <p:nvPr>
            <p:ph type="sldNum" sz="quarter" idx="12"/>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7E47C352-262C-40EC-80D6-0D06DF30A494}" type="slidenum">
              <a:rPr lang="fr-CA" altLang="fr-FR" sz="1200">
                <a:solidFill>
                  <a:srgbClr val="898989"/>
                </a:solidFill>
                <a:latin typeface="Aptos Display" panose="020B0004020202020204" pitchFamily="34" charset="0"/>
              </a:rPr>
              <a:pPr eaLnBrk="1" hangingPunct="1">
                <a:spcBef>
                  <a:spcPct val="0"/>
                </a:spcBef>
                <a:buFontTx/>
                <a:buNone/>
              </a:pPr>
              <a:t>23</a:t>
            </a:fld>
            <a:endParaRPr lang="fr-CA" altLang="fr-FR" sz="1200">
              <a:solidFill>
                <a:srgbClr val="898989"/>
              </a:solidFill>
              <a:latin typeface="Aptos Display" panose="020B0004020202020204" pitchFamily="34" charset="0"/>
            </a:endParaRPr>
          </a:p>
        </p:txBody>
      </p:sp>
      <p:pic>
        <p:nvPicPr>
          <p:cNvPr id="2" name="Image 1" descr="Une image contenant texte, Police, Graphique, graphisme&#10;&#10;Description générée automatiquement">
            <a:extLst>
              <a:ext uri="{FF2B5EF4-FFF2-40B4-BE49-F238E27FC236}">
                <a16:creationId xmlns:a16="http://schemas.microsoft.com/office/drawing/2014/main" id="{89380B3F-E905-F6B3-6F23-B246137CA6F3}"/>
              </a:ext>
            </a:extLst>
          </p:cNvPr>
          <p:cNvPicPr>
            <a:picLocks noChangeAspect="1"/>
          </p:cNvPicPr>
          <p:nvPr>
            <p:custDataLst>
              <p:tags r:id="rId2"/>
            </p:custDataLst>
          </p:nvPr>
        </p:nvPicPr>
        <p:blipFill>
          <a:blip r:embed="rId11"/>
          <a:stretch>
            <a:fillRect/>
          </a:stretch>
        </p:blipFill>
        <p:spPr>
          <a:xfrm>
            <a:off x="52136" y="71346"/>
            <a:ext cx="1619501" cy="256516"/>
          </a:xfrm>
          <a:prstGeom prst="rect">
            <a:avLst/>
          </a:prstGeom>
        </p:spPr>
      </p:pic>
      <p:sp>
        <p:nvSpPr>
          <p:cNvPr id="5" name="ZoneTexte 4">
            <a:extLst>
              <a:ext uri="{FF2B5EF4-FFF2-40B4-BE49-F238E27FC236}">
                <a16:creationId xmlns:a16="http://schemas.microsoft.com/office/drawing/2014/main" id="{329BA487-C009-417E-F78B-936809D3D050}"/>
              </a:ext>
            </a:extLst>
          </p:cNvPr>
          <p:cNvSpPr txBox="1"/>
          <p:nvPr>
            <p:custDataLst>
              <p:tags r:id="rId3"/>
            </p:custDataLst>
          </p:nvPr>
        </p:nvSpPr>
        <p:spPr>
          <a:xfrm>
            <a:off x="315541" y="939095"/>
            <a:ext cx="9184686" cy="954107"/>
          </a:xfrm>
          <a:prstGeom prst="rect">
            <a:avLst/>
          </a:prstGeom>
          <a:solidFill>
            <a:srgbClr val="005393"/>
          </a:solidFill>
          <a:ln>
            <a:solidFill>
              <a:schemeClr val="bg1"/>
            </a:solidFill>
          </a:ln>
        </p:spPr>
        <p:txBody>
          <a:bodyPr wrap="square" numCol="1">
            <a:spAutoFit/>
          </a:bodyPr>
          <a:lstStyle/>
          <a:p>
            <a:pPr>
              <a:spcBef>
                <a:spcPts val="600"/>
              </a:spcBef>
            </a:pPr>
            <a:r>
              <a:rPr lang="fr-CA" sz="2800" dirty="0">
                <a:solidFill>
                  <a:schemeClr val="bg1"/>
                </a:solidFill>
                <a:latin typeface="Aptos Display" panose="020B0004020202020204" pitchFamily="34" charset="0"/>
              </a:rPr>
              <a:t>*** RECHERCHE 2 articles scientifiques de moins de 10 ans, dont un article si possible canadien.</a:t>
            </a:r>
          </a:p>
        </p:txBody>
      </p:sp>
      <p:sp>
        <p:nvSpPr>
          <p:cNvPr id="8" name="ZoneTexte 7">
            <a:extLst>
              <a:ext uri="{FF2B5EF4-FFF2-40B4-BE49-F238E27FC236}">
                <a16:creationId xmlns:a16="http://schemas.microsoft.com/office/drawing/2014/main" id="{65DDC0D4-55B8-042C-FF4C-3869A87C9303}"/>
              </a:ext>
            </a:extLst>
          </p:cNvPr>
          <p:cNvSpPr txBox="1"/>
          <p:nvPr>
            <p:custDataLst>
              <p:tags r:id="rId4"/>
            </p:custDataLst>
          </p:nvPr>
        </p:nvSpPr>
        <p:spPr>
          <a:xfrm>
            <a:off x="3809726" y="97029"/>
            <a:ext cx="4572547" cy="461665"/>
          </a:xfrm>
          <a:prstGeom prst="rect">
            <a:avLst/>
          </a:prstGeom>
          <a:solidFill>
            <a:srgbClr val="005393"/>
          </a:solidFill>
          <a:ln>
            <a:solidFill>
              <a:schemeClr val="accent1">
                <a:lumMod val="40000"/>
                <a:lumOff val="60000"/>
              </a:schemeClr>
            </a:solidFill>
          </a:ln>
        </p:spPr>
        <p:txBody>
          <a:bodyPr wrap="square">
            <a:spAutoFit/>
          </a:bodyPr>
          <a:lstStyle/>
          <a:p>
            <a:pPr algn="ctr"/>
            <a:r>
              <a:rPr lang="fr-CA" sz="2400" b="1" dirty="0">
                <a:solidFill>
                  <a:schemeClr val="bg1"/>
                </a:solidFill>
                <a:latin typeface="Aptos Display" panose="020B0004020202020204" pitchFamily="34" charset="0"/>
              </a:rPr>
              <a:t>EFFECTUER LA RECHERCHE #4</a:t>
            </a:r>
          </a:p>
        </p:txBody>
      </p:sp>
      <p:graphicFrame>
        <p:nvGraphicFramePr>
          <p:cNvPr id="3" name="Tableau 2">
            <a:extLst>
              <a:ext uri="{FF2B5EF4-FFF2-40B4-BE49-F238E27FC236}">
                <a16:creationId xmlns:a16="http://schemas.microsoft.com/office/drawing/2014/main" id="{74A0FAF3-4853-2411-E576-28FB67F230D8}"/>
              </a:ext>
            </a:extLst>
          </p:cNvPr>
          <p:cNvGraphicFramePr>
            <a:graphicFrameLocks noGrp="1"/>
          </p:cNvGraphicFramePr>
          <p:nvPr>
            <p:custDataLst>
              <p:tags r:id="rId5"/>
            </p:custDataLst>
            <p:extLst>
              <p:ext uri="{D42A27DB-BD31-4B8C-83A1-F6EECF244321}">
                <p14:modId xmlns:p14="http://schemas.microsoft.com/office/powerpoint/2010/main" val="1159087887"/>
              </p:ext>
            </p:extLst>
          </p:nvPr>
        </p:nvGraphicFramePr>
        <p:xfrm>
          <a:off x="1502229" y="2015320"/>
          <a:ext cx="9655682" cy="1320162"/>
        </p:xfrm>
        <a:graphic>
          <a:graphicData uri="http://schemas.openxmlformats.org/drawingml/2006/table">
            <a:tbl>
              <a:tblPr>
                <a:tableStyleId>{7DF18680-E054-41AD-8BC1-D1AEF772440D}</a:tableStyleId>
              </a:tblPr>
              <a:tblGrid>
                <a:gridCol w="9655682">
                  <a:extLst>
                    <a:ext uri="{9D8B030D-6E8A-4147-A177-3AD203B41FA5}">
                      <a16:colId xmlns:a16="http://schemas.microsoft.com/office/drawing/2014/main" val="3015564920"/>
                    </a:ext>
                  </a:extLst>
                </a:gridCol>
              </a:tblGrid>
              <a:tr h="1320162">
                <a:tc>
                  <a:txBody>
                    <a:bodyPr/>
                    <a:lstStyle/>
                    <a:p>
                      <a:pPr algn="ctr"/>
                      <a:r>
                        <a:rPr lang="fr-CA" sz="2800" b="1" dirty="0">
                          <a:solidFill>
                            <a:srgbClr val="005393"/>
                          </a:solidFill>
                        </a:rPr>
                        <a:t>CONSENSUS</a:t>
                      </a:r>
                    </a:p>
                    <a:p>
                      <a:pPr algn="ctr"/>
                      <a:r>
                        <a:rPr lang="fr-CA" sz="2400" b="0" dirty="0"/>
                        <a:t>(Moteur de recherche scientifique assisté par IA, conçu pour extraire et synthétiser des résultats issus de la littérature académique</a:t>
                      </a:r>
                      <a:r>
                        <a:rPr lang="fr-CA" sz="2400" b="0" kern="1200" dirty="0">
                          <a:solidFill>
                            <a:schemeClr val="dk1"/>
                          </a:solidFill>
                          <a:effectLst/>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5899280"/>
                  </a:ext>
                </a:extLst>
              </a:tr>
            </a:tbl>
          </a:graphicData>
        </a:graphic>
      </p:graphicFrame>
      <p:pic>
        <p:nvPicPr>
          <p:cNvPr id="11" name="Image 10">
            <a:extLst>
              <a:ext uri="{FF2B5EF4-FFF2-40B4-BE49-F238E27FC236}">
                <a16:creationId xmlns:a16="http://schemas.microsoft.com/office/drawing/2014/main" id="{1A70420E-6D90-BCC1-9916-7F68FCB6FDDD}"/>
              </a:ext>
            </a:extLst>
          </p:cNvPr>
          <p:cNvPicPr>
            <a:picLocks noChangeAspect="1"/>
          </p:cNvPicPr>
          <p:nvPr>
            <p:custDataLst>
              <p:tags r:id="rId6"/>
            </p:custDataLst>
          </p:nvPr>
        </p:nvPicPr>
        <p:blipFill>
          <a:blip r:embed="rId12"/>
          <a:stretch>
            <a:fillRect/>
          </a:stretch>
        </p:blipFill>
        <p:spPr>
          <a:xfrm>
            <a:off x="3093611" y="3715883"/>
            <a:ext cx="7800975" cy="2790825"/>
          </a:xfrm>
          <a:prstGeom prst="rect">
            <a:avLst/>
          </a:prstGeom>
        </p:spPr>
      </p:pic>
      <p:pic>
        <p:nvPicPr>
          <p:cNvPr id="2050" name="Picture 2" descr="Consensus - ChatGPT for Science - TrainerRoad">
            <a:extLst>
              <a:ext uri="{FF2B5EF4-FFF2-40B4-BE49-F238E27FC236}">
                <a16:creationId xmlns:a16="http://schemas.microsoft.com/office/drawing/2014/main" id="{0C97A0F5-1F69-9FE2-4C97-D6DBE2C72B9B}"/>
              </a:ext>
            </a:extLst>
          </p:cNvPr>
          <p:cNvPicPr>
            <a:picLocks noChangeAspect="1" noChangeArrowheads="1"/>
          </p:cNvPicPr>
          <p:nvPr>
            <p:custDataLst>
              <p:tags r:id="rId7"/>
            </p:custDataLst>
          </p:nvPr>
        </p:nvPicPr>
        <p:blipFill rotWithShape="1">
          <a:blip r:embed="rId13">
            <a:extLst>
              <a:ext uri="{28A0092B-C50C-407E-A947-70E740481C1C}">
                <a14:useLocalDpi xmlns:a14="http://schemas.microsoft.com/office/drawing/2010/main" val="0"/>
              </a:ext>
            </a:extLst>
          </a:blip>
          <a:srcRect l="22815" t="18297" r="20963" b="19380"/>
          <a:stretch>
            <a:fillRect/>
          </a:stretch>
        </p:blipFill>
        <p:spPr bwMode="auto">
          <a:xfrm>
            <a:off x="315541" y="3565523"/>
            <a:ext cx="2656115" cy="1545772"/>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D6830DBA-73A8-907D-7108-5F7EB74F6D6E}"/>
              </a:ext>
            </a:extLst>
          </p:cNvPr>
          <p:cNvSpPr txBox="1"/>
          <p:nvPr>
            <p:custDataLst>
              <p:tags r:id="rId8"/>
            </p:custDataLst>
          </p:nvPr>
        </p:nvSpPr>
        <p:spPr>
          <a:xfrm>
            <a:off x="9840686" y="0"/>
            <a:ext cx="2351314" cy="1431161"/>
          </a:xfrm>
          <a:prstGeom prst="rect">
            <a:avLst/>
          </a:prstGeom>
          <a:solidFill>
            <a:schemeClr val="bg1"/>
          </a:solidFill>
          <a:ln w="12700">
            <a:solidFill>
              <a:schemeClr val="bg1"/>
            </a:solidFill>
          </a:ln>
        </p:spPr>
        <p:txBody>
          <a:bodyPr wrap="square">
            <a:spAutoFit/>
          </a:bodyPr>
          <a:lstStyle/>
          <a:p>
            <a:pPr indent="-342900">
              <a:buFont typeface="+mj-lt"/>
              <a:buAutoNum type="arabicPeriod"/>
            </a:pPr>
            <a:r>
              <a:rPr lang="fr-CA" sz="1100" dirty="0">
                <a:latin typeface="Aptos Display" panose="020B0004020202020204" pitchFamily="34" charset="0"/>
              </a:rPr>
              <a:t>DÉFINIR LE SUJET </a:t>
            </a:r>
          </a:p>
          <a:p>
            <a:pPr indent="-342900">
              <a:buFont typeface="+mj-lt"/>
              <a:buAutoNum type="arabicPeriod"/>
            </a:pPr>
            <a:r>
              <a:rPr lang="fr-CA" sz="1100" dirty="0">
                <a:latin typeface="Aptos Display" panose="020B0004020202020204" pitchFamily="34" charset="0"/>
              </a:rPr>
              <a:t>IDENTIFIER DES MOTS-CLÉS</a:t>
            </a:r>
          </a:p>
          <a:p>
            <a:pPr indent="-342900">
              <a:buFont typeface="+mj-lt"/>
              <a:buAutoNum type="arabicPeriod"/>
            </a:pPr>
            <a:r>
              <a:rPr lang="fr-CA" sz="1100" dirty="0">
                <a:latin typeface="Aptos Display" panose="020B0004020202020204" pitchFamily="34" charset="0"/>
              </a:rPr>
              <a:t>CHOISIR LES SOURCES </a:t>
            </a:r>
          </a:p>
          <a:p>
            <a:pPr indent="-342900">
              <a:buFont typeface="+mj-lt"/>
              <a:buAutoNum type="arabicPeriod"/>
            </a:pPr>
            <a:r>
              <a:rPr lang="fr-CA" sz="1600" b="1" dirty="0">
                <a:solidFill>
                  <a:srgbClr val="0070C0"/>
                </a:solidFill>
                <a:latin typeface="Aptos Display" panose="020B0004020202020204" pitchFamily="34" charset="0"/>
              </a:rPr>
              <a:t>EFFECTUER LA RECHERCHE </a:t>
            </a:r>
          </a:p>
          <a:p>
            <a:pPr indent="-342900">
              <a:buFont typeface="+mj-lt"/>
              <a:buAutoNum type="arabicPeriod"/>
            </a:pPr>
            <a:r>
              <a:rPr lang="fr-CA" sz="1100" dirty="0">
                <a:latin typeface="Aptos Display" panose="020B0004020202020204" pitchFamily="34" charset="0"/>
              </a:rPr>
              <a:t>ÉVALUER LES SOURCES </a:t>
            </a:r>
          </a:p>
          <a:p>
            <a:pPr indent="-342900">
              <a:buFont typeface="+mj-lt"/>
              <a:buAutoNum type="arabicPeriod"/>
            </a:pPr>
            <a:r>
              <a:rPr lang="fr-CA" sz="1100" dirty="0">
                <a:latin typeface="Aptos Display" panose="020B0004020202020204" pitchFamily="34" charset="0"/>
              </a:rPr>
              <a:t>CITER </a:t>
            </a:r>
          </a:p>
        </p:txBody>
      </p:sp>
    </p:spTree>
    <p:extLst>
      <p:ext uri="{BB962C8B-B14F-4D97-AF65-F5344CB8AC3E}">
        <p14:creationId xmlns:p14="http://schemas.microsoft.com/office/powerpoint/2010/main" val="2356471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7DA423-B7DC-D172-3EC3-C3D0B5716490}"/>
            </a:ext>
          </a:extLst>
        </p:cNvPr>
        <p:cNvGrpSpPr/>
        <p:nvPr/>
      </p:nvGrpSpPr>
      <p:grpSpPr>
        <a:xfrm>
          <a:off x="0" y="0"/>
          <a:ext cx="0" cy="0"/>
          <a:chOff x="0" y="0"/>
          <a:chExt cx="0" cy="0"/>
        </a:xfrm>
      </p:grpSpPr>
      <p:sp>
        <p:nvSpPr>
          <p:cNvPr id="23554" name="Espace réservé du numéro de diapositive 2">
            <a:extLst>
              <a:ext uri="{FF2B5EF4-FFF2-40B4-BE49-F238E27FC236}">
                <a16:creationId xmlns:a16="http://schemas.microsoft.com/office/drawing/2014/main" id="{4367794F-B1C7-F735-09C5-FF7B5815D5B1}"/>
              </a:ext>
            </a:extLst>
          </p:cNvPr>
          <p:cNvSpPr>
            <a:spLocks noGrp="1"/>
          </p:cNvSpPr>
          <p:nvPr>
            <p:ph type="sldNum" sz="quarter" idx="12"/>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7E47C352-262C-40EC-80D6-0D06DF30A494}" type="slidenum">
              <a:rPr lang="fr-CA" altLang="fr-FR" sz="1200">
                <a:solidFill>
                  <a:srgbClr val="898989"/>
                </a:solidFill>
                <a:latin typeface="Aptos Display" panose="020B0004020202020204" pitchFamily="34" charset="0"/>
              </a:rPr>
              <a:pPr eaLnBrk="1" hangingPunct="1">
                <a:spcBef>
                  <a:spcPct val="0"/>
                </a:spcBef>
                <a:buFontTx/>
                <a:buNone/>
              </a:pPr>
              <a:t>24</a:t>
            </a:fld>
            <a:endParaRPr lang="fr-CA" altLang="fr-FR" sz="1200">
              <a:solidFill>
                <a:srgbClr val="898989"/>
              </a:solidFill>
              <a:latin typeface="Aptos Display" panose="020B0004020202020204" pitchFamily="34" charset="0"/>
            </a:endParaRPr>
          </a:p>
        </p:txBody>
      </p:sp>
      <p:pic>
        <p:nvPicPr>
          <p:cNvPr id="2" name="Image 1" descr="Une image contenant texte, Police, Graphique, graphisme&#10;&#10;Description générée automatiquement">
            <a:extLst>
              <a:ext uri="{FF2B5EF4-FFF2-40B4-BE49-F238E27FC236}">
                <a16:creationId xmlns:a16="http://schemas.microsoft.com/office/drawing/2014/main" id="{D2D05D84-DE6F-107D-AB65-4CA2000AAAC0}"/>
              </a:ext>
            </a:extLst>
          </p:cNvPr>
          <p:cNvPicPr>
            <a:picLocks noChangeAspect="1"/>
          </p:cNvPicPr>
          <p:nvPr>
            <p:custDataLst>
              <p:tags r:id="rId2"/>
            </p:custDataLst>
          </p:nvPr>
        </p:nvPicPr>
        <p:blipFill>
          <a:blip r:embed="rId10"/>
          <a:stretch>
            <a:fillRect/>
          </a:stretch>
        </p:blipFill>
        <p:spPr>
          <a:xfrm>
            <a:off x="52136" y="71346"/>
            <a:ext cx="1619501" cy="256516"/>
          </a:xfrm>
          <a:prstGeom prst="rect">
            <a:avLst/>
          </a:prstGeom>
        </p:spPr>
      </p:pic>
      <p:sp>
        <p:nvSpPr>
          <p:cNvPr id="8" name="ZoneTexte 7">
            <a:extLst>
              <a:ext uri="{FF2B5EF4-FFF2-40B4-BE49-F238E27FC236}">
                <a16:creationId xmlns:a16="http://schemas.microsoft.com/office/drawing/2014/main" id="{6EC6DC7A-FCB3-E55C-14A9-84EBE955FFEE}"/>
              </a:ext>
            </a:extLst>
          </p:cNvPr>
          <p:cNvSpPr txBox="1"/>
          <p:nvPr>
            <p:custDataLst>
              <p:tags r:id="rId3"/>
            </p:custDataLst>
          </p:nvPr>
        </p:nvSpPr>
        <p:spPr>
          <a:xfrm>
            <a:off x="3809726" y="97029"/>
            <a:ext cx="4572547" cy="461665"/>
          </a:xfrm>
          <a:prstGeom prst="rect">
            <a:avLst/>
          </a:prstGeom>
          <a:solidFill>
            <a:srgbClr val="E85C32"/>
          </a:solidFill>
          <a:ln>
            <a:solidFill>
              <a:schemeClr val="accent1">
                <a:lumMod val="40000"/>
                <a:lumOff val="60000"/>
              </a:schemeClr>
            </a:solidFill>
          </a:ln>
        </p:spPr>
        <p:txBody>
          <a:bodyPr wrap="square">
            <a:spAutoFit/>
          </a:bodyPr>
          <a:lstStyle/>
          <a:p>
            <a:pPr algn="ctr"/>
            <a:r>
              <a:rPr lang="fr-CA" sz="2400" b="1" dirty="0">
                <a:solidFill>
                  <a:schemeClr val="bg1"/>
                </a:solidFill>
                <a:latin typeface="Aptos Display" panose="020B0004020202020204" pitchFamily="34" charset="0"/>
              </a:rPr>
              <a:t>EFFECTUER LA RECHERCHE #5</a:t>
            </a:r>
          </a:p>
        </p:txBody>
      </p:sp>
      <p:sp>
        <p:nvSpPr>
          <p:cNvPr id="10" name="ZoneTexte 9">
            <a:extLst>
              <a:ext uri="{FF2B5EF4-FFF2-40B4-BE49-F238E27FC236}">
                <a16:creationId xmlns:a16="http://schemas.microsoft.com/office/drawing/2014/main" id="{2D8170DD-F053-3B05-1412-1A04D4A19C09}"/>
              </a:ext>
            </a:extLst>
          </p:cNvPr>
          <p:cNvSpPr txBox="1"/>
          <p:nvPr>
            <p:custDataLst>
              <p:tags r:id="rId4"/>
            </p:custDataLst>
          </p:nvPr>
        </p:nvSpPr>
        <p:spPr>
          <a:xfrm>
            <a:off x="9840686" y="0"/>
            <a:ext cx="2351314" cy="1431161"/>
          </a:xfrm>
          <a:prstGeom prst="rect">
            <a:avLst/>
          </a:prstGeom>
          <a:solidFill>
            <a:schemeClr val="bg1"/>
          </a:solidFill>
          <a:ln w="12700">
            <a:solidFill>
              <a:schemeClr val="bg1"/>
            </a:solidFill>
          </a:ln>
        </p:spPr>
        <p:txBody>
          <a:bodyPr wrap="square">
            <a:spAutoFit/>
          </a:bodyPr>
          <a:lstStyle/>
          <a:p>
            <a:pPr indent="-342900">
              <a:buFont typeface="+mj-lt"/>
              <a:buAutoNum type="arabicPeriod"/>
            </a:pPr>
            <a:r>
              <a:rPr lang="fr-CA" sz="1100" dirty="0">
                <a:latin typeface="Aptos Display" panose="020B0004020202020204" pitchFamily="34" charset="0"/>
              </a:rPr>
              <a:t>DÉFINIR LE SUJET </a:t>
            </a:r>
          </a:p>
          <a:p>
            <a:pPr indent="-342900">
              <a:buFont typeface="+mj-lt"/>
              <a:buAutoNum type="arabicPeriod"/>
            </a:pPr>
            <a:r>
              <a:rPr lang="fr-CA" sz="1100" dirty="0">
                <a:latin typeface="Aptos Display" panose="020B0004020202020204" pitchFamily="34" charset="0"/>
              </a:rPr>
              <a:t>IDENTIFIER DES MOTS-CLÉS</a:t>
            </a:r>
          </a:p>
          <a:p>
            <a:pPr indent="-342900">
              <a:buFont typeface="+mj-lt"/>
              <a:buAutoNum type="arabicPeriod"/>
            </a:pPr>
            <a:r>
              <a:rPr lang="fr-CA" sz="1100" dirty="0">
                <a:latin typeface="Aptos Display" panose="020B0004020202020204" pitchFamily="34" charset="0"/>
              </a:rPr>
              <a:t>CHOISIR LES SOURCES </a:t>
            </a:r>
          </a:p>
          <a:p>
            <a:pPr indent="-342900">
              <a:buFont typeface="+mj-lt"/>
              <a:buAutoNum type="arabicPeriod"/>
            </a:pPr>
            <a:r>
              <a:rPr lang="fr-CA" sz="1600" b="1" dirty="0">
                <a:solidFill>
                  <a:srgbClr val="0070C0"/>
                </a:solidFill>
                <a:latin typeface="Aptos Display" panose="020B0004020202020204" pitchFamily="34" charset="0"/>
              </a:rPr>
              <a:t>EFFECTUER LA RECHERCHE </a:t>
            </a:r>
          </a:p>
          <a:p>
            <a:pPr indent="-342900">
              <a:buFont typeface="+mj-lt"/>
              <a:buAutoNum type="arabicPeriod"/>
            </a:pPr>
            <a:r>
              <a:rPr lang="fr-CA" sz="1100" dirty="0">
                <a:latin typeface="Aptos Display" panose="020B0004020202020204" pitchFamily="34" charset="0"/>
              </a:rPr>
              <a:t>ÉVALUER LES SOURCES </a:t>
            </a:r>
          </a:p>
          <a:p>
            <a:pPr indent="-342900">
              <a:buFont typeface="+mj-lt"/>
              <a:buAutoNum type="arabicPeriod"/>
            </a:pPr>
            <a:r>
              <a:rPr lang="fr-CA" sz="1100" dirty="0">
                <a:latin typeface="Aptos Display" panose="020B0004020202020204" pitchFamily="34" charset="0"/>
              </a:rPr>
              <a:t>CITER </a:t>
            </a:r>
          </a:p>
        </p:txBody>
      </p:sp>
      <p:sp>
        <p:nvSpPr>
          <p:cNvPr id="3" name="ZoneTexte 2">
            <a:extLst>
              <a:ext uri="{FF2B5EF4-FFF2-40B4-BE49-F238E27FC236}">
                <a16:creationId xmlns:a16="http://schemas.microsoft.com/office/drawing/2014/main" id="{766402BC-C37D-AC39-EE8B-178AB9C0FBC8}"/>
              </a:ext>
            </a:extLst>
          </p:cNvPr>
          <p:cNvSpPr txBox="1"/>
          <p:nvPr>
            <p:custDataLst>
              <p:tags r:id="rId5"/>
            </p:custDataLst>
          </p:nvPr>
        </p:nvSpPr>
        <p:spPr>
          <a:xfrm>
            <a:off x="439224" y="1287251"/>
            <a:ext cx="8972195" cy="954107"/>
          </a:xfrm>
          <a:prstGeom prst="rect">
            <a:avLst/>
          </a:prstGeom>
          <a:noFill/>
          <a:ln>
            <a:solidFill>
              <a:schemeClr val="bg1"/>
            </a:solidFill>
          </a:ln>
        </p:spPr>
        <p:txBody>
          <a:bodyPr wrap="square" numCol="1">
            <a:spAutoFit/>
          </a:bodyPr>
          <a:lstStyle/>
          <a:p>
            <a:pPr>
              <a:spcBef>
                <a:spcPts val="600"/>
              </a:spcBef>
            </a:pPr>
            <a:r>
              <a:rPr lang="fr-CA" sz="2800" dirty="0">
                <a:solidFill>
                  <a:schemeClr val="bg1"/>
                </a:solidFill>
                <a:latin typeface="Aptos Display" panose="020B0004020202020204" pitchFamily="34" charset="0"/>
              </a:rPr>
              <a:t>*** RECHERCHE dans EUREKA ***</a:t>
            </a:r>
            <a:br>
              <a:rPr lang="fr-CA" sz="2800" dirty="0">
                <a:solidFill>
                  <a:schemeClr val="bg1"/>
                </a:solidFill>
                <a:latin typeface="Aptos Display" panose="020B0004020202020204" pitchFamily="34" charset="0"/>
              </a:rPr>
            </a:br>
            <a:r>
              <a:rPr lang="fr-CA" sz="2800" dirty="0">
                <a:solidFill>
                  <a:schemeClr val="bg1"/>
                </a:solidFill>
                <a:latin typeface="Aptos Display" panose="020B0004020202020204" pitchFamily="34" charset="0"/>
              </a:rPr>
              <a:t>2 articles de journaux ou de médias de moins de 2 ans</a:t>
            </a:r>
          </a:p>
        </p:txBody>
      </p:sp>
      <p:sp>
        <p:nvSpPr>
          <p:cNvPr id="13" name="ZoneTexte 12">
            <a:extLst>
              <a:ext uri="{FF2B5EF4-FFF2-40B4-BE49-F238E27FC236}">
                <a16:creationId xmlns:a16="http://schemas.microsoft.com/office/drawing/2014/main" id="{6B1FBC45-0F4F-358D-BC03-0F93B36E75F0}"/>
              </a:ext>
            </a:extLst>
          </p:cNvPr>
          <p:cNvSpPr txBox="1"/>
          <p:nvPr>
            <p:custDataLst>
              <p:tags r:id="rId6"/>
            </p:custDataLst>
          </p:nvPr>
        </p:nvSpPr>
        <p:spPr>
          <a:xfrm>
            <a:off x="228599" y="5060555"/>
            <a:ext cx="11734800" cy="1077218"/>
          </a:xfrm>
          <a:prstGeom prst="rect">
            <a:avLst/>
          </a:prstGeom>
          <a:noFill/>
        </p:spPr>
        <p:txBody>
          <a:bodyPr wrap="square">
            <a:spAutoFit/>
          </a:bodyPr>
          <a:lstStyle/>
          <a:p>
            <a:r>
              <a:rPr lang="fr-CA" sz="2000" dirty="0">
                <a:solidFill>
                  <a:schemeClr val="bg1"/>
                </a:solidFill>
                <a:latin typeface="Aptos Display" panose="020B0004020202020204" pitchFamily="34" charset="0"/>
              </a:rPr>
              <a:t>«Le Devoir fait partie des médias qui bloquent volontairement les agents conversationnels et empêchent la fouille de textes et de données sur ses plateformes en attendant la conclusion d’ententes commerciales équitables.» </a:t>
            </a:r>
            <a:br>
              <a:rPr lang="fr-CA" dirty="0">
                <a:solidFill>
                  <a:schemeClr val="bg1"/>
                </a:solidFill>
                <a:latin typeface="Aptos Display" panose="020B0004020202020204" pitchFamily="34" charset="0"/>
              </a:rPr>
            </a:br>
            <a:r>
              <a:rPr lang="fr-CA" sz="1200" dirty="0" err="1">
                <a:solidFill>
                  <a:schemeClr val="bg1"/>
                </a:solidFill>
                <a:latin typeface="Aptos Display" panose="020B0004020202020204" pitchFamily="34" charset="0"/>
              </a:rPr>
              <a:t>Myles</a:t>
            </a:r>
            <a:r>
              <a:rPr lang="fr-CA" sz="1200" dirty="0">
                <a:solidFill>
                  <a:schemeClr val="bg1"/>
                </a:solidFill>
                <a:latin typeface="Aptos Display" panose="020B0004020202020204" pitchFamily="34" charset="0"/>
              </a:rPr>
              <a:t>, B. (2025, février 15). </a:t>
            </a:r>
            <a:r>
              <a:rPr lang="fr-CA" sz="1200" i="1" dirty="0">
                <a:solidFill>
                  <a:schemeClr val="bg1"/>
                </a:solidFill>
                <a:latin typeface="Aptos Display" panose="020B0004020202020204" pitchFamily="34" charset="0"/>
              </a:rPr>
              <a:t>Qui va protéger les créateurs de contenus?</a:t>
            </a:r>
            <a:r>
              <a:rPr lang="fr-CA" sz="1200" dirty="0">
                <a:solidFill>
                  <a:schemeClr val="bg1"/>
                </a:solidFill>
                <a:latin typeface="Aptos Display" panose="020B0004020202020204" pitchFamily="34" charset="0"/>
              </a:rPr>
              <a:t> Le Devoir. </a:t>
            </a:r>
            <a:r>
              <a:rPr lang="fr-CA" sz="1200" dirty="0">
                <a:solidFill>
                  <a:srgbClr val="0070C0"/>
                </a:solidFill>
                <a:latin typeface="Aptos Display" panose="020B0004020202020204" pitchFamily="34" charset="0"/>
                <a:hlinkClick r:id="rId11">
                  <a:extLst>
                    <a:ext uri="{A12FA001-AC4F-418D-AE19-62706E023703}">
                      <ahyp:hlinkClr xmlns:ahyp="http://schemas.microsoft.com/office/drawing/2018/hyperlinkcolor" val="tx"/>
                    </a:ext>
                  </a:extLst>
                </a:hlinkClick>
              </a:rPr>
              <a:t>https://www.ledevoir.com/opinion/editoriaux/844726/editorial-sommet-paris-ia-va-proteger-createurs-contenus</a:t>
            </a:r>
            <a:endParaRPr lang="fr-CA" dirty="0">
              <a:solidFill>
                <a:srgbClr val="0070C0"/>
              </a:solidFill>
              <a:latin typeface="Aptos Display" panose="020B0004020202020204" pitchFamily="34" charset="0"/>
            </a:endParaRPr>
          </a:p>
        </p:txBody>
      </p:sp>
      <p:pic>
        <p:nvPicPr>
          <p:cNvPr id="7" name="Image 6">
            <a:extLst>
              <a:ext uri="{FF2B5EF4-FFF2-40B4-BE49-F238E27FC236}">
                <a16:creationId xmlns:a16="http://schemas.microsoft.com/office/drawing/2014/main" id="{882A74AF-D60E-0B25-3E1C-1276CA166B61}"/>
              </a:ext>
            </a:extLst>
          </p:cNvPr>
          <p:cNvPicPr>
            <a:picLocks noChangeAspect="1"/>
          </p:cNvPicPr>
          <p:nvPr>
            <p:custDataLst>
              <p:tags r:id="rId7"/>
            </p:custDataLst>
          </p:nvPr>
        </p:nvPicPr>
        <p:blipFill>
          <a:blip r:embed="rId12"/>
          <a:stretch>
            <a:fillRect/>
          </a:stretch>
        </p:blipFill>
        <p:spPr>
          <a:xfrm>
            <a:off x="1108611" y="2616787"/>
            <a:ext cx="9974775" cy="1624425"/>
          </a:xfrm>
          <a:prstGeom prst="rect">
            <a:avLst/>
          </a:prstGeom>
        </p:spPr>
      </p:pic>
    </p:spTree>
    <p:extLst>
      <p:ext uri="{BB962C8B-B14F-4D97-AF65-F5344CB8AC3E}">
        <p14:creationId xmlns:p14="http://schemas.microsoft.com/office/powerpoint/2010/main" val="626697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C93AEABE-4443-EBD5-9707-203E58DC3C45}"/>
              </a:ext>
            </a:extLst>
          </p:cNvPr>
          <p:cNvGraphicFramePr>
            <a:graphicFrameLocks noGrp="1"/>
          </p:cNvGraphicFramePr>
          <p:nvPr>
            <p:custDataLst>
              <p:tags r:id="rId1"/>
            </p:custDataLst>
            <p:extLst>
              <p:ext uri="{D42A27DB-BD31-4B8C-83A1-F6EECF244321}">
                <p14:modId xmlns:p14="http://schemas.microsoft.com/office/powerpoint/2010/main" val="2056138330"/>
              </p:ext>
            </p:extLst>
          </p:nvPr>
        </p:nvGraphicFramePr>
        <p:xfrm>
          <a:off x="130968" y="653285"/>
          <a:ext cx="11930063" cy="6155032"/>
        </p:xfrm>
        <a:graphic>
          <a:graphicData uri="http://schemas.openxmlformats.org/drawingml/2006/table">
            <a:tbl>
              <a:tblPr>
                <a:tableStyleId>{8799B23B-EC83-4686-B30A-512413B5E67A}</a:tableStyleId>
              </a:tblPr>
              <a:tblGrid>
                <a:gridCol w="1877478">
                  <a:extLst>
                    <a:ext uri="{9D8B030D-6E8A-4147-A177-3AD203B41FA5}">
                      <a16:colId xmlns:a16="http://schemas.microsoft.com/office/drawing/2014/main" val="2025446398"/>
                    </a:ext>
                  </a:extLst>
                </a:gridCol>
                <a:gridCol w="2399652">
                  <a:extLst>
                    <a:ext uri="{9D8B030D-6E8A-4147-A177-3AD203B41FA5}">
                      <a16:colId xmlns:a16="http://schemas.microsoft.com/office/drawing/2014/main" val="370327874"/>
                    </a:ext>
                  </a:extLst>
                </a:gridCol>
                <a:gridCol w="2355011">
                  <a:extLst>
                    <a:ext uri="{9D8B030D-6E8A-4147-A177-3AD203B41FA5}">
                      <a16:colId xmlns:a16="http://schemas.microsoft.com/office/drawing/2014/main" val="3449795058"/>
                    </a:ext>
                  </a:extLst>
                </a:gridCol>
                <a:gridCol w="2484408">
                  <a:extLst>
                    <a:ext uri="{9D8B030D-6E8A-4147-A177-3AD203B41FA5}">
                      <a16:colId xmlns:a16="http://schemas.microsoft.com/office/drawing/2014/main" val="1083123258"/>
                    </a:ext>
                  </a:extLst>
                </a:gridCol>
                <a:gridCol w="2813514">
                  <a:extLst>
                    <a:ext uri="{9D8B030D-6E8A-4147-A177-3AD203B41FA5}">
                      <a16:colId xmlns:a16="http://schemas.microsoft.com/office/drawing/2014/main" val="3823544665"/>
                    </a:ext>
                  </a:extLst>
                </a:gridCol>
              </a:tblGrid>
              <a:tr h="536926">
                <a:tc>
                  <a:txBody>
                    <a:bodyPr/>
                    <a:lstStyle/>
                    <a:p>
                      <a:pPr algn="ctr" fontAlgn="ctr"/>
                      <a:r>
                        <a:rPr lang="fr-CA" sz="1600" b="1" u="none" strike="noStrike" dirty="0">
                          <a:solidFill>
                            <a:schemeClr val="bg1"/>
                          </a:solidFill>
                          <a:effectLst/>
                        </a:rPr>
                        <a:t>CRITÈRE</a:t>
                      </a:r>
                      <a:endParaRPr lang="fr-CA" sz="1600" b="1" i="0" u="none" strike="noStrike" dirty="0">
                        <a:solidFill>
                          <a:schemeClr val="bg1"/>
                        </a:solidFill>
                        <a:effectLst/>
                        <a:latin typeface="Aptos Display" panose="020B0004020202020204" pitchFamily="34" charset="0"/>
                      </a:endParaRP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fr-CA" sz="1600" b="1" u="none" strike="noStrike">
                          <a:solidFill>
                            <a:schemeClr val="bg1"/>
                          </a:solidFill>
                          <a:effectLst/>
                        </a:rPr>
                        <a:t>GOOGLE</a:t>
                      </a:r>
                      <a:endParaRPr lang="fr-CA" sz="1600" b="1" i="0" u="none" strike="noStrike">
                        <a:solidFill>
                          <a:schemeClr val="bg1"/>
                        </a:solidFill>
                        <a:effectLst/>
                        <a:latin typeface="Aptos Display" panose="020B0004020202020204" pitchFamily="34" charset="0"/>
                      </a:endParaRP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600" b="1" u="none" strike="noStrike">
                          <a:solidFill>
                            <a:schemeClr val="bg1"/>
                          </a:solidFill>
                          <a:effectLst/>
                        </a:rPr>
                        <a:t>COPILOT</a:t>
                      </a:r>
                    </a:p>
                    <a:p>
                      <a:pPr marL="0" marR="0" lvl="0" indent="0" algn="ctr" defTabSz="914400" rtl="0" eaLnBrk="1" fontAlgn="auto" latinLnBrk="0" hangingPunct="1">
                        <a:lnSpc>
                          <a:spcPct val="100000"/>
                        </a:lnSpc>
                        <a:spcBef>
                          <a:spcPts val="0"/>
                        </a:spcBef>
                        <a:spcAft>
                          <a:spcPts val="0"/>
                        </a:spcAft>
                        <a:buClrTx/>
                        <a:buSzTx/>
                        <a:buFontTx/>
                        <a:buNone/>
                        <a:tabLst/>
                        <a:defRPr/>
                      </a:pPr>
                      <a:r>
                        <a:rPr lang="fr-CA" sz="1600" b="1" u="none" strike="noStrike">
                          <a:solidFill>
                            <a:schemeClr val="bg1"/>
                          </a:solidFill>
                          <a:effectLst/>
                        </a:rPr>
                        <a:t>CHATGPT</a:t>
                      </a:r>
                      <a:endParaRPr lang="fr-CA" sz="1600" b="1" i="0" u="none" strike="noStrike">
                        <a:solidFill>
                          <a:schemeClr val="bg1"/>
                        </a:solidFill>
                        <a:effectLst/>
                        <a:latin typeface="Aptos Display" panose="020B0004020202020204" pitchFamily="34" charset="0"/>
                      </a:endParaRP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fr-CA" sz="1600" b="1" u="none" strike="noStrike" dirty="0">
                          <a:solidFill>
                            <a:schemeClr val="bg1"/>
                          </a:solidFill>
                          <a:effectLst/>
                        </a:rPr>
                        <a:t>PERPLEXITY WEB</a:t>
                      </a:r>
                      <a:endParaRPr lang="fr-CA" sz="1600" b="1" i="0" u="none" strike="noStrike" dirty="0">
                        <a:solidFill>
                          <a:schemeClr val="bg1"/>
                        </a:solidFill>
                        <a:effectLst/>
                        <a:latin typeface="Aptos Display" panose="020B0004020202020204" pitchFamily="34" charset="0"/>
                      </a:endParaRP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fr-CA" sz="1600" b="1" u="none" strike="noStrike" dirty="0">
                          <a:solidFill>
                            <a:schemeClr val="bg1"/>
                          </a:solidFill>
                          <a:effectLst/>
                        </a:rPr>
                        <a:t>PERPLEXITY ACADÉMIQUE/ELICIT/</a:t>
                      </a:r>
                    </a:p>
                    <a:p>
                      <a:pPr algn="ctr" fontAlgn="ctr"/>
                      <a:r>
                        <a:rPr lang="fr-CA" sz="1600" b="1" u="none" strike="noStrike" dirty="0">
                          <a:solidFill>
                            <a:schemeClr val="bg1"/>
                          </a:solidFill>
                          <a:effectLst/>
                        </a:rPr>
                        <a:t>EPSILON/SCISPACE</a:t>
                      </a:r>
                      <a:endParaRPr lang="fr-CA" sz="1600" b="1" i="0" u="none" strike="noStrike" dirty="0">
                        <a:solidFill>
                          <a:schemeClr val="bg1"/>
                        </a:solidFill>
                        <a:effectLst/>
                        <a:latin typeface="Aptos Display" panose="020B0004020202020204" pitchFamily="34" charset="0"/>
                      </a:endParaRP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846838338"/>
                  </a:ext>
                </a:extLst>
              </a:tr>
              <a:tr h="788858">
                <a:tc>
                  <a:txBody>
                    <a:bodyPr/>
                    <a:lstStyle/>
                    <a:p>
                      <a:pPr algn="ctr" fontAlgn="ctr"/>
                      <a:r>
                        <a:rPr lang="fr-CA" sz="1600" b="1" u="none" strike="noStrike" dirty="0">
                          <a:solidFill>
                            <a:schemeClr val="bg1"/>
                          </a:solidFill>
                          <a:effectLst/>
                        </a:rPr>
                        <a:t>Fiabilité des références</a:t>
                      </a:r>
                      <a:endParaRPr lang="fr-CA" sz="1600" b="1" i="0" u="none" strike="noStrike" dirty="0">
                        <a:solidFill>
                          <a:schemeClr val="bg1"/>
                        </a:solidFill>
                        <a:effectLst/>
                        <a:latin typeface="Aptos Display" panose="020B0004020202020204" pitchFamily="34" charset="0"/>
                      </a:endParaRP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r>
                        <a:rPr lang="fr-CA" sz="1600" dirty="0"/>
                        <a:t>⚠️</a:t>
                      </a:r>
                      <a:r>
                        <a:rPr lang="fr-CA" sz="1600" b="0" u="none" strike="noStrike" dirty="0">
                          <a:solidFill>
                            <a:schemeClr val="bg1"/>
                          </a:solidFill>
                          <a:effectLst/>
                        </a:rPr>
                        <a:t>Variable, dépend des filtres, des compétences de recherche et de la qualité des sites.</a:t>
                      </a:r>
                      <a:endParaRPr lang="fr-CA" sz="1600" b="0" i="0" u="none" strike="noStrike" dirty="0">
                        <a:solidFill>
                          <a:schemeClr val="bg1"/>
                        </a:solidFill>
                        <a:effectLst/>
                        <a:latin typeface="Aptos Display" panose="020B0004020202020204" pitchFamily="34" charset="0"/>
                      </a:endParaRP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fr-CA" sz="1600" b="0" u="none" strike="noStrike" dirty="0">
                          <a:solidFill>
                            <a:schemeClr val="bg1"/>
                          </a:solidFill>
                          <a:effectLst/>
                        </a:rPr>
                        <a:t>❌ Non fiable par défaut, en mode conversation.</a:t>
                      </a:r>
                      <a:endParaRPr lang="fr-CA" sz="1600" b="0" i="0" u="none" strike="noStrike" dirty="0">
                        <a:solidFill>
                          <a:schemeClr val="bg1"/>
                        </a:solidFill>
                        <a:effectLst/>
                        <a:latin typeface="Aptos Display" panose="020B0004020202020204" pitchFamily="34" charset="0"/>
                      </a:endParaRP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r>
                        <a:rPr lang="fr-CA" sz="1600"/>
                        <a:t>✅ </a:t>
                      </a:r>
                      <a:r>
                        <a:rPr lang="fr-CA" sz="1600" b="0" u="none" strike="noStrike">
                          <a:solidFill>
                            <a:schemeClr val="bg1"/>
                          </a:solidFill>
                          <a:effectLst/>
                        </a:rPr>
                        <a:t>Sources diversifiées et fiables, souvent citées.</a:t>
                      </a:r>
                      <a:endParaRPr lang="fr-CA" sz="1600" b="0" i="0" u="none" strike="noStrike">
                        <a:solidFill>
                          <a:schemeClr val="bg1"/>
                        </a:solidFill>
                        <a:effectLst/>
                        <a:latin typeface="Aptos Display" panose="020B0004020202020204" pitchFamily="34" charset="0"/>
                      </a:endParaRP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r>
                        <a:rPr lang="fr-CA" sz="1600" dirty="0"/>
                        <a:t>✅ </a:t>
                      </a:r>
                      <a:r>
                        <a:rPr lang="fr-CA" sz="1600" b="0" u="none" strike="noStrike" dirty="0">
                          <a:solidFill>
                            <a:schemeClr val="bg1"/>
                          </a:solidFill>
                          <a:effectLst/>
                        </a:rPr>
                        <a:t>Fiabilité relativement élevée, basée sur des sources validées et vérifiables.</a:t>
                      </a:r>
                      <a:endParaRPr lang="fr-CA" sz="1600" b="0" i="0" u="none" strike="noStrike" dirty="0">
                        <a:solidFill>
                          <a:schemeClr val="bg1"/>
                        </a:solidFill>
                        <a:effectLst/>
                        <a:latin typeface="Aptos Display" panose="020B0004020202020204" pitchFamily="34" charset="0"/>
                      </a:endParaRP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292363750"/>
                  </a:ext>
                </a:extLst>
              </a:tr>
              <a:tr h="788858">
                <a:tc>
                  <a:txBody>
                    <a:bodyPr/>
                    <a:lstStyle/>
                    <a:p>
                      <a:pPr algn="ctr" fontAlgn="ctr"/>
                      <a:r>
                        <a:rPr lang="fr-CA" sz="1600" b="1" u="none" strike="noStrike">
                          <a:solidFill>
                            <a:schemeClr val="bg1"/>
                          </a:solidFill>
                          <a:effectLst/>
                        </a:rPr>
                        <a:t>Date des références</a:t>
                      </a:r>
                      <a:endParaRPr lang="fr-CA" sz="1600" b="1" i="0" u="none" strike="noStrike">
                        <a:solidFill>
                          <a:schemeClr val="bg1"/>
                        </a:solidFill>
                        <a:effectLst/>
                        <a:latin typeface="Aptos Display" panose="020B0004020202020204" pitchFamily="34" charset="0"/>
                      </a:endParaRP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fr-CA" sz="1600"/>
                        <a:t>⚠️</a:t>
                      </a:r>
                      <a:r>
                        <a:rPr lang="fr-CA" sz="1600" b="0" u="none" strike="noStrike">
                          <a:solidFill>
                            <a:schemeClr val="bg1"/>
                          </a:solidFill>
                          <a:effectLst/>
                        </a:rPr>
                        <a:t>Variable, parfois obsolète.</a:t>
                      </a: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r>
                        <a:rPr lang="fr-CA" sz="1600" dirty="0"/>
                        <a:t>⚠️</a:t>
                      </a:r>
                      <a:r>
                        <a:rPr lang="fr-CA" sz="1600" b="0" u="none" strike="noStrike" dirty="0">
                          <a:solidFill>
                            <a:schemeClr val="bg1"/>
                          </a:solidFill>
                          <a:effectLst/>
                        </a:rPr>
                        <a:t>Dépend des données d’entraînement.</a:t>
                      </a:r>
                      <a:endParaRPr lang="fr-CA" sz="1600" b="0" i="0" u="none" strike="noStrike" dirty="0">
                        <a:solidFill>
                          <a:schemeClr val="bg1"/>
                        </a:solidFill>
                        <a:effectLst/>
                        <a:latin typeface="Aptos Display" panose="020B0004020202020204" pitchFamily="34" charset="0"/>
                      </a:endParaRP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fr-CA" sz="1600"/>
                        <a:t>⚠️</a:t>
                      </a:r>
                      <a:r>
                        <a:rPr lang="fr-CA" sz="1600" b="0" u="none" strike="noStrike">
                          <a:solidFill>
                            <a:schemeClr val="bg1"/>
                          </a:solidFill>
                          <a:effectLst/>
                        </a:rPr>
                        <a:t>À vérifier, mais généralement récentes.</a:t>
                      </a:r>
                      <a:endParaRPr lang="fr-CA" sz="1600" b="0" i="0" u="none" strike="noStrike">
                        <a:solidFill>
                          <a:schemeClr val="bg1"/>
                        </a:solidFill>
                        <a:effectLst/>
                        <a:latin typeface="Aptos Display" panose="020B0004020202020204" pitchFamily="34" charset="0"/>
                      </a:endParaRP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r>
                        <a:rPr lang="fr-CA" sz="1600" dirty="0"/>
                        <a:t>✅ </a:t>
                      </a:r>
                      <a:r>
                        <a:rPr lang="fr-CA" sz="1600" b="0" u="none" strike="noStrike" dirty="0">
                          <a:solidFill>
                            <a:schemeClr val="bg1"/>
                          </a:solidFill>
                          <a:effectLst/>
                        </a:rPr>
                        <a:t>Recherches à jour, avec dates de publication indiquées.</a:t>
                      </a:r>
                      <a:endParaRPr lang="fr-CA" sz="1600" b="0" i="0" u="none" strike="noStrike" dirty="0">
                        <a:solidFill>
                          <a:schemeClr val="bg1"/>
                        </a:solidFill>
                        <a:effectLst/>
                        <a:latin typeface="Aptos Display" panose="020B0004020202020204" pitchFamily="34" charset="0"/>
                      </a:endParaRP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46284723"/>
                  </a:ext>
                </a:extLst>
              </a:tr>
              <a:tr h="788858">
                <a:tc>
                  <a:txBody>
                    <a:bodyPr/>
                    <a:lstStyle/>
                    <a:p>
                      <a:pPr algn="ctr" fontAlgn="ctr"/>
                      <a:r>
                        <a:rPr lang="fr-CA" sz="1600" b="1" u="none" strike="noStrike">
                          <a:solidFill>
                            <a:schemeClr val="bg1"/>
                          </a:solidFill>
                          <a:effectLst/>
                        </a:rPr>
                        <a:t>Variété des références</a:t>
                      </a:r>
                      <a:endParaRPr lang="fr-CA" sz="1600" b="1" i="0" u="none" strike="noStrike">
                        <a:solidFill>
                          <a:schemeClr val="bg1"/>
                        </a:solidFill>
                        <a:effectLst/>
                        <a:latin typeface="Aptos Display" panose="020B0004020202020204" pitchFamily="34" charset="0"/>
                      </a:endParaRP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r>
                        <a:rPr lang="fr-CA" sz="1600"/>
                        <a:t>✅ </a:t>
                      </a:r>
                      <a:r>
                        <a:rPr lang="fr-CA" sz="1600" b="0" u="none" strike="noStrike">
                          <a:solidFill>
                            <a:schemeClr val="bg1"/>
                          </a:solidFill>
                          <a:effectLst/>
                        </a:rPr>
                        <a:t>Très variée.</a:t>
                      </a:r>
                      <a:endParaRPr lang="fr-CA" sz="1600" b="0" i="0" u="none" strike="noStrike">
                        <a:solidFill>
                          <a:schemeClr val="bg1"/>
                        </a:solidFill>
                        <a:effectLst/>
                        <a:latin typeface="Aptos Display" panose="020B0004020202020204" pitchFamily="34" charset="0"/>
                      </a:endParaRP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fr-CA" sz="1600" dirty="0">
                          <a:solidFill>
                            <a:schemeClr val="bg1"/>
                          </a:solidFill>
                        </a:rPr>
                        <a:t>❌Variété limitée et opaque, </a:t>
                      </a:r>
                      <a:r>
                        <a:rPr lang="fr-CA" sz="1600" b="0" u="none" strike="noStrike" dirty="0">
                          <a:solidFill>
                            <a:schemeClr val="bg1"/>
                          </a:solidFill>
                          <a:effectLst/>
                        </a:rPr>
                        <a:t>sources rarement citées.</a:t>
                      </a:r>
                      <a:endParaRPr lang="fr-CA" sz="1600" b="0" i="0" u="none" strike="noStrike" dirty="0">
                        <a:solidFill>
                          <a:schemeClr val="bg1"/>
                        </a:solidFill>
                        <a:effectLst/>
                        <a:latin typeface="Aptos Display" panose="020B0004020202020204" pitchFamily="34" charset="0"/>
                      </a:endParaRP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r>
                        <a:rPr lang="fr-CA" sz="1600"/>
                        <a:t>✅ </a:t>
                      </a:r>
                      <a:r>
                        <a:rPr lang="fr-CA" sz="1600" b="0" u="none" strike="noStrike">
                          <a:solidFill>
                            <a:schemeClr val="bg1"/>
                          </a:solidFill>
                          <a:effectLst/>
                        </a:rPr>
                        <a:t>Diversifiée : presse, études, blogues spécialisés…</a:t>
                      </a:r>
                      <a:endParaRPr lang="fr-CA" sz="1600" b="0" i="0" u="none" strike="noStrike">
                        <a:solidFill>
                          <a:schemeClr val="bg1"/>
                        </a:solidFill>
                        <a:effectLst/>
                        <a:latin typeface="Aptos Display" panose="020B0004020202020204" pitchFamily="34" charset="0"/>
                      </a:endParaRP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r>
                        <a:rPr lang="fr-CA" sz="1600" dirty="0">
                          <a:solidFill>
                            <a:schemeClr val="bg1"/>
                          </a:solidFill>
                        </a:rPr>
                        <a:t>✅ Axé sur articles scientifiques, rapports et études vérifiées.</a:t>
                      </a:r>
                      <a:endParaRPr lang="fr-CA" sz="1600" b="0" i="0" u="none" strike="noStrike" dirty="0">
                        <a:solidFill>
                          <a:schemeClr val="bg1"/>
                        </a:solidFill>
                        <a:effectLst/>
                        <a:latin typeface="Aptos Display" panose="020B0004020202020204" pitchFamily="34" charset="0"/>
                      </a:endParaRP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671542"/>
                  </a:ext>
                </a:extLst>
              </a:tr>
              <a:tr h="1040789">
                <a:tc>
                  <a:txBody>
                    <a:bodyPr/>
                    <a:lstStyle/>
                    <a:p>
                      <a:pPr algn="ctr" fontAlgn="ctr"/>
                      <a:r>
                        <a:rPr lang="fr-CA" sz="1600" b="1" u="none" strike="noStrike">
                          <a:solidFill>
                            <a:schemeClr val="bg1"/>
                          </a:solidFill>
                          <a:effectLst/>
                        </a:rPr>
                        <a:t>Profondeur du texte</a:t>
                      </a:r>
                      <a:endParaRPr lang="fr-CA" sz="1600" b="1" i="0" u="none" strike="noStrike">
                        <a:solidFill>
                          <a:schemeClr val="bg1"/>
                        </a:solidFill>
                        <a:effectLst/>
                        <a:latin typeface="Aptos Display" panose="020B0004020202020204" pitchFamily="34" charset="0"/>
                      </a:endParaRP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r>
                        <a:rPr lang="fr-CA" sz="1600" dirty="0"/>
                        <a:t>⚠️</a:t>
                      </a:r>
                      <a:r>
                        <a:rPr lang="fr-CA" sz="1600" b="0" u="none" strike="noStrike" dirty="0">
                          <a:solidFill>
                            <a:schemeClr val="bg1"/>
                          </a:solidFill>
                          <a:effectLst/>
                        </a:rPr>
                        <a:t>Peut être très superficiel ou très approfondi.</a:t>
                      </a:r>
                      <a:endParaRPr lang="fr-CA" sz="1600" b="0" i="0" u="none" strike="noStrike" dirty="0">
                        <a:solidFill>
                          <a:schemeClr val="bg1"/>
                        </a:solidFill>
                        <a:effectLst/>
                        <a:latin typeface="Aptos Display" panose="020B0004020202020204" pitchFamily="34" charset="0"/>
                      </a:endParaRP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fr-CA" sz="1600" dirty="0"/>
                        <a:t>⚠️</a:t>
                      </a:r>
                      <a:r>
                        <a:rPr lang="fr-CA" sz="1600" b="0" u="none" strike="noStrike" dirty="0">
                          <a:solidFill>
                            <a:schemeClr val="bg1"/>
                          </a:solidFill>
                          <a:effectLst/>
                        </a:rPr>
                        <a:t>Capable de synthèses structurées, mais parfois approximatives ou inexactes</a:t>
                      </a:r>
                      <a:endParaRPr lang="fr-CA" sz="1600" b="0" i="0" u="none" strike="noStrike" dirty="0">
                        <a:solidFill>
                          <a:schemeClr val="bg1"/>
                        </a:solidFill>
                        <a:effectLst/>
                        <a:latin typeface="Aptos Display" panose="020B0004020202020204" pitchFamily="34" charset="0"/>
                      </a:endParaRP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r>
                        <a:rPr lang="fr-CA" sz="1600" dirty="0"/>
                        <a:t>✅ </a:t>
                      </a:r>
                      <a:r>
                        <a:rPr lang="fr-CA" sz="1600" b="0" u="none" strike="noStrike" dirty="0">
                          <a:solidFill>
                            <a:schemeClr val="bg1"/>
                          </a:solidFill>
                          <a:effectLst/>
                        </a:rPr>
                        <a:t>Souvent détaillées, mais variables selon le sujet.</a:t>
                      </a:r>
                      <a:endParaRPr lang="fr-CA" sz="1600" b="0" i="0" u="none" strike="noStrike" dirty="0">
                        <a:solidFill>
                          <a:schemeClr val="bg1"/>
                        </a:solidFill>
                        <a:effectLst/>
                        <a:latin typeface="Aptos Display" panose="020B0004020202020204" pitchFamily="34" charset="0"/>
                      </a:endParaRP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r>
                        <a:rPr lang="fr-CA" sz="1600"/>
                        <a:t>✅ </a:t>
                      </a:r>
                      <a:r>
                        <a:rPr lang="fr-CA" sz="1600" b="0" u="none" strike="noStrike">
                          <a:solidFill>
                            <a:schemeClr val="bg1"/>
                          </a:solidFill>
                          <a:effectLst/>
                        </a:rPr>
                        <a:t>Très détaillées et complètes, tirées de sources académiques.</a:t>
                      </a:r>
                      <a:endParaRPr lang="fr-CA" sz="1600" b="0" i="0" u="none" strike="noStrike">
                        <a:solidFill>
                          <a:schemeClr val="bg1"/>
                        </a:solidFill>
                        <a:effectLst/>
                        <a:latin typeface="Aptos Display" panose="020B0004020202020204" pitchFamily="34" charset="0"/>
                      </a:endParaRP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71954315"/>
                  </a:ext>
                </a:extLst>
              </a:tr>
              <a:tr h="788858">
                <a:tc>
                  <a:txBody>
                    <a:bodyPr/>
                    <a:lstStyle/>
                    <a:p>
                      <a:pPr algn="ctr" fontAlgn="ctr"/>
                      <a:r>
                        <a:rPr lang="fr-CA" sz="1600" b="1" u="none" strike="noStrike">
                          <a:solidFill>
                            <a:schemeClr val="bg1"/>
                          </a:solidFill>
                          <a:effectLst/>
                        </a:rPr>
                        <a:t>Spécialistes identifiés</a:t>
                      </a:r>
                      <a:endParaRPr lang="fr-CA" sz="1600" b="1" i="0" u="none" strike="noStrike">
                        <a:solidFill>
                          <a:schemeClr val="bg1"/>
                        </a:solidFill>
                        <a:effectLst/>
                        <a:latin typeface="Aptos Display" panose="020B0004020202020204" pitchFamily="34" charset="0"/>
                      </a:endParaRP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r>
                        <a:rPr lang="fr-CA" sz="1600" dirty="0"/>
                        <a:t>❌</a:t>
                      </a:r>
                      <a:r>
                        <a:rPr lang="fr-CA" sz="1600" b="0" u="none" strike="noStrike" dirty="0">
                          <a:solidFill>
                            <a:schemeClr val="bg1"/>
                          </a:solidFill>
                          <a:effectLst/>
                        </a:rPr>
                        <a:t>Rarement cités automatiquement.</a:t>
                      </a:r>
                      <a:endParaRPr lang="fr-CA" sz="1600" b="0" i="0" u="none" strike="noStrike" dirty="0">
                        <a:solidFill>
                          <a:schemeClr val="bg1"/>
                        </a:solidFill>
                        <a:effectLst/>
                        <a:latin typeface="Aptos Display" panose="020B0004020202020204" pitchFamily="34" charset="0"/>
                      </a:endParaRP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r>
                        <a:rPr lang="fr-CA" sz="1600"/>
                        <a:t>❌</a:t>
                      </a:r>
                      <a:r>
                        <a:rPr lang="fr-CA" sz="1600" b="0" u="none" strike="noStrike">
                          <a:solidFill>
                            <a:schemeClr val="bg1"/>
                          </a:solidFill>
                          <a:effectLst/>
                        </a:rPr>
                        <a:t>Généralement non mentionnés.</a:t>
                      </a:r>
                      <a:endParaRPr lang="fr-CA" sz="1600" b="0" i="0" u="none" strike="noStrike">
                        <a:solidFill>
                          <a:schemeClr val="bg1"/>
                        </a:solidFill>
                        <a:effectLst/>
                        <a:latin typeface="Aptos Display" panose="020B0004020202020204" pitchFamily="34" charset="0"/>
                      </a:endParaRP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r>
                        <a:rPr lang="fr-CA" sz="1600"/>
                        <a:t>✅ </a:t>
                      </a:r>
                      <a:r>
                        <a:rPr lang="fr-CA" sz="1600" b="0" u="none" strike="noStrike">
                          <a:solidFill>
                            <a:schemeClr val="bg1"/>
                          </a:solidFill>
                          <a:effectLst/>
                        </a:rPr>
                        <a:t>Souvent cités, favorisant la transparence.</a:t>
                      </a:r>
                      <a:endParaRPr lang="fr-CA" sz="1600" b="0" i="0" u="none" strike="noStrike">
                        <a:solidFill>
                          <a:schemeClr val="bg1"/>
                        </a:solidFill>
                        <a:effectLst/>
                        <a:latin typeface="Aptos Display" panose="020B0004020202020204" pitchFamily="34" charset="0"/>
                      </a:endParaRP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r>
                        <a:rPr lang="fr-CA" sz="1600" dirty="0"/>
                        <a:t>✅ </a:t>
                      </a:r>
                      <a:r>
                        <a:rPr lang="fr-CA" sz="1600" b="0" u="none" strike="noStrike" dirty="0">
                          <a:solidFill>
                            <a:schemeClr val="bg1"/>
                          </a:solidFill>
                          <a:effectLst/>
                        </a:rPr>
                        <a:t>Cités lorsque disponibles, avec affiliation institutionnelle.</a:t>
                      </a:r>
                      <a:endParaRPr lang="fr-CA" sz="1600" b="0" i="0" u="none" strike="noStrike" dirty="0">
                        <a:solidFill>
                          <a:schemeClr val="bg1"/>
                        </a:solidFill>
                        <a:effectLst/>
                        <a:latin typeface="Aptos Display" panose="020B0004020202020204" pitchFamily="34" charset="0"/>
                      </a:endParaRP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52200322"/>
                  </a:ext>
                </a:extLst>
              </a:tr>
              <a:tr h="1040789">
                <a:tc>
                  <a:txBody>
                    <a:bodyPr/>
                    <a:lstStyle/>
                    <a:p>
                      <a:pPr algn="ctr" fontAlgn="ctr"/>
                      <a:r>
                        <a:rPr lang="fr-CA" sz="1600" b="1" i="0" u="none" strike="noStrike">
                          <a:solidFill>
                            <a:schemeClr val="bg1"/>
                          </a:solidFill>
                          <a:effectLst/>
                          <a:latin typeface="Aptos Display" panose="020B0004020202020204" pitchFamily="34" charset="0"/>
                        </a:rPr>
                        <a:t>Facilité d’utilisation</a:t>
                      </a: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r>
                        <a:rPr lang="fr-CA" sz="1600" b="0" i="0" u="none" strike="noStrike" dirty="0">
                          <a:solidFill>
                            <a:schemeClr val="bg1"/>
                          </a:solidFill>
                          <a:effectLst/>
                          <a:latin typeface="Aptos Display" panose="020B0004020202020204" pitchFamily="34" charset="0"/>
                        </a:rPr>
                        <a:t>Accessible à tout public, mais demande un tri de critique.</a:t>
                      </a: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r>
                        <a:rPr lang="fr-CA" sz="1600" b="0" i="0" u="none" strike="noStrike" dirty="0">
                          <a:solidFill>
                            <a:schemeClr val="bg1"/>
                          </a:solidFill>
                          <a:effectLst/>
                          <a:latin typeface="Aptos Display" panose="020B0004020202020204" pitchFamily="34" charset="0"/>
                        </a:rPr>
                        <a:t>Simple pour des résumés ou idées générales.</a:t>
                      </a: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r>
                        <a:rPr lang="fr-CA" sz="1600" b="0" i="0" u="none" strike="noStrike">
                          <a:solidFill>
                            <a:schemeClr val="bg1"/>
                          </a:solidFill>
                          <a:effectLst/>
                          <a:latin typeface="Aptos Display" panose="020B0004020202020204" pitchFamily="34" charset="0"/>
                        </a:rPr>
                        <a:t>Interface claire, usage mixte adapté au grand public et aux professionnels.</a:t>
                      </a: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r>
                        <a:rPr lang="fr-CA" sz="1600" b="0" i="0" u="none" strike="noStrike" dirty="0">
                          <a:solidFill>
                            <a:schemeClr val="bg1"/>
                          </a:solidFill>
                          <a:effectLst/>
                          <a:latin typeface="Aptos Display" panose="020B0004020202020204" pitchFamily="34" charset="0"/>
                        </a:rPr>
                        <a:t>Plus technique, adapté aux recherches scientifiques.</a:t>
                      </a: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72769283"/>
                  </a:ext>
                </a:extLst>
              </a:tr>
            </a:tbl>
          </a:graphicData>
        </a:graphic>
      </p:graphicFrame>
      <p:pic>
        <p:nvPicPr>
          <p:cNvPr id="6" name="Picture 2">
            <a:extLst>
              <a:ext uri="{FF2B5EF4-FFF2-40B4-BE49-F238E27FC236}">
                <a16:creationId xmlns:a16="http://schemas.microsoft.com/office/drawing/2014/main" id="{7DB5F312-273D-5EC0-F342-EFEAAF9B3700}"/>
              </a:ext>
            </a:extLst>
          </p:cNvPr>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38100" y="46037"/>
            <a:ext cx="466725" cy="596098"/>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1594E799-6A3E-D2B7-9200-9689989ECC3A}"/>
              </a:ext>
            </a:extLst>
          </p:cNvPr>
          <p:cNvSpPr txBox="1"/>
          <p:nvPr>
            <p:custDataLst>
              <p:tags r:id="rId3"/>
            </p:custDataLst>
          </p:nvPr>
        </p:nvSpPr>
        <p:spPr>
          <a:xfrm>
            <a:off x="2652765" y="113253"/>
            <a:ext cx="8428056" cy="461665"/>
          </a:xfrm>
          <a:prstGeom prst="rect">
            <a:avLst/>
          </a:prstGeom>
          <a:solidFill>
            <a:schemeClr val="bg1"/>
          </a:solidFill>
        </p:spPr>
        <p:txBody>
          <a:bodyPr wrap="square">
            <a:spAutoFit/>
          </a:bodyPr>
          <a:lstStyle/>
          <a:p>
            <a:pPr algn="ctr"/>
            <a:r>
              <a:rPr lang="fr-CA" sz="2400" b="1" dirty="0">
                <a:latin typeface="Aptos Display" panose="020B0004020202020204" pitchFamily="34" charset="0"/>
              </a:rPr>
              <a:t>Comparaison de Google, Copilot/ChatGPT, </a:t>
            </a:r>
            <a:r>
              <a:rPr lang="fr-CA" sz="2400" b="1" dirty="0" err="1">
                <a:latin typeface="Aptos Display" panose="020B0004020202020204" pitchFamily="34" charset="0"/>
              </a:rPr>
              <a:t>Perplexity</a:t>
            </a:r>
            <a:r>
              <a:rPr lang="fr-CA" sz="2400" b="1" dirty="0">
                <a:latin typeface="Aptos Display" panose="020B0004020202020204" pitchFamily="34" charset="0"/>
              </a:rPr>
              <a:t> et Epsilon</a:t>
            </a:r>
          </a:p>
        </p:txBody>
      </p:sp>
    </p:spTree>
    <p:extLst>
      <p:ext uri="{BB962C8B-B14F-4D97-AF65-F5344CB8AC3E}">
        <p14:creationId xmlns:p14="http://schemas.microsoft.com/office/powerpoint/2010/main" val="23025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custDataLst>
              <p:tags r:id="rId1"/>
            </p:custDataLst>
          </p:nvPr>
        </p:nvPicPr>
        <p:blipFill rotWithShape="1">
          <a:blip r:embed="rId6">
            <a:extLst>
              <a:ext uri="{28A0092B-C50C-407E-A947-70E740481C1C}">
                <a14:useLocalDpi xmlns:a14="http://schemas.microsoft.com/office/drawing/2010/main" val="0"/>
              </a:ext>
            </a:extLst>
          </a:blip>
          <a:srcRect/>
          <a:stretch/>
        </p:blipFill>
        <p:spPr>
          <a:xfrm>
            <a:off x="0" y="10058"/>
            <a:ext cx="12192000" cy="6857990"/>
          </a:xfrm>
          <a:prstGeom prst="rect">
            <a:avLst/>
          </a:prstGeom>
          <a:ln>
            <a:solidFill>
              <a:schemeClr val="tx1"/>
            </a:solidFill>
          </a:ln>
        </p:spPr>
      </p:pic>
      <p:pic>
        <p:nvPicPr>
          <p:cNvPr id="12" name="Image 11" descr="Une image contenant texte, Police, Graphique, graphisme&#10;&#10;Description générée automatiquement">
            <a:extLst>
              <a:ext uri="{FF2B5EF4-FFF2-40B4-BE49-F238E27FC236}">
                <a16:creationId xmlns:a16="http://schemas.microsoft.com/office/drawing/2014/main" id="{C3581A51-73FF-2A44-D5F7-D90985AE2D06}"/>
              </a:ext>
            </a:extLst>
          </p:cNvPr>
          <p:cNvPicPr>
            <a:picLocks noChangeAspect="1"/>
          </p:cNvPicPr>
          <p:nvPr>
            <p:custDataLst>
              <p:tags r:id="rId2"/>
            </p:custDataLst>
          </p:nvPr>
        </p:nvPicPr>
        <p:blipFill>
          <a:blip r:embed="rId7"/>
          <a:stretch>
            <a:fillRect/>
          </a:stretch>
        </p:blipFill>
        <p:spPr>
          <a:xfrm>
            <a:off x="10680750" y="80950"/>
            <a:ext cx="1440000" cy="228084"/>
          </a:xfrm>
          <a:prstGeom prst="rect">
            <a:avLst/>
          </a:prstGeom>
        </p:spPr>
      </p:pic>
      <p:sp>
        <p:nvSpPr>
          <p:cNvPr id="7" name="Titre 1">
            <a:extLst>
              <a:ext uri="{FF2B5EF4-FFF2-40B4-BE49-F238E27FC236}">
                <a16:creationId xmlns:a16="http://schemas.microsoft.com/office/drawing/2014/main" id="{719947D2-2EEC-049F-4970-54CDE9FB77F3}"/>
              </a:ext>
            </a:extLst>
          </p:cNvPr>
          <p:cNvSpPr txBox="1">
            <a:spLocks/>
          </p:cNvSpPr>
          <p:nvPr>
            <p:custDataLst>
              <p:tags r:id="rId3"/>
            </p:custDataLst>
          </p:nvPr>
        </p:nvSpPr>
        <p:spPr>
          <a:xfrm>
            <a:off x="452176" y="2058731"/>
            <a:ext cx="11287648" cy="2455668"/>
          </a:xfrm>
          <a:prstGeom prst="rect">
            <a:avLst/>
          </a:prstGeom>
          <a:solidFill>
            <a:schemeClr val="tx1">
              <a:lumMod val="85000"/>
              <a:lumOff val="15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eaLnBrk="1" hangingPunct="1">
              <a:spcBef>
                <a:spcPct val="0"/>
              </a:spcBef>
              <a:buFontTx/>
              <a:buNone/>
            </a:pPr>
            <a:r>
              <a:rPr lang="fr-CA" altLang="fr-FR" sz="5400" b="1" dirty="0">
                <a:solidFill>
                  <a:schemeClr val="bg1"/>
                </a:solidFill>
                <a:latin typeface="Aptos Display" panose="020B0004020202020204" pitchFamily="34" charset="0"/>
              </a:rPr>
              <a:t>Évaluation des sources</a:t>
            </a:r>
            <a:endParaRPr lang="fr-FR" altLang="fr-FR" sz="5400" b="1" u="sng" dirty="0">
              <a:solidFill>
                <a:schemeClr val="bg1"/>
              </a:solidFill>
              <a:latin typeface="Aptos Display" panose="020B0004020202020204" pitchFamily="34" charset="0"/>
            </a:endParaRPr>
          </a:p>
        </p:txBody>
      </p:sp>
    </p:spTree>
    <p:extLst>
      <p:ext uri="{BB962C8B-B14F-4D97-AF65-F5344CB8AC3E}">
        <p14:creationId xmlns:p14="http://schemas.microsoft.com/office/powerpoint/2010/main" val="38474478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424A20B-0BBD-49F0-91AC-BD33439344BF}"/>
              </a:ext>
            </a:extLst>
          </p:cNvPr>
          <p:cNvSpPr txBox="1">
            <a:spLocks/>
          </p:cNvSpPr>
          <p:nvPr>
            <p:custDataLst>
              <p:tags r:id="rId1"/>
            </p:custDataLst>
          </p:nvPr>
        </p:nvSpPr>
        <p:spPr bwMode="auto">
          <a:xfrm>
            <a:off x="3876326" y="457200"/>
            <a:ext cx="8315673" cy="644921"/>
          </a:xfrm>
          <a:prstGeom prst="rect">
            <a:avLst/>
          </a:prstGeom>
          <a:noFill/>
          <a:ln>
            <a:noFill/>
          </a:ln>
        </p:spPr>
        <p:txBody>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r" eaLnBrk="1" hangingPunct="1">
              <a:spcBef>
                <a:spcPct val="0"/>
              </a:spcBef>
              <a:buFontTx/>
              <a:buNone/>
            </a:pPr>
            <a:endParaRPr lang="fr-FR" altLang="fr-FR">
              <a:solidFill>
                <a:schemeClr val="bg1"/>
              </a:solidFill>
              <a:latin typeface="Aptos Display" panose="020B0004020202020204" pitchFamily="34" charset="0"/>
            </a:endParaRPr>
          </a:p>
        </p:txBody>
      </p:sp>
      <p:sp>
        <p:nvSpPr>
          <p:cNvPr id="7" name="Rectangle 7">
            <a:extLst>
              <a:ext uri="{FF2B5EF4-FFF2-40B4-BE49-F238E27FC236}">
                <a16:creationId xmlns:a16="http://schemas.microsoft.com/office/drawing/2014/main" id="{3FDC3CBF-CCF7-40EC-A87E-79D167BF44D4}"/>
              </a:ext>
            </a:extLst>
          </p:cNvPr>
          <p:cNvSpPr txBox="1">
            <a:spLocks/>
          </p:cNvSpPr>
          <p:nvPr>
            <p:custDataLst>
              <p:tags r:id="rId2"/>
            </p:custDataLst>
          </p:nvPr>
        </p:nvSpPr>
        <p:spPr bwMode="auto">
          <a:xfrm>
            <a:off x="4200525" y="0"/>
            <a:ext cx="7991475" cy="644921"/>
          </a:xfrm>
          <a:prstGeom prst="rect">
            <a:avLst/>
          </a:prstGeom>
          <a:noFill/>
          <a:ln>
            <a:noFill/>
          </a:ln>
        </p:spPr>
        <p:txBody>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r" eaLnBrk="1" hangingPunct="1">
              <a:spcBef>
                <a:spcPct val="0"/>
              </a:spcBef>
              <a:buFontTx/>
              <a:buNone/>
            </a:pPr>
            <a:r>
              <a:rPr lang="fr-CA" altLang="fr-FR" sz="4000" b="1" dirty="0">
                <a:solidFill>
                  <a:schemeClr val="bg1"/>
                </a:solidFill>
                <a:latin typeface="Aptos Display" panose="020B0004020202020204" pitchFamily="34" charset="0"/>
              </a:rPr>
              <a:t>Évaluation des sources</a:t>
            </a:r>
            <a:endParaRPr lang="fr-FR" altLang="fr-FR" sz="4000" b="1" u="sng" dirty="0">
              <a:solidFill>
                <a:schemeClr val="bg1"/>
              </a:solidFill>
              <a:latin typeface="Aptos Display" panose="020B0004020202020204" pitchFamily="34" charset="0"/>
            </a:endParaRPr>
          </a:p>
        </p:txBody>
      </p:sp>
      <p:pic>
        <p:nvPicPr>
          <p:cNvPr id="9" name="Picture 6">
            <a:extLst>
              <a:ext uri="{FF2B5EF4-FFF2-40B4-BE49-F238E27FC236}">
                <a16:creationId xmlns:a16="http://schemas.microsoft.com/office/drawing/2014/main" id="{36710987-12B4-4BAA-B941-EC2648DC23FF}"/>
              </a:ext>
            </a:extLst>
          </p:cNvPr>
          <p:cNvPicPr>
            <a:picLocks noChangeAspect="1" noChangeArrowheads="1"/>
          </p:cNvPicPr>
          <p:nvPr>
            <p:custDataLst>
              <p:tags r:id="rId3"/>
            </p:custDataLst>
          </p:nvPr>
        </p:nvPicPr>
        <p:blipFill>
          <a:blip r:embed="rId9">
            <a:extLst>
              <a:ext uri="{28A0092B-C50C-407E-A947-70E740481C1C}">
                <a14:useLocalDpi xmlns:a14="http://schemas.microsoft.com/office/drawing/2010/main" val="0"/>
              </a:ext>
            </a:extLst>
          </a:blip>
          <a:srcRect/>
          <a:stretch>
            <a:fillRect/>
          </a:stretch>
        </p:blipFill>
        <p:spPr bwMode="auto">
          <a:xfrm>
            <a:off x="0" y="6537960"/>
            <a:ext cx="914400" cy="320040"/>
          </a:xfrm>
          <a:prstGeom prst="rect">
            <a:avLst/>
          </a:prstGeom>
          <a:noFill/>
        </p:spPr>
      </p:pic>
      <p:sp>
        <p:nvSpPr>
          <p:cNvPr id="6" name="Espace réservé du contenu 5">
            <a:extLst>
              <a:ext uri="{FF2B5EF4-FFF2-40B4-BE49-F238E27FC236}">
                <a16:creationId xmlns:a16="http://schemas.microsoft.com/office/drawing/2014/main" id="{8D6B441C-C6C5-434E-A45A-B28C0AF5FFFF}"/>
              </a:ext>
            </a:extLst>
          </p:cNvPr>
          <p:cNvSpPr>
            <a:spLocks noGrp="1"/>
          </p:cNvSpPr>
          <p:nvPr>
            <p:ph idx="1"/>
            <p:custDataLst>
              <p:tags r:id="rId4"/>
            </p:custDataLst>
          </p:nvPr>
        </p:nvSpPr>
        <p:spPr>
          <a:xfrm>
            <a:off x="154961" y="2669394"/>
            <a:ext cx="5417163" cy="2844757"/>
          </a:xfrm>
          <a:noFill/>
        </p:spPr>
        <p:txBody>
          <a:bodyPr>
            <a:normAutofit fontScale="92500" lnSpcReduction="10000"/>
          </a:bodyPr>
          <a:lstStyle/>
          <a:p>
            <a:pPr marL="72000" indent="0">
              <a:lnSpc>
                <a:spcPct val="100000"/>
              </a:lnSpc>
              <a:spcBef>
                <a:spcPts val="1200"/>
              </a:spcBef>
              <a:buClr>
                <a:schemeClr val="bg1"/>
              </a:buClr>
              <a:buNone/>
            </a:pPr>
            <a:r>
              <a:rPr lang="fr-CA" sz="2400" b="1" dirty="0">
                <a:solidFill>
                  <a:schemeClr val="bg1"/>
                </a:solidFill>
                <a:latin typeface="Aptos Display" panose="020B0004020202020204" pitchFamily="34" charset="0"/>
              </a:rPr>
              <a:t>IDENTIFIER LA PERSONNE RESPONSABLE DE LA CRÉATION OU DE LA DIFFUSION DU CONTENU : </a:t>
            </a:r>
            <a:r>
              <a:rPr lang="fr-CA" sz="2400" dirty="0">
                <a:solidFill>
                  <a:schemeClr val="bg1"/>
                </a:solidFill>
                <a:latin typeface="Aptos Display" panose="020B0004020202020204" pitchFamily="34" charset="0"/>
              </a:rPr>
              <a:t>qualifications, expertise, affiliations professionnelles. </a:t>
            </a:r>
          </a:p>
          <a:p>
            <a:pPr marL="72000" indent="0">
              <a:lnSpc>
                <a:spcPct val="100000"/>
              </a:lnSpc>
              <a:spcBef>
                <a:spcPts val="1200"/>
              </a:spcBef>
              <a:buClr>
                <a:schemeClr val="bg1"/>
              </a:buClr>
              <a:buNone/>
            </a:pPr>
            <a:endParaRPr lang="fr-CA" sz="2400" b="1" dirty="0">
              <a:solidFill>
                <a:schemeClr val="bg1"/>
              </a:solidFill>
              <a:latin typeface="Aptos Display" panose="020B0004020202020204" pitchFamily="34" charset="0"/>
            </a:endParaRPr>
          </a:p>
          <a:p>
            <a:pPr marL="72000" indent="0">
              <a:lnSpc>
                <a:spcPct val="100000"/>
              </a:lnSpc>
              <a:spcBef>
                <a:spcPts val="1200"/>
              </a:spcBef>
              <a:buClr>
                <a:schemeClr val="bg1"/>
              </a:buClr>
              <a:buNone/>
            </a:pPr>
            <a:r>
              <a:rPr lang="fr-CA" sz="2400" b="1" dirty="0">
                <a:solidFill>
                  <a:schemeClr val="bg1"/>
                </a:solidFill>
                <a:latin typeface="Aptos Display" panose="020B0004020202020204" pitchFamily="34" charset="0"/>
              </a:rPr>
              <a:t>VALIDER LES CITATIONS ET LES RÉFÉRENCES : </a:t>
            </a:r>
            <a:r>
              <a:rPr lang="fr-CA" sz="2400" dirty="0">
                <a:solidFill>
                  <a:schemeClr val="bg1"/>
                </a:solidFill>
                <a:latin typeface="Aptos Display" panose="020B0004020202020204" pitchFamily="34" charset="0"/>
              </a:rPr>
              <a:t>exactitude et fiabilité de l’information</a:t>
            </a:r>
          </a:p>
        </p:txBody>
      </p:sp>
      <p:sp>
        <p:nvSpPr>
          <p:cNvPr id="5" name="Espace réservé du contenu 5">
            <a:extLst>
              <a:ext uri="{FF2B5EF4-FFF2-40B4-BE49-F238E27FC236}">
                <a16:creationId xmlns:a16="http://schemas.microsoft.com/office/drawing/2014/main" id="{8E713961-2694-B35B-53C1-F226E76B2E24}"/>
              </a:ext>
            </a:extLst>
          </p:cNvPr>
          <p:cNvSpPr txBox="1">
            <a:spLocks/>
          </p:cNvSpPr>
          <p:nvPr>
            <p:custDataLst>
              <p:tags r:id="rId5"/>
            </p:custDataLst>
          </p:nvPr>
        </p:nvSpPr>
        <p:spPr>
          <a:xfrm>
            <a:off x="5886428" y="2125930"/>
            <a:ext cx="5674361" cy="3083214"/>
          </a:xfrm>
          <a:prstGeom prst="rect">
            <a:avLst/>
          </a:prstGeom>
          <a:noFill/>
        </p:spPr>
        <p:txBody>
          <a:bodyPr vert="horz" lIns="0" tIns="45720" rIns="0" bIns="4572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72000" indent="0">
              <a:lnSpc>
                <a:spcPct val="100000"/>
              </a:lnSpc>
              <a:spcAft>
                <a:spcPts val="0"/>
              </a:spcAft>
              <a:buClr>
                <a:schemeClr val="bg1"/>
              </a:buClr>
              <a:buNone/>
            </a:pPr>
            <a:r>
              <a:rPr lang="fr-CA" sz="2400" b="1" dirty="0">
                <a:solidFill>
                  <a:schemeClr val="bg1"/>
                </a:solidFill>
                <a:latin typeface="Aptos Display" panose="020B0004020202020204" pitchFamily="34" charset="0"/>
              </a:rPr>
              <a:t>COMPRENDRE LE BUT : </a:t>
            </a:r>
            <a:r>
              <a:rPr lang="fr-CA" sz="2400" dirty="0">
                <a:solidFill>
                  <a:schemeClr val="bg1"/>
                </a:solidFill>
                <a:latin typeface="Aptos Display" panose="020B0004020202020204" pitchFamily="34" charset="0"/>
              </a:rPr>
              <a:t>informer, vendre, persuader, ou divertir.</a:t>
            </a:r>
          </a:p>
          <a:p>
            <a:pPr marL="72000" indent="0">
              <a:lnSpc>
                <a:spcPct val="100000"/>
              </a:lnSpc>
              <a:spcAft>
                <a:spcPts val="0"/>
              </a:spcAft>
              <a:buClr>
                <a:schemeClr val="bg1"/>
              </a:buClr>
              <a:buNone/>
            </a:pPr>
            <a:endParaRPr lang="fr-CA" sz="2400" b="1" dirty="0">
              <a:solidFill>
                <a:schemeClr val="bg1"/>
              </a:solidFill>
              <a:latin typeface="Aptos Display" panose="020B0004020202020204" pitchFamily="34" charset="0"/>
            </a:endParaRPr>
          </a:p>
          <a:p>
            <a:pPr marL="72000" indent="0">
              <a:lnSpc>
                <a:spcPct val="100000"/>
              </a:lnSpc>
              <a:spcAft>
                <a:spcPts val="0"/>
              </a:spcAft>
              <a:buClr>
                <a:schemeClr val="bg1"/>
              </a:buClr>
              <a:buNone/>
            </a:pPr>
            <a:r>
              <a:rPr lang="fr-CA" sz="2400" b="1" dirty="0">
                <a:solidFill>
                  <a:schemeClr val="bg1"/>
                </a:solidFill>
                <a:latin typeface="Aptos Display" panose="020B0004020202020204" pitchFamily="34" charset="0"/>
              </a:rPr>
              <a:t>VÉRIFIER LA DATE DE PUBLICATION</a:t>
            </a:r>
            <a:endParaRPr lang="fr-CA" sz="2400" dirty="0">
              <a:solidFill>
                <a:schemeClr val="bg1"/>
              </a:solidFill>
              <a:latin typeface="Aptos Display" panose="020B0004020202020204" pitchFamily="34" charset="0"/>
            </a:endParaRPr>
          </a:p>
          <a:p>
            <a:pPr marL="72000" indent="0">
              <a:lnSpc>
                <a:spcPct val="100000"/>
              </a:lnSpc>
              <a:spcAft>
                <a:spcPts val="0"/>
              </a:spcAft>
              <a:buClr>
                <a:schemeClr val="bg1"/>
              </a:buClr>
              <a:buNone/>
            </a:pPr>
            <a:endParaRPr lang="fr-CA" sz="2400" b="1" dirty="0">
              <a:solidFill>
                <a:schemeClr val="bg1"/>
              </a:solidFill>
              <a:latin typeface="Aptos Display" panose="020B0004020202020204" pitchFamily="34" charset="0"/>
            </a:endParaRPr>
          </a:p>
          <a:p>
            <a:pPr marL="72000" indent="0">
              <a:lnSpc>
                <a:spcPct val="100000"/>
              </a:lnSpc>
              <a:spcAft>
                <a:spcPts val="0"/>
              </a:spcAft>
              <a:buClr>
                <a:schemeClr val="bg1"/>
              </a:buClr>
              <a:buNone/>
            </a:pPr>
            <a:r>
              <a:rPr lang="fr-CA" sz="2400" b="1" dirty="0">
                <a:solidFill>
                  <a:schemeClr val="bg1"/>
                </a:solidFill>
                <a:latin typeface="Aptos Display" panose="020B0004020202020204" pitchFamily="34" charset="0"/>
              </a:rPr>
              <a:t>EXAMINER LES SOURCES POUR CONTRER LA DÉSINFORMATION ET LES ERREURS : </a:t>
            </a:r>
            <a:r>
              <a:rPr lang="fr-CA" sz="2400" dirty="0">
                <a:solidFill>
                  <a:schemeClr val="bg1"/>
                </a:solidFill>
                <a:latin typeface="Aptos Display" panose="020B0004020202020204" pitchFamily="34" charset="0"/>
              </a:rPr>
              <a:t>comparaison des sources et des perspectives.</a:t>
            </a:r>
          </a:p>
        </p:txBody>
      </p:sp>
      <p:sp>
        <p:nvSpPr>
          <p:cNvPr id="3" name="ZoneTexte 2">
            <a:extLst>
              <a:ext uri="{FF2B5EF4-FFF2-40B4-BE49-F238E27FC236}">
                <a16:creationId xmlns:a16="http://schemas.microsoft.com/office/drawing/2014/main" id="{1B6F792B-75EB-EB6F-A8BC-1ABB78B1603F}"/>
              </a:ext>
            </a:extLst>
          </p:cNvPr>
          <p:cNvSpPr txBox="1"/>
          <p:nvPr>
            <p:custDataLst>
              <p:tags r:id="rId6"/>
            </p:custDataLst>
          </p:nvPr>
        </p:nvSpPr>
        <p:spPr>
          <a:xfrm>
            <a:off x="0" y="-37054"/>
            <a:ext cx="2680529" cy="1184940"/>
          </a:xfrm>
          <a:prstGeom prst="rect">
            <a:avLst/>
          </a:prstGeom>
          <a:solidFill>
            <a:schemeClr val="bg1"/>
          </a:solidFill>
          <a:ln w="12700">
            <a:solidFill>
              <a:schemeClr val="bg1"/>
            </a:solidFill>
          </a:ln>
        </p:spPr>
        <p:txBody>
          <a:bodyPr wrap="square">
            <a:spAutoFit/>
          </a:bodyPr>
          <a:lstStyle/>
          <a:p>
            <a:pPr indent="-342900">
              <a:buFont typeface="+mj-lt"/>
              <a:buAutoNum type="arabicPeriod"/>
            </a:pPr>
            <a:r>
              <a:rPr lang="fr-CA" sz="1100" dirty="0">
                <a:latin typeface="Aptos Display" panose="020B0004020202020204" pitchFamily="34" charset="0"/>
              </a:rPr>
              <a:t>DÉFINIR LE SUJET </a:t>
            </a:r>
          </a:p>
          <a:p>
            <a:pPr indent="-342900">
              <a:buFont typeface="+mj-lt"/>
              <a:buAutoNum type="arabicPeriod"/>
            </a:pPr>
            <a:r>
              <a:rPr lang="fr-CA" sz="1100" dirty="0">
                <a:latin typeface="Aptos Display" panose="020B0004020202020204" pitchFamily="34" charset="0"/>
              </a:rPr>
              <a:t>IDENTIFIER DES MOTS-CLÉS</a:t>
            </a:r>
          </a:p>
          <a:p>
            <a:pPr indent="-342900">
              <a:buFont typeface="+mj-lt"/>
              <a:buAutoNum type="arabicPeriod"/>
            </a:pPr>
            <a:r>
              <a:rPr lang="fr-CA" sz="1100" dirty="0">
                <a:latin typeface="Aptos Display" panose="020B0004020202020204" pitchFamily="34" charset="0"/>
              </a:rPr>
              <a:t>CHOISIR LES SOURCES </a:t>
            </a:r>
          </a:p>
          <a:p>
            <a:pPr indent="-342900">
              <a:buFont typeface="+mj-lt"/>
              <a:buAutoNum type="arabicPeriod"/>
            </a:pPr>
            <a:r>
              <a:rPr lang="fr-CA" sz="1100" dirty="0">
                <a:latin typeface="Aptos Display" panose="020B0004020202020204" pitchFamily="34" charset="0"/>
              </a:rPr>
              <a:t>EFFECTUER LA RECHERCHE </a:t>
            </a:r>
          </a:p>
          <a:p>
            <a:pPr indent="-342900">
              <a:buFont typeface="+mj-lt"/>
              <a:buAutoNum type="arabicPeriod"/>
            </a:pPr>
            <a:r>
              <a:rPr lang="fr-CA" sz="1600" b="1" dirty="0">
                <a:solidFill>
                  <a:srgbClr val="00B050"/>
                </a:solidFill>
                <a:latin typeface="Aptos Display" panose="020B0004020202020204" pitchFamily="34" charset="0"/>
              </a:rPr>
              <a:t>ÉVALUER LES SOURCES </a:t>
            </a:r>
          </a:p>
          <a:p>
            <a:pPr indent="-342900">
              <a:buFont typeface="+mj-lt"/>
              <a:buAutoNum type="arabicPeriod"/>
            </a:pPr>
            <a:r>
              <a:rPr lang="fr-CA" sz="1100" dirty="0">
                <a:latin typeface="Aptos Display" panose="020B0004020202020204" pitchFamily="34" charset="0"/>
              </a:rPr>
              <a:t>CITER </a:t>
            </a:r>
          </a:p>
        </p:txBody>
      </p:sp>
    </p:spTree>
    <p:extLst>
      <p:ext uri="{BB962C8B-B14F-4D97-AF65-F5344CB8AC3E}">
        <p14:creationId xmlns:p14="http://schemas.microsoft.com/office/powerpoint/2010/main" val="158765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2F0E46-F966-D04C-7A7C-D3D50A0962E9}"/>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82A98E0E-B8D7-8C8B-2413-6F4C68193521}"/>
              </a:ext>
            </a:extLst>
          </p:cNvPr>
          <p:cNvPicPr>
            <a:picLocks noChangeAspect="1"/>
          </p:cNvPicPr>
          <p:nvPr>
            <p:custDataLst>
              <p:tags r:id="rId1"/>
            </p:custDataLst>
          </p:nvPr>
        </p:nvPicPr>
        <p:blipFill>
          <a:blip r:embed="rId10"/>
          <a:stretch>
            <a:fillRect/>
          </a:stretch>
        </p:blipFill>
        <p:spPr>
          <a:xfrm>
            <a:off x="69574" y="1845207"/>
            <a:ext cx="5327374" cy="4262932"/>
          </a:xfrm>
          <a:prstGeom prst="rect">
            <a:avLst/>
          </a:prstGeom>
        </p:spPr>
      </p:pic>
      <p:sp>
        <p:nvSpPr>
          <p:cNvPr id="11" name="Rectangle 7">
            <a:extLst>
              <a:ext uri="{FF2B5EF4-FFF2-40B4-BE49-F238E27FC236}">
                <a16:creationId xmlns:a16="http://schemas.microsoft.com/office/drawing/2014/main" id="{31EF8ED7-80DA-D0E4-0D3F-9042D5908EE2}"/>
              </a:ext>
            </a:extLst>
          </p:cNvPr>
          <p:cNvSpPr txBox="1">
            <a:spLocks/>
          </p:cNvSpPr>
          <p:nvPr>
            <p:custDataLst>
              <p:tags r:id="rId2"/>
            </p:custDataLst>
          </p:nvPr>
        </p:nvSpPr>
        <p:spPr bwMode="auto">
          <a:xfrm>
            <a:off x="0" y="600142"/>
            <a:ext cx="12192000" cy="644921"/>
          </a:xfrm>
          <a:prstGeom prst="rect">
            <a:avLst/>
          </a:prstGeom>
          <a:noFill/>
          <a:ln>
            <a:noFill/>
          </a:ln>
        </p:spPr>
        <p:txBody>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r" eaLnBrk="1" hangingPunct="1">
              <a:spcBef>
                <a:spcPct val="0"/>
              </a:spcBef>
              <a:buFontTx/>
              <a:buNone/>
            </a:pPr>
            <a:endParaRPr lang="fr-CA" sz="3600" b="1" noProof="0" dirty="0">
              <a:solidFill>
                <a:srgbClr val="F0F0F0"/>
              </a:solidFill>
              <a:latin typeface="Aptos Display" panose="020B0004020202020204" pitchFamily="34" charset="0"/>
            </a:endParaRPr>
          </a:p>
        </p:txBody>
      </p:sp>
      <p:pic>
        <p:nvPicPr>
          <p:cNvPr id="5" name="Image 4" descr="Une image contenant texte, carte de visite, capture d’écran, Police&#10;&#10;Le contenu généré par l’IA peut être incorrect.">
            <a:extLst>
              <a:ext uri="{FF2B5EF4-FFF2-40B4-BE49-F238E27FC236}">
                <a16:creationId xmlns:a16="http://schemas.microsoft.com/office/drawing/2014/main" id="{D74349FB-D750-713C-8141-E940A0E1600D}"/>
              </a:ext>
            </a:extLst>
          </p:cNvPr>
          <p:cNvPicPr>
            <a:picLocks noChangeAspect="1"/>
          </p:cNvPicPr>
          <p:nvPr>
            <p:custDataLst>
              <p:tags r:id="rId3"/>
            </p:custDataLst>
          </p:nvPr>
        </p:nvPicPr>
        <p:blipFill>
          <a:blip r:embed="rId11"/>
          <a:srcRect l="3674" t="19737" r="5275" b="27521"/>
          <a:stretch>
            <a:fillRect/>
          </a:stretch>
        </p:blipFill>
        <p:spPr>
          <a:xfrm>
            <a:off x="4027713" y="1438142"/>
            <a:ext cx="7815943" cy="2989631"/>
          </a:xfrm>
          <a:prstGeom prst="rect">
            <a:avLst/>
          </a:prstGeom>
          <a:ln>
            <a:solidFill>
              <a:schemeClr val="bg1"/>
            </a:solidFill>
          </a:ln>
        </p:spPr>
      </p:pic>
      <p:sp>
        <p:nvSpPr>
          <p:cNvPr id="6" name="Flèche : droite 5">
            <a:extLst>
              <a:ext uri="{FF2B5EF4-FFF2-40B4-BE49-F238E27FC236}">
                <a16:creationId xmlns:a16="http://schemas.microsoft.com/office/drawing/2014/main" id="{7562AAC0-A0A6-9995-08AC-211E18762700}"/>
              </a:ext>
            </a:extLst>
          </p:cNvPr>
          <p:cNvSpPr/>
          <p:nvPr>
            <p:custDataLst>
              <p:tags r:id="rId4"/>
            </p:custDataLst>
          </p:nvPr>
        </p:nvSpPr>
        <p:spPr>
          <a:xfrm>
            <a:off x="1369343" y="6197591"/>
            <a:ext cx="9453314" cy="556919"/>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83540" lvl="1" algn="ctr">
              <a:buNone/>
            </a:pPr>
            <a:r>
              <a:rPr lang="fr-CA" sz="2400" b="1" u="sng" noProof="0" dirty="0">
                <a:solidFill>
                  <a:srgbClr val="F0F0F0"/>
                </a:solidFill>
                <a:latin typeface="Aptos Display" panose="020B0004020202020204" pitchFamily="34" charset="0"/>
                <a:hlinkClick r:id="rId12">
                  <a:extLst>
                    <a:ext uri="{A12FA001-AC4F-418D-AE19-62706E023703}">
                      <ahyp:hlinkClr xmlns:ahyp="http://schemas.microsoft.com/office/drawing/2018/hyperlinkcolor" val="tx"/>
                    </a:ext>
                  </a:extLst>
                </a:hlinkClick>
              </a:rPr>
              <a:t>Outil avec 7 questions</a:t>
            </a:r>
            <a:r>
              <a:rPr lang="fr-CA" sz="2400" noProof="0" dirty="0">
                <a:solidFill>
                  <a:srgbClr val="F0F0F0"/>
                </a:solidFill>
                <a:latin typeface="Aptos Display" panose="020B0004020202020204" pitchFamily="34" charset="0"/>
              </a:rPr>
              <a:t> : </a:t>
            </a:r>
            <a:r>
              <a:rPr lang="fr-CA" sz="2400" noProof="0" dirty="0">
                <a:solidFill>
                  <a:srgbClr val="F0F0F0"/>
                </a:solidFill>
                <a:latin typeface="Aptos Display" panose="020B0004020202020204" pitchFamily="34" charset="0"/>
                <a:ea typeface="+mn-lt"/>
                <a:cs typeface="+mn-lt"/>
              </a:rPr>
              <a:t>https://forms.office.com/r/40cFh88LZc</a:t>
            </a:r>
            <a:endParaRPr lang="fr-CA" sz="2400" noProof="0" dirty="0">
              <a:solidFill>
                <a:srgbClr val="F0F0F0"/>
              </a:solidFill>
              <a:latin typeface="Aptos Display" panose="020B0004020202020204" pitchFamily="34" charset="0"/>
              <a:cs typeface="Calibri" panose="020F0502020204030204"/>
            </a:endParaRPr>
          </a:p>
        </p:txBody>
      </p:sp>
      <p:sp>
        <p:nvSpPr>
          <p:cNvPr id="3" name="Rectangle 7">
            <a:extLst>
              <a:ext uri="{FF2B5EF4-FFF2-40B4-BE49-F238E27FC236}">
                <a16:creationId xmlns:a16="http://schemas.microsoft.com/office/drawing/2014/main" id="{14D5F411-73AB-7ECC-8796-2C3A8C1FB220}"/>
              </a:ext>
            </a:extLst>
          </p:cNvPr>
          <p:cNvSpPr txBox="1">
            <a:spLocks/>
          </p:cNvSpPr>
          <p:nvPr>
            <p:custDataLst>
              <p:tags r:id="rId5"/>
            </p:custDataLst>
          </p:nvPr>
        </p:nvSpPr>
        <p:spPr bwMode="auto">
          <a:xfrm>
            <a:off x="1530626" y="0"/>
            <a:ext cx="10661374" cy="644921"/>
          </a:xfrm>
          <a:prstGeom prst="rect">
            <a:avLst/>
          </a:prstGeom>
          <a:noFill/>
          <a:ln>
            <a:noFill/>
          </a:ln>
        </p:spPr>
        <p:txBody>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r" eaLnBrk="1" hangingPunct="1">
              <a:spcBef>
                <a:spcPct val="0"/>
              </a:spcBef>
              <a:buFontTx/>
              <a:buNone/>
            </a:pPr>
            <a:r>
              <a:rPr lang="fr-CA" sz="4000" b="1" dirty="0">
                <a:solidFill>
                  <a:srgbClr val="F0F0F0"/>
                </a:solidFill>
                <a:latin typeface="Aptos Display" panose="020B0004020202020204" pitchFamily="34" charset="0"/>
              </a:rPr>
              <a:t>É</a:t>
            </a:r>
            <a:r>
              <a:rPr lang="fr-CA" sz="4000" b="1" noProof="0" dirty="0">
                <a:solidFill>
                  <a:srgbClr val="F0F0F0"/>
                </a:solidFill>
                <a:latin typeface="Aptos Display" panose="020B0004020202020204" pitchFamily="34" charset="0"/>
              </a:rPr>
              <a:t>valuation des sources</a:t>
            </a:r>
            <a:endParaRPr lang="fr-CA" sz="4000" b="1" u="sng" noProof="0" dirty="0">
              <a:solidFill>
                <a:srgbClr val="F0F0F0"/>
              </a:solidFill>
              <a:latin typeface="Aptos Display" panose="020B0004020202020204" pitchFamily="34" charset="0"/>
            </a:endParaRPr>
          </a:p>
        </p:txBody>
      </p:sp>
      <p:sp>
        <p:nvSpPr>
          <p:cNvPr id="4" name="ZoneTexte 3">
            <a:extLst>
              <a:ext uri="{FF2B5EF4-FFF2-40B4-BE49-F238E27FC236}">
                <a16:creationId xmlns:a16="http://schemas.microsoft.com/office/drawing/2014/main" id="{8E2FC2E1-19BF-79AB-B82E-480293228F10}"/>
              </a:ext>
            </a:extLst>
          </p:cNvPr>
          <p:cNvSpPr txBox="1"/>
          <p:nvPr>
            <p:custDataLst>
              <p:tags r:id="rId6"/>
            </p:custDataLst>
          </p:nvPr>
        </p:nvSpPr>
        <p:spPr>
          <a:xfrm>
            <a:off x="5963676" y="4554423"/>
            <a:ext cx="7246897" cy="1323439"/>
          </a:xfrm>
          <a:prstGeom prst="rect">
            <a:avLst/>
          </a:prstGeom>
          <a:noFill/>
        </p:spPr>
        <p:txBody>
          <a:bodyPr wrap="square">
            <a:spAutoFit/>
          </a:bodyPr>
          <a:lstStyle/>
          <a:p>
            <a:r>
              <a:rPr lang="fr-CA" sz="2000" b="1" dirty="0">
                <a:solidFill>
                  <a:schemeClr val="bg1"/>
                </a:solidFill>
                <a:latin typeface="Aptos Display" panose="020B0004020202020204" pitchFamily="34" charset="0"/>
              </a:rPr>
              <a:t>Interprétation des résultats :</a:t>
            </a:r>
          </a:p>
          <a:p>
            <a:pPr marL="285750" indent="-285750">
              <a:buFont typeface="Arial" panose="020B0604020202020204" pitchFamily="34" charset="0"/>
              <a:buChar char="•"/>
            </a:pPr>
            <a:r>
              <a:rPr lang="fr-CA" sz="2000" dirty="0">
                <a:solidFill>
                  <a:schemeClr val="bg1"/>
                </a:solidFill>
                <a:latin typeface="Aptos Display" panose="020B0004020202020204" pitchFamily="34" charset="0"/>
              </a:rPr>
              <a:t>0-1 point : peu crédible.</a:t>
            </a:r>
          </a:p>
          <a:p>
            <a:pPr marL="285750" indent="-285750">
              <a:buFont typeface="Arial" panose="020B0604020202020204" pitchFamily="34" charset="0"/>
              <a:buChar char="•"/>
            </a:pPr>
            <a:r>
              <a:rPr lang="fr-CA" sz="2000" dirty="0">
                <a:solidFill>
                  <a:schemeClr val="bg1"/>
                </a:solidFill>
                <a:latin typeface="Aptos Display" panose="020B0004020202020204" pitchFamily="34" charset="0"/>
              </a:rPr>
              <a:t>2-4 points : nécessite une vérification approfondie.</a:t>
            </a:r>
          </a:p>
          <a:p>
            <a:pPr marL="285750" indent="-285750">
              <a:buFont typeface="Arial" panose="020B0604020202020204" pitchFamily="34" charset="0"/>
              <a:buChar char="•"/>
            </a:pPr>
            <a:r>
              <a:rPr lang="fr-CA" sz="2000" dirty="0">
                <a:solidFill>
                  <a:schemeClr val="bg1"/>
                </a:solidFill>
                <a:latin typeface="Aptos Display" panose="020B0004020202020204" pitchFamily="34" charset="0"/>
              </a:rPr>
              <a:t>5-7 points : source d’information valable.</a:t>
            </a:r>
          </a:p>
        </p:txBody>
      </p:sp>
      <p:sp>
        <p:nvSpPr>
          <p:cNvPr id="7" name="ZoneTexte 6">
            <a:extLst>
              <a:ext uri="{FF2B5EF4-FFF2-40B4-BE49-F238E27FC236}">
                <a16:creationId xmlns:a16="http://schemas.microsoft.com/office/drawing/2014/main" id="{D6A53B1A-992A-C08A-034B-35DEFDF55242}"/>
              </a:ext>
            </a:extLst>
          </p:cNvPr>
          <p:cNvSpPr txBox="1"/>
          <p:nvPr>
            <p:custDataLst>
              <p:tags r:id="rId7"/>
            </p:custDataLst>
          </p:nvPr>
        </p:nvSpPr>
        <p:spPr>
          <a:xfrm>
            <a:off x="0" y="-37054"/>
            <a:ext cx="2680529" cy="1184940"/>
          </a:xfrm>
          <a:prstGeom prst="rect">
            <a:avLst/>
          </a:prstGeom>
          <a:solidFill>
            <a:schemeClr val="bg1"/>
          </a:solidFill>
          <a:ln w="12700">
            <a:solidFill>
              <a:schemeClr val="bg1"/>
            </a:solidFill>
          </a:ln>
        </p:spPr>
        <p:txBody>
          <a:bodyPr wrap="square">
            <a:spAutoFit/>
          </a:bodyPr>
          <a:lstStyle/>
          <a:p>
            <a:pPr indent="-342900">
              <a:buFont typeface="+mj-lt"/>
              <a:buAutoNum type="arabicPeriod"/>
            </a:pPr>
            <a:r>
              <a:rPr lang="fr-CA" sz="1100" dirty="0">
                <a:latin typeface="Aptos Display" panose="020B0004020202020204" pitchFamily="34" charset="0"/>
              </a:rPr>
              <a:t>DÉFINIR LE SUJET </a:t>
            </a:r>
          </a:p>
          <a:p>
            <a:pPr indent="-342900">
              <a:buFont typeface="+mj-lt"/>
              <a:buAutoNum type="arabicPeriod"/>
            </a:pPr>
            <a:r>
              <a:rPr lang="fr-CA" sz="1100" dirty="0">
                <a:latin typeface="Aptos Display" panose="020B0004020202020204" pitchFamily="34" charset="0"/>
              </a:rPr>
              <a:t>IDENTIFIER DES MOTS-CLÉS</a:t>
            </a:r>
          </a:p>
          <a:p>
            <a:pPr indent="-342900">
              <a:buFont typeface="+mj-lt"/>
              <a:buAutoNum type="arabicPeriod"/>
            </a:pPr>
            <a:r>
              <a:rPr lang="fr-CA" sz="1100" dirty="0">
                <a:latin typeface="Aptos Display" panose="020B0004020202020204" pitchFamily="34" charset="0"/>
              </a:rPr>
              <a:t>CHOISIR LES SOURCES </a:t>
            </a:r>
          </a:p>
          <a:p>
            <a:pPr indent="-342900">
              <a:buFont typeface="+mj-lt"/>
              <a:buAutoNum type="arabicPeriod"/>
            </a:pPr>
            <a:r>
              <a:rPr lang="fr-CA" sz="1100" dirty="0">
                <a:latin typeface="Aptos Display" panose="020B0004020202020204" pitchFamily="34" charset="0"/>
              </a:rPr>
              <a:t>EFFECTUER LA RECHERCHE </a:t>
            </a:r>
          </a:p>
          <a:p>
            <a:pPr indent="-342900">
              <a:buFont typeface="+mj-lt"/>
              <a:buAutoNum type="arabicPeriod"/>
            </a:pPr>
            <a:r>
              <a:rPr lang="fr-CA" sz="1600" b="1" dirty="0">
                <a:solidFill>
                  <a:srgbClr val="00B050"/>
                </a:solidFill>
                <a:latin typeface="Aptos Display" panose="020B0004020202020204" pitchFamily="34" charset="0"/>
              </a:rPr>
              <a:t>ÉVALUER LES SOURCES </a:t>
            </a:r>
          </a:p>
          <a:p>
            <a:pPr indent="-342900">
              <a:buFont typeface="+mj-lt"/>
              <a:buAutoNum type="arabicPeriod"/>
            </a:pPr>
            <a:r>
              <a:rPr lang="fr-CA" sz="1100" dirty="0">
                <a:latin typeface="Aptos Display" panose="020B0004020202020204" pitchFamily="34" charset="0"/>
              </a:rPr>
              <a:t>CITER </a:t>
            </a:r>
          </a:p>
        </p:txBody>
      </p:sp>
    </p:spTree>
    <p:extLst>
      <p:ext uri="{BB962C8B-B14F-4D97-AF65-F5344CB8AC3E}">
        <p14:creationId xmlns:p14="http://schemas.microsoft.com/office/powerpoint/2010/main" val="2722918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A4933848-B6C1-4434-5B8E-D8F3CB94DB3C}"/>
              </a:ext>
            </a:extLst>
          </p:cNvPr>
          <p:cNvSpPr>
            <a:spLocks noGrp="1"/>
          </p:cNvSpPr>
          <p:nvPr>
            <p:ph idx="1"/>
            <p:custDataLst>
              <p:tags r:id="rId1"/>
            </p:custDataLst>
          </p:nvPr>
        </p:nvSpPr>
        <p:spPr>
          <a:xfrm>
            <a:off x="2505075" y="1971676"/>
            <a:ext cx="9403106" cy="3552824"/>
          </a:xfrm>
          <a:noFill/>
        </p:spPr>
        <p:txBody>
          <a:bodyPr>
            <a:noAutofit/>
          </a:bodyPr>
          <a:lstStyle/>
          <a:p>
            <a:pPr marL="0" indent="0">
              <a:lnSpc>
                <a:spcPct val="100000"/>
              </a:lnSpc>
              <a:buClr>
                <a:schemeClr val="accent1">
                  <a:lumMod val="75000"/>
                </a:schemeClr>
              </a:buClr>
              <a:buNone/>
            </a:pPr>
            <a:r>
              <a:rPr lang="fr-CA" dirty="0">
                <a:solidFill>
                  <a:schemeClr val="bg1"/>
                </a:solidFill>
                <a:latin typeface="Aptos Display" panose="020B0004020202020204" pitchFamily="34" charset="0"/>
              </a:rPr>
              <a:t>Tout document utilisé ou généré dans un travail doit être cité, qu’il soit publié, imprimé ou non. La citation prend la forme d’une référence bibliographique, essentielle pour identifier et retrouver la source.</a:t>
            </a:r>
          </a:p>
          <a:p>
            <a:pPr marL="0" indent="0">
              <a:lnSpc>
                <a:spcPct val="100000"/>
              </a:lnSpc>
              <a:buClr>
                <a:schemeClr val="accent1">
                  <a:lumMod val="75000"/>
                </a:schemeClr>
              </a:buClr>
              <a:buNone/>
            </a:pPr>
            <a:r>
              <a:rPr lang="fr-CA" sz="2400" dirty="0">
                <a:solidFill>
                  <a:schemeClr val="bg1"/>
                </a:solidFill>
                <a:latin typeface="Aptos Display" panose="020B0004020202020204" pitchFamily="34" charset="0"/>
              </a:rPr>
              <a:t>Les références doivent apparaître à deux endroits :</a:t>
            </a:r>
          </a:p>
          <a:p>
            <a:pPr>
              <a:lnSpc>
                <a:spcPct val="100000"/>
              </a:lnSpc>
              <a:buClr>
                <a:schemeClr val="bg1"/>
              </a:buClr>
              <a:buFont typeface="Wingdings" panose="05000000000000000000" pitchFamily="2" charset="2"/>
              <a:buChar char="Ø"/>
            </a:pPr>
            <a:r>
              <a:rPr lang="fr-CA" sz="2400" dirty="0">
                <a:solidFill>
                  <a:schemeClr val="bg1"/>
                </a:solidFill>
                <a:latin typeface="Aptos Display" panose="020B0004020202020204" pitchFamily="34" charset="0"/>
              </a:rPr>
              <a:t> Dans le texte, au fil de l’argumentation, selon le style bibliographique choisi : notes de bas de page (style traditionnel B. Dionne) ou format auteur-date (style APA).</a:t>
            </a:r>
          </a:p>
          <a:p>
            <a:pPr>
              <a:lnSpc>
                <a:spcPct val="100000"/>
              </a:lnSpc>
              <a:buClr>
                <a:schemeClr val="bg1"/>
              </a:buClr>
              <a:buFont typeface="Wingdings" panose="05000000000000000000" pitchFamily="2" charset="2"/>
              <a:buChar char="Ø"/>
            </a:pPr>
            <a:r>
              <a:rPr lang="fr-CA" sz="2400" dirty="0">
                <a:solidFill>
                  <a:schemeClr val="bg1"/>
                </a:solidFill>
                <a:latin typeface="Aptos Display" panose="020B0004020202020204" pitchFamily="34" charset="0"/>
              </a:rPr>
              <a:t> À la fin du travail, dans la bibliographie.</a:t>
            </a:r>
          </a:p>
        </p:txBody>
      </p:sp>
      <p:sp>
        <p:nvSpPr>
          <p:cNvPr id="23554" name="Espace réservé du numéro de diapositive 2"/>
          <p:cNvSpPr>
            <a:spLocks noGrp="1"/>
          </p:cNvSpPr>
          <p:nvPr>
            <p:ph type="sldNum" sz="quarter" idx="12"/>
            <p:custDataLst>
              <p:tags r:id="rId2"/>
            </p:custDataLst>
          </p:nvPr>
        </p:nvSpPr>
        <p:spPr bwMode="auto">
          <a:noFill/>
        </p:spPr>
        <p:txBody>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7E47C352-262C-40EC-80D6-0D06DF30A494}" type="slidenum">
              <a:rPr lang="fr-CA" altLang="fr-FR" sz="1200">
                <a:solidFill>
                  <a:schemeClr val="bg1"/>
                </a:solidFill>
                <a:latin typeface="Aptos Display" panose="020B0004020202020204" pitchFamily="34" charset="0"/>
              </a:rPr>
              <a:pPr eaLnBrk="1" hangingPunct="1">
                <a:spcBef>
                  <a:spcPct val="0"/>
                </a:spcBef>
                <a:buFontTx/>
                <a:buNone/>
              </a:pPr>
              <a:t>29</a:t>
            </a:fld>
            <a:endParaRPr lang="fr-CA" altLang="fr-FR" sz="1200">
              <a:solidFill>
                <a:schemeClr val="bg1"/>
              </a:solidFill>
              <a:latin typeface="Aptos Display" panose="020B0004020202020204" pitchFamily="34" charset="0"/>
            </a:endParaRPr>
          </a:p>
        </p:txBody>
      </p:sp>
      <p:pic>
        <p:nvPicPr>
          <p:cNvPr id="8" name="Image 7" descr="Une image contenant texte, Police, Graphique, graphisme&#10;&#10;Le contenu généré par l’IA peut être incorrect.">
            <a:extLst>
              <a:ext uri="{FF2B5EF4-FFF2-40B4-BE49-F238E27FC236}">
                <a16:creationId xmlns:a16="http://schemas.microsoft.com/office/drawing/2014/main" id="{6B83232B-5ED4-BA53-9753-F56DF79F6AF7}"/>
              </a:ext>
            </a:extLst>
          </p:cNvPr>
          <p:cNvPicPr>
            <a:picLocks noChangeAspect="1"/>
          </p:cNvPicPr>
          <p:nvPr>
            <p:custDataLst>
              <p:tags r:id="rId3"/>
            </p:custDataLst>
          </p:nvPr>
        </p:nvPicPr>
        <p:blipFill>
          <a:blip r:embed="rId8"/>
          <a:stretch>
            <a:fillRect/>
          </a:stretch>
        </p:blipFill>
        <p:spPr>
          <a:xfrm>
            <a:off x="0" y="0"/>
            <a:ext cx="6962775" cy="1429752"/>
          </a:xfrm>
          <a:prstGeom prst="rect">
            <a:avLst/>
          </a:prstGeom>
        </p:spPr>
      </p:pic>
      <p:pic>
        <p:nvPicPr>
          <p:cNvPr id="10" name="Image 9" descr="Une image contenant Graphique, motif, Police, pixel&#10;&#10;Le contenu généré par l’IA peut être incorrect.">
            <a:extLst>
              <a:ext uri="{FF2B5EF4-FFF2-40B4-BE49-F238E27FC236}">
                <a16:creationId xmlns:a16="http://schemas.microsoft.com/office/drawing/2014/main" id="{F9C58EA2-0740-AFAB-83B9-71CA8719A62A}"/>
              </a:ext>
            </a:extLst>
          </p:cNvPr>
          <p:cNvPicPr>
            <a:picLocks noChangeAspect="1"/>
          </p:cNvPicPr>
          <p:nvPr>
            <p:custDataLst>
              <p:tags r:id="rId4"/>
            </p:custDataLst>
          </p:nvPr>
        </p:nvPicPr>
        <p:blipFill>
          <a:blip r:embed="rId9"/>
          <a:stretch>
            <a:fillRect/>
          </a:stretch>
        </p:blipFill>
        <p:spPr>
          <a:xfrm>
            <a:off x="211883" y="1535394"/>
            <a:ext cx="2123079" cy="2123079"/>
          </a:xfrm>
          <a:prstGeom prst="rect">
            <a:avLst/>
          </a:prstGeom>
        </p:spPr>
      </p:pic>
      <p:sp>
        <p:nvSpPr>
          <p:cNvPr id="4" name="ZoneTexte 3">
            <a:extLst>
              <a:ext uri="{FF2B5EF4-FFF2-40B4-BE49-F238E27FC236}">
                <a16:creationId xmlns:a16="http://schemas.microsoft.com/office/drawing/2014/main" id="{31ECBD7F-7690-0349-C305-47410C9899C6}"/>
              </a:ext>
            </a:extLst>
          </p:cNvPr>
          <p:cNvSpPr txBox="1"/>
          <p:nvPr>
            <p:custDataLst>
              <p:tags r:id="rId5"/>
            </p:custDataLst>
          </p:nvPr>
        </p:nvSpPr>
        <p:spPr>
          <a:xfrm>
            <a:off x="9785769" y="0"/>
            <a:ext cx="2406231" cy="1231106"/>
          </a:xfrm>
          <a:prstGeom prst="rect">
            <a:avLst/>
          </a:prstGeom>
          <a:noFill/>
          <a:ln w="12700">
            <a:solidFill>
              <a:schemeClr val="tx1"/>
            </a:solidFill>
          </a:ln>
        </p:spPr>
        <p:txBody>
          <a:bodyPr wrap="square">
            <a:spAutoFit/>
          </a:bodyPr>
          <a:lstStyle/>
          <a:p>
            <a:pPr indent="-342900">
              <a:buFont typeface="+mj-lt"/>
              <a:buAutoNum type="arabicPeriod"/>
            </a:pPr>
            <a:r>
              <a:rPr lang="fr-CA" sz="1200" dirty="0">
                <a:solidFill>
                  <a:schemeClr val="bg1"/>
                </a:solidFill>
                <a:latin typeface="Aptos Display" panose="020B0004020202020204" pitchFamily="34" charset="0"/>
              </a:rPr>
              <a:t>DÉFINIR LE SUJET </a:t>
            </a:r>
          </a:p>
          <a:p>
            <a:pPr indent="-342900">
              <a:buFont typeface="+mj-lt"/>
              <a:buAutoNum type="arabicPeriod"/>
            </a:pPr>
            <a:r>
              <a:rPr lang="fr-CA" sz="1200" dirty="0">
                <a:solidFill>
                  <a:schemeClr val="bg1"/>
                </a:solidFill>
                <a:latin typeface="Aptos Display" panose="020B0004020202020204" pitchFamily="34" charset="0"/>
              </a:rPr>
              <a:t>IDENTIFIER DES MOTS-CLÉS</a:t>
            </a:r>
          </a:p>
          <a:p>
            <a:pPr indent="-342900">
              <a:buFont typeface="+mj-lt"/>
              <a:buAutoNum type="arabicPeriod"/>
            </a:pPr>
            <a:r>
              <a:rPr lang="fr-CA" sz="1200" dirty="0">
                <a:solidFill>
                  <a:schemeClr val="bg1"/>
                </a:solidFill>
                <a:latin typeface="Aptos Display" panose="020B0004020202020204" pitchFamily="34" charset="0"/>
              </a:rPr>
              <a:t>CHOISIR LES SOURCES </a:t>
            </a:r>
          </a:p>
          <a:p>
            <a:pPr indent="-342900">
              <a:buFont typeface="+mj-lt"/>
              <a:buAutoNum type="arabicPeriod"/>
            </a:pPr>
            <a:r>
              <a:rPr lang="fr-CA" sz="1200" dirty="0">
                <a:solidFill>
                  <a:schemeClr val="bg1"/>
                </a:solidFill>
                <a:latin typeface="Aptos Display" panose="020B0004020202020204" pitchFamily="34" charset="0"/>
              </a:rPr>
              <a:t>EFFECTUER LA RECHERCHE </a:t>
            </a:r>
          </a:p>
          <a:p>
            <a:pPr indent="-342900">
              <a:buFont typeface="+mj-lt"/>
              <a:buAutoNum type="arabicPeriod"/>
            </a:pPr>
            <a:r>
              <a:rPr lang="fr-CA" sz="1200" dirty="0">
                <a:solidFill>
                  <a:schemeClr val="bg1"/>
                </a:solidFill>
                <a:latin typeface="Aptos Display" panose="020B0004020202020204" pitchFamily="34" charset="0"/>
              </a:rPr>
              <a:t>ÉVALUER LES SOURCES </a:t>
            </a:r>
            <a:endParaRPr lang="fr-CA" sz="1200" dirty="0">
              <a:solidFill>
                <a:schemeClr val="bg1"/>
              </a:solidFill>
              <a:highlight>
                <a:srgbClr val="000000"/>
              </a:highlight>
              <a:latin typeface="Aptos Display" panose="020B0004020202020204" pitchFamily="34" charset="0"/>
            </a:endParaRPr>
          </a:p>
          <a:p>
            <a:pPr indent="-342900">
              <a:buFont typeface="+mj-lt"/>
              <a:buAutoNum type="arabicPeriod"/>
            </a:pPr>
            <a:r>
              <a:rPr lang="fr-CA" sz="1400" b="1" dirty="0">
                <a:solidFill>
                  <a:srgbClr val="FFFF00"/>
                </a:solidFill>
                <a:latin typeface="Aptos Display" panose="020B0004020202020204" pitchFamily="34" charset="0"/>
              </a:rPr>
              <a:t>CITER</a:t>
            </a:r>
            <a:r>
              <a:rPr lang="fr-CA" sz="1400" dirty="0">
                <a:solidFill>
                  <a:srgbClr val="FFFF00"/>
                </a:solidFill>
                <a:latin typeface="Aptos Display" panose="020B0004020202020204" pitchFamily="34" charset="0"/>
              </a:rPr>
              <a:t> </a:t>
            </a:r>
          </a:p>
        </p:txBody>
      </p:sp>
    </p:spTree>
    <p:extLst>
      <p:ext uri="{BB962C8B-B14F-4D97-AF65-F5344CB8AC3E}">
        <p14:creationId xmlns:p14="http://schemas.microsoft.com/office/powerpoint/2010/main" val="52440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custDataLst>
              <p:tags r:id="rId1"/>
            </p:custDataLst>
          </p:nvPr>
        </p:nvPicPr>
        <p:blipFill rotWithShape="1">
          <a:blip r:embed="rId6">
            <a:extLst>
              <a:ext uri="{28A0092B-C50C-407E-A947-70E740481C1C}">
                <a14:useLocalDpi xmlns:a14="http://schemas.microsoft.com/office/drawing/2010/main" val="0"/>
              </a:ext>
            </a:extLst>
          </a:blip>
          <a:srcRect/>
          <a:stretch/>
        </p:blipFill>
        <p:spPr>
          <a:xfrm>
            <a:off x="0" y="27310"/>
            <a:ext cx="12192000" cy="6857990"/>
          </a:xfrm>
          <a:prstGeom prst="rect">
            <a:avLst/>
          </a:prstGeom>
          <a:ln>
            <a:solidFill>
              <a:schemeClr val="tx1"/>
            </a:solidFill>
          </a:ln>
        </p:spPr>
      </p:pic>
      <p:pic>
        <p:nvPicPr>
          <p:cNvPr id="12" name="Image 11" descr="Une image contenant texte, Police, Graphique, graphisme&#10;&#10;Description générée automatiquement">
            <a:extLst>
              <a:ext uri="{FF2B5EF4-FFF2-40B4-BE49-F238E27FC236}">
                <a16:creationId xmlns:a16="http://schemas.microsoft.com/office/drawing/2014/main" id="{C3581A51-73FF-2A44-D5F7-D90985AE2D06}"/>
              </a:ext>
            </a:extLst>
          </p:cNvPr>
          <p:cNvPicPr>
            <a:picLocks noChangeAspect="1"/>
          </p:cNvPicPr>
          <p:nvPr>
            <p:custDataLst>
              <p:tags r:id="rId2"/>
            </p:custDataLst>
          </p:nvPr>
        </p:nvPicPr>
        <p:blipFill>
          <a:blip r:embed="rId7"/>
          <a:stretch>
            <a:fillRect/>
          </a:stretch>
        </p:blipFill>
        <p:spPr>
          <a:xfrm>
            <a:off x="10680750" y="80950"/>
            <a:ext cx="1440000" cy="228084"/>
          </a:xfrm>
          <a:prstGeom prst="rect">
            <a:avLst/>
          </a:prstGeom>
        </p:spPr>
      </p:pic>
      <p:sp>
        <p:nvSpPr>
          <p:cNvPr id="5" name="Titre 1">
            <a:extLst>
              <a:ext uri="{FF2B5EF4-FFF2-40B4-BE49-F238E27FC236}">
                <a16:creationId xmlns:a16="http://schemas.microsoft.com/office/drawing/2014/main" id="{719947D2-2EEC-049F-4970-54CDE9FB77F3}"/>
              </a:ext>
            </a:extLst>
          </p:cNvPr>
          <p:cNvSpPr txBox="1">
            <a:spLocks/>
          </p:cNvSpPr>
          <p:nvPr>
            <p:custDataLst>
              <p:tags r:id="rId3"/>
            </p:custDataLst>
          </p:nvPr>
        </p:nvSpPr>
        <p:spPr>
          <a:xfrm>
            <a:off x="4146430" y="1739301"/>
            <a:ext cx="3899140" cy="3379397"/>
          </a:xfrm>
          <a:prstGeom prst="rect">
            <a:avLst/>
          </a:prstGeom>
          <a:solidFill>
            <a:schemeClr val="tx1">
              <a:lumMod val="85000"/>
              <a:lumOff val="1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eaLnBrk="1" hangingPunct="1">
              <a:spcBef>
                <a:spcPct val="0"/>
              </a:spcBef>
              <a:buFontTx/>
              <a:buNone/>
            </a:pPr>
            <a:r>
              <a:rPr lang="fr-CA" sz="4400" b="1" dirty="0">
                <a:solidFill>
                  <a:schemeClr val="bg1"/>
                </a:solidFill>
                <a:latin typeface="Aptos ExtraBold" panose="020B0004020202020204" pitchFamily="34" charset="0"/>
              </a:rPr>
              <a:t>Chercher</a:t>
            </a:r>
          </a:p>
          <a:p>
            <a:pPr eaLnBrk="1" hangingPunct="1">
              <a:spcBef>
                <a:spcPct val="0"/>
              </a:spcBef>
              <a:buFontTx/>
              <a:buNone/>
            </a:pPr>
            <a:r>
              <a:rPr lang="fr-CA" sz="4400" b="1" dirty="0">
                <a:solidFill>
                  <a:schemeClr val="bg1"/>
                </a:solidFill>
                <a:latin typeface="Aptos ExtraBold" panose="020B0004020202020204" pitchFamily="34" charset="0"/>
              </a:rPr>
              <a:t>Évaluer</a:t>
            </a:r>
          </a:p>
          <a:p>
            <a:pPr eaLnBrk="1" hangingPunct="1">
              <a:spcBef>
                <a:spcPct val="0"/>
              </a:spcBef>
              <a:buFontTx/>
              <a:buNone/>
            </a:pPr>
            <a:r>
              <a:rPr lang="fr-CA" sz="4400" b="1" dirty="0">
                <a:solidFill>
                  <a:schemeClr val="bg1"/>
                </a:solidFill>
                <a:latin typeface="Aptos ExtraBold" panose="020B0004020202020204" pitchFamily="34" charset="0"/>
              </a:rPr>
              <a:t>Citer</a:t>
            </a:r>
            <a:endParaRPr lang="fr-FR" altLang="fr-FR" sz="4400" b="1" dirty="0">
              <a:solidFill>
                <a:schemeClr val="bg1"/>
              </a:solidFill>
              <a:latin typeface="Aptos Display" panose="020B0004020202020204" pitchFamily="34" charset="0"/>
            </a:endParaRPr>
          </a:p>
        </p:txBody>
      </p:sp>
    </p:spTree>
    <p:extLst>
      <p:ext uri="{BB962C8B-B14F-4D97-AF65-F5344CB8AC3E}">
        <p14:creationId xmlns:p14="http://schemas.microsoft.com/office/powerpoint/2010/main" val="22083274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64D5D5-3EAC-73BD-0C73-3CEA0C387270}"/>
            </a:ext>
          </a:extLst>
        </p:cNvPr>
        <p:cNvGrpSpPr/>
        <p:nvPr/>
      </p:nvGrpSpPr>
      <p:grpSpPr>
        <a:xfrm>
          <a:off x="0" y="0"/>
          <a:ext cx="0" cy="0"/>
          <a:chOff x="0" y="0"/>
          <a:chExt cx="0" cy="0"/>
        </a:xfrm>
      </p:grpSpPr>
      <p:sp>
        <p:nvSpPr>
          <p:cNvPr id="23554" name="Espace réservé du numéro de diapositive 2">
            <a:extLst>
              <a:ext uri="{FF2B5EF4-FFF2-40B4-BE49-F238E27FC236}">
                <a16:creationId xmlns:a16="http://schemas.microsoft.com/office/drawing/2014/main" id="{E3FD7FF0-2B25-E6AE-DB8F-9047430D557E}"/>
              </a:ext>
            </a:extLst>
          </p:cNvPr>
          <p:cNvSpPr>
            <a:spLocks noGrp="1"/>
          </p:cNvSpPr>
          <p:nvPr>
            <p:ph type="sldNum" sz="quarter" idx="12"/>
            <p:custDataLst>
              <p:tags r:id="rId1"/>
            </p:custDataLst>
          </p:nvPr>
        </p:nvSpPr>
        <p:spPr bwMode="auto">
          <a:noFill/>
        </p:spPr>
        <p:txBody>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7E47C352-262C-40EC-80D6-0D06DF30A494}" type="slidenum">
              <a:rPr lang="fr-CA" altLang="fr-FR" sz="1200">
                <a:solidFill>
                  <a:schemeClr val="bg1"/>
                </a:solidFill>
                <a:latin typeface="Aptos Display" panose="020B0004020202020204" pitchFamily="34" charset="0"/>
              </a:rPr>
              <a:pPr eaLnBrk="1" hangingPunct="1">
                <a:spcBef>
                  <a:spcPct val="0"/>
                </a:spcBef>
                <a:buFontTx/>
                <a:buNone/>
              </a:pPr>
              <a:t>30</a:t>
            </a:fld>
            <a:endParaRPr lang="fr-CA" altLang="fr-FR" sz="1200">
              <a:solidFill>
                <a:schemeClr val="bg1"/>
              </a:solidFill>
              <a:latin typeface="Aptos Display" panose="020B0004020202020204" pitchFamily="34" charset="0"/>
            </a:endParaRPr>
          </a:p>
        </p:txBody>
      </p:sp>
      <p:pic>
        <p:nvPicPr>
          <p:cNvPr id="9" name="Image 8">
            <a:extLst>
              <a:ext uri="{FF2B5EF4-FFF2-40B4-BE49-F238E27FC236}">
                <a16:creationId xmlns:a16="http://schemas.microsoft.com/office/drawing/2014/main" id="{C2B2CE68-9D9F-64D8-55CC-AD744DC385E8}"/>
              </a:ext>
            </a:extLst>
          </p:cNvPr>
          <p:cNvPicPr>
            <a:picLocks noChangeAspect="1"/>
          </p:cNvPicPr>
          <p:nvPr>
            <p:custDataLst>
              <p:tags r:id="rId2"/>
            </p:custDataLst>
          </p:nvPr>
        </p:nvPicPr>
        <p:blipFill>
          <a:blip r:embed="rId6"/>
          <a:stretch>
            <a:fillRect/>
          </a:stretch>
        </p:blipFill>
        <p:spPr>
          <a:xfrm>
            <a:off x="66675" y="404343"/>
            <a:ext cx="8972549" cy="6317132"/>
          </a:xfrm>
          <a:prstGeom prst="rect">
            <a:avLst/>
          </a:prstGeom>
        </p:spPr>
      </p:pic>
      <p:sp>
        <p:nvSpPr>
          <p:cNvPr id="4" name="ZoneTexte 3">
            <a:extLst>
              <a:ext uri="{FF2B5EF4-FFF2-40B4-BE49-F238E27FC236}">
                <a16:creationId xmlns:a16="http://schemas.microsoft.com/office/drawing/2014/main" id="{DEDF547E-6CD4-38B4-53C5-E2442255AB23}"/>
              </a:ext>
            </a:extLst>
          </p:cNvPr>
          <p:cNvSpPr txBox="1"/>
          <p:nvPr>
            <p:custDataLst>
              <p:tags r:id="rId3"/>
            </p:custDataLst>
          </p:nvPr>
        </p:nvSpPr>
        <p:spPr>
          <a:xfrm>
            <a:off x="9785769" y="0"/>
            <a:ext cx="2406231" cy="1231106"/>
          </a:xfrm>
          <a:prstGeom prst="rect">
            <a:avLst/>
          </a:prstGeom>
          <a:noFill/>
          <a:ln w="12700">
            <a:solidFill>
              <a:schemeClr val="tx1"/>
            </a:solidFill>
          </a:ln>
        </p:spPr>
        <p:txBody>
          <a:bodyPr wrap="square">
            <a:spAutoFit/>
          </a:bodyPr>
          <a:lstStyle/>
          <a:p>
            <a:pPr indent="-342900">
              <a:buFont typeface="+mj-lt"/>
              <a:buAutoNum type="arabicPeriod"/>
            </a:pPr>
            <a:r>
              <a:rPr lang="fr-CA" sz="1200" dirty="0">
                <a:solidFill>
                  <a:schemeClr val="bg1"/>
                </a:solidFill>
                <a:latin typeface="Aptos Display" panose="020B0004020202020204" pitchFamily="34" charset="0"/>
              </a:rPr>
              <a:t>DÉFINIR LE SUJET </a:t>
            </a:r>
          </a:p>
          <a:p>
            <a:pPr indent="-342900">
              <a:buFont typeface="+mj-lt"/>
              <a:buAutoNum type="arabicPeriod"/>
            </a:pPr>
            <a:r>
              <a:rPr lang="fr-CA" sz="1200" dirty="0">
                <a:solidFill>
                  <a:schemeClr val="bg1"/>
                </a:solidFill>
                <a:latin typeface="Aptos Display" panose="020B0004020202020204" pitchFamily="34" charset="0"/>
              </a:rPr>
              <a:t>IDENTIFIER DES MOTS-CLÉS</a:t>
            </a:r>
          </a:p>
          <a:p>
            <a:pPr indent="-342900">
              <a:buFont typeface="+mj-lt"/>
              <a:buAutoNum type="arabicPeriod"/>
            </a:pPr>
            <a:r>
              <a:rPr lang="fr-CA" sz="1200" dirty="0">
                <a:solidFill>
                  <a:schemeClr val="bg1"/>
                </a:solidFill>
                <a:latin typeface="Aptos Display" panose="020B0004020202020204" pitchFamily="34" charset="0"/>
              </a:rPr>
              <a:t>CHOISIR LES SOURCES </a:t>
            </a:r>
          </a:p>
          <a:p>
            <a:pPr indent="-342900">
              <a:buFont typeface="+mj-lt"/>
              <a:buAutoNum type="arabicPeriod"/>
            </a:pPr>
            <a:r>
              <a:rPr lang="fr-CA" sz="1200" dirty="0">
                <a:solidFill>
                  <a:schemeClr val="bg1"/>
                </a:solidFill>
                <a:latin typeface="Aptos Display" panose="020B0004020202020204" pitchFamily="34" charset="0"/>
              </a:rPr>
              <a:t>EFFECTUER LA RECHERCHE </a:t>
            </a:r>
          </a:p>
          <a:p>
            <a:pPr indent="-342900">
              <a:buFont typeface="+mj-lt"/>
              <a:buAutoNum type="arabicPeriod"/>
            </a:pPr>
            <a:r>
              <a:rPr lang="fr-CA" sz="1200" dirty="0">
                <a:solidFill>
                  <a:schemeClr val="bg1"/>
                </a:solidFill>
                <a:latin typeface="Aptos Display" panose="020B0004020202020204" pitchFamily="34" charset="0"/>
              </a:rPr>
              <a:t>ÉVALUER LES SOURCES </a:t>
            </a:r>
            <a:endParaRPr lang="fr-CA" sz="1200" dirty="0">
              <a:solidFill>
                <a:schemeClr val="bg1"/>
              </a:solidFill>
              <a:highlight>
                <a:srgbClr val="000000"/>
              </a:highlight>
              <a:latin typeface="Aptos Display" panose="020B0004020202020204" pitchFamily="34" charset="0"/>
            </a:endParaRPr>
          </a:p>
          <a:p>
            <a:pPr indent="-342900">
              <a:buFont typeface="+mj-lt"/>
              <a:buAutoNum type="arabicPeriod"/>
            </a:pPr>
            <a:r>
              <a:rPr lang="fr-CA" sz="1400" b="1" dirty="0">
                <a:solidFill>
                  <a:srgbClr val="FFFF00"/>
                </a:solidFill>
                <a:latin typeface="Aptos Display" panose="020B0004020202020204" pitchFamily="34" charset="0"/>
              </a:rPr>
              <a:t>CITER</a:t>
            </a:r>
            <a:r>
              <a:rPr lang="fr-CA" sz="1400" dirty="0">
                <a:solidFill>
                  <a:srgbClr val="FFFF00"/>
                </a:solidFill>
                <a:latin typeface="Aptos Display" panose="020B0004020202020204" pitchFamily="34" charset="0"/>
              </a:rPr>
              <a:t> </a:t>
            </a:r>
          </a:p>
        </p:txBody>
      </p:sp>
    </p:spTree>
    <p:extLst>
      <p:ext uri="{BB962C8B-B14F-4D97-AF65-F5344CB8AC3E}">
        <p14:creationId xmlns:p14="http://schemas.microsoft.com/office/powerpoint/2010/main" val="2122303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93809-80FD-2EB1-519D-5D9496EBB09C}"/>
            </a:ext>
          </a:extLst>
        </p:cNvPr>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62CE5F95-BAF0-137B-1D6A-49C0791C054B}"/>
              </a:ext>
            </a:extLst>
          </p:cNvPr>
          <p:cNvSpPr>
            <a:spLocks noGrp="1"/>
          </p:cNvSpPr>
          <p:nvPr>
            <p:ph idx="1"/>
            <p:custDataLst>
              <p:tags r:id="rId1"/>
            </p:custDataLst>
          </p:nvPr>
        </p:nvSpPr>
        <p:spPr>
          <a:xfrm>
            <a:off x="373808" y="4914705"/>
            <a:ext cx="11444384" cy="954978"/>
          </a:xfrm>
          <a:noFill/>
        </p:spPr>
        <p:txBody>
          <a:bodyPr>
            <a:noAutofit/>
          </a:bodyPr>
          <a:lstStyle/>
          <a:p>
            <a:pPr marL="0" indent="0">
              <a:lnSpc>
                <a:spcPct val="100000"/>
              </a:lnSpc>
              <a:buClr>
                <a:schemeClr val="accent1">
                  <a:lumMod val="75000"/>
                </a:schemeClr>
              </a:buClr>
              <a:buNone/>
            </a:pPr>
            <a:r>
              <a:rPr lang="fr-CA" sz="2400" dirty="0">
                <a:solidFill>
                  <a:schemeClr val="bg1"/>
                </a:solidFill>
                <a:latin typeface="Aptos Display" panose="020B0004020202020204" pitchFamily="34" charset="0"/>
              </a:rPr>
              <a:t>L’outil bibliographique offre plusieurs avantages significatifs pour citer des sources et créer des bibliographies de manière conformément aux normes.</a:t>
            </a:r>
          </a:p>
        </p:txBody>
      </p:sp>
      <p:sp>
        <p:nvSpPr>
          <p:cNvPr id="23554" name="Espace réservé du numéro de diapositive 2">
            <a:extLst>
              <a:ext uri="{FF2B5EF4-FFF2-40B4-BE49-F238E27FC236}">
                <a16:creationId xmlns:a16="http://schemas.microsoft.com/office/drawing/2014/main" id="{C3FDB429-F3A5-2027-0F30-4E3580B4AB02}"/>
              </a:ext>
            </a:extLst>
          </p:cNvPr>
          <p:cNvSpPr>
            <a:spLocks noGrp="1"/>
          </p:cNvSpPr>
          <p:nvPr>
            <p:ph type="sldNum" sz="quarter" idx="12"/>
            <p:custDataLst>
              <p:tags r:id="rId2"/>
            </p:custDataLst>
          </p:nvPr>
        </p:nvSpPr>
        <p:spPr bwMode="auto">
          <a:noFill/>
        </p:spPr>
        <p:txBody>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7E47C352-262C-40EC-80D6-0D06DF30A494}" type="slidenum">
              <a:rPr lang="fr-CA" altLang="fr-FR" sz="1200">
                <a:solidFill>
                  <a:schemeClr val="bg1"/>
                </a:solidFill>
                <a:latin typeface="Aptos Display" panose="020B0004020202020204" pitchFamily="34" charset="0"/>
              </a:rPr>
              <a:pPr eaLnBrk="1" hangingPunct="1">
                <a:spcBef>
                  <a:spcPct val="0"/>
                </a:spcBef>
                <a:buFontTx/>
                <a:buNone/>
              </a:pPr>
              <a:t>31</a:t>
            </a:fld>
            <a:endParaRPr lang="fr-CA" altLang="fr-FR" sz="1200">
              <a:solidFill>
                <a:schemeClr val="bg1"/>
              </a:solidFill>
              <a:latin typeface="Aptos Display" panose="020B0004020202020204" pitchFamily="34" charset="0"/>
            </a:endParaRPr>
          </a:p>
        </p:txBody>
      </p:sp>
      <p:sp>
        <p:nvSpPr>
          <p:cNvPr id="12" name="ZoneTexte 11">
            <a:extLst>
              <a:ext uri="{FF2B5EF4-FFF2-40B4-BE49-F238E27FC236}">
                <a16:creationId xmlns:a16="http://schemas.microsoft.com/office/drawing/2014/main" id="{74DEE833-3454-9743-42EA-122C906B46AF}"/>
              </a:ext>
            </a:extLst>
          </p:cNvPr>
          <p:cNvSpPr txBox="1"/>
          <p:nvPr>
            <p:custDataLst>
              <p:tags r:id="rId3"/>
            </p:custDataLst>
          </p:nvPr>
        </p:nvSpPr>
        <p:spPr>
          <a:xfrm>
            <a:off x="847725" y="3382419"/>
            <a:ext cx="4343565" cy="646331"/>
          </a:xfrm>
          <a:prstGeom prst="rect">
            <a:avLst/>
          </a:prstGeom>
          <a:noFill/>
        </p:spPr>
        <p:txBody>
          <a:bodyPr wrap="square">
            <a:spAutoFit/>
          </a:bodyPr>
          <a:lstStyle/>
          <a:p>
            <a:pPr algn="r"/>
            <a:r>
              <a:rPr lang="fr-CA" sz="3600" b="1" dirty="0">
                <a:solidFill>
                  <a:schemeClr val="bg1"/>
                </a:solidFill>
                <a:highlight>
                  <a:srgbClr val="FF9900"/>
                </a:highlight>
                <a:latin typeface="Aptos Display" panose="020B0004020202020204" pitchFamily="34" charset="0"/>
              </a:rPr>
              <a:t>bit.ly/</a:t>
            </a:r>
            <a:r>
              <a:rPr lang="fr-CA" sz="3600" b="1" dirty="0" err="1">
                <a:solidFill>
                  <a:schemeClr val="bg1"/>
                </a:solidFill>
                <a:highlight>
                  <a:srgbClr val="FF9900"/>
                </a:highlight>
                <a:latin typeface="Aptos Display" panose="020B0004020202020204" pitchFamily="34" charset="0"/>
              </a:rPr>
              <a:t>outil_diapason</a:t>
            </a:r>
            <a:endParaRPr lang="fr-CA" sz="3600" b="1" dirty="0">
              <a:solidFill>
                <a:schemeClr val="bg1"/>
              </a:solidFill>
              <a:highlight>
                <a:srgbClr val="FF9900"/>
              </a:highlight>
              <a:latin typeface="Aptos Display" panose="020B0004020202020204" pitchFamily="34" charset="0"/>
            </a:endParaRPr>
          </a:p>
        </p:txBody>
      </p:sp>
      <p:pic>
        <p:nvPicPr>
          <p:cNvPr id="4" name="Image 3" descr="Une image contenant texte, capture d’écran, logiciel, Police&#10;&#10;Description générée automatiquement">
            <a:extLst>
              <a:ext uri="{FF2B5EF4-FFF2-40B4-BE49-F238E27FC236}">
                <a16:creationId xmlns:a16="http://schemas.microsoft.com/office/drawing/2014/main" id="{CDC260D2-D112-0197-CC1E-E9E857BC53E7}"/>
              </a:ext>
            </a:extLst>
          </p:cNvPr>
          <p:cNvPicPr>
            <a:picLocks noChangeAspect="1"/>
          </p:cNvPicPr>
          <p:nvPr>
            <p:custDataLst>
              <p:tags r:id="rId4"/>
            </p:custDataLst>
          </p:nvPr>
        </p:nvPicPr>
        <p:blipFill>
          <a:blip r:embed="rId9"/>
          <a:stretch>
            <a:fillRect/>
          </a:stretch>
        </p:blipFill>
        <p:spPr>
          <a:xfrm>
            <a:off x="5457990" y="1349406"/>
            <a:ext cx="6431961" cy="3078632"/>
          </a:xfrm>
          <a:prstGeom prst="rect">
            <a:avLst/>
          </a:prstGeom>
        </p:spPr>
      </p:pic>
      <p:pic>
        <p:nvPicPr>
          <p:cNvPr id="8" name="Image 7" descr="Une image contenant texte, capture d’écran, Police, nombre&#10;&#10;Le contenu généré par l’IA peut être incorrect.">
            <a:extLst>
              <a:ext uri="{FF2B5EF4-FFF2-40B4-BE49-F238E27FC236}">
                <a16:creationId xmlns:a16="http://schemas.microsoft.com/office/drawing/2014/main" id="{E006B47C-A885-7DA4-1AF5-DEE58FD360A6}"/>
              </a:ext>
            </a:extLst>
          </p:cNvPr>
          <p:cNvPicPr>
            <a:picLocks noChangeAspect="1"/>
          </p:cNvPicPr>
          <p:nvPr>
            <p:custDataLst>
              <p:tags r:id="rId5"/>
            </p:custDataLst>
          </p:nvPr>
        </p:nvPicPr>
        <p:blipFill>
          <a:blip r:embed="rId10"/>
          <a:stretch>
            <a:fillRect/>
          </a:stretch>
        </p:blipFill>
        <p:spPr>
          <a:xfrm>
            <a:off x="1114425" y="1429255"/>
            <a:ext cx="4267200" cy="2009775"/>
          </a:xfrm>
          <a:prstGeom prst="rect">
            <a:avLst/>
          </a:prstGeom>
        </p:spPr>
      </p:pic>
      <p:sp>
        <p:nvSpPr>
          <p:cNvPr id="6" name="ZoneTexte 5">
            <a:extLst>
              <a:ext uri="{FF2B5EF4-FFF2-40B4-BE49-F238E27FC236}">
                <a16:creationId xmlns:a16="http://schemas.microsoft.com/office/drawing/2014/main" id="{4644312B-FD22-AA02-B623-E931B8E44365}"/>
              </a:ext>
            </a:extLst>
          </p:cNvPr>
          <p:cNvSpPr txBox="1"/>
          <p:nvPr>
            <p:custDataLst>
              <p:tags r:id="rId6"/>
            </p:custDataLst>
          </p:nvPr>
        </p:nvSpPr>
        <p:spPr>
          <a:xfrm>
            <a:off x="9785769" y="0"/>
            <a:ext cx="2406231" cy="1231106"/>
          </a:xfrm>
          <a:prstGeom prst="rect">
            <a:avLst/>
          </a:prstGeom>
          <a:noFill/>
          <a:ln w="12700">
            <a:solidFill>
              <a:schemeClr val="tx1"/>
            </a:solidFill>
          </a:ln>
        </p:spPr>
        <p:txBody>
          <a:bodyPr wrap="square">
            <a:spAutoFit/>
          </a:bodyPr>
          <a:lstStyle/>
          <a:p>
            <a:pPr indent="-342900">
              <a:buFont typeface="+mj-lt"/>
              <a:buAutoNum type="arabicPeriod"/>
            </a:pPr>
            <a:r>
              <a:rPr lang="fr-CA" sz="1200" dirty="0">
                <a:solidFill>
                  <a:schemeClr val="bg1"/>
                </a:solidFill>
                <a:latin typeface="Aptos Display" panose="020B0004020202020204" pitchFamily="34" charset="0"/>
              </a:rPr>
              <a:t>DÉFINIR LE SUJET </a:t>
            </a:r>
          </a:p>
          <a:p>
            <a:pPr indent="-342900">
              <a:buFont typeface="+mj-lt"/>
              <a:buAutoNum type="arabicPeriod"/>
            </a:pPr>
            <a:r>
              <a:rPr lang="fr-CA" sz="1200" dirty="0">
                <a:solidFill>
                  <a:schemeClr val="bg1"/>
                </a:solidFill>
                <a:latin typeface="Aptos Display" panose="020B0004020202020204" pitchFamily="34" charset="0"/>
              </a:rPr>
              <a:t>IDENTIFIER DES MOTS-CLÉS</a:t>
            </a:r>
          </a:p>
          <a:p>
            <a:pPr indent="-342900">
              <a:buFont typeface="+mj-lt"/>
              <a:buAutoNum type="arabicPeriod"/>
            </a:pPr>
            <a:r>
              <a:rPr lang="fr-CA" sz="1200" dirty="0">
                <a:solidFill>
                  <a:schemeClr val="bg1"/>
                </a:solidFill>
                <a:latin typeface="Aptos Display" panose="020B0004020202020204" pitchFamily="34" charset="0"/>
              </a:rPr>
              <a:t>CHOISIR LES SOURCES </a:t>
            </a:r>
          </a:p>
          <a:p>
            <a:pPr indent="-342900">
              <a:buFont typeface="+mj-lt"/>
              <a:buAutoNum type="arabicPeriod"/>
            </a:pPr>
            <a:r>
              <a:rPr lang="fr-CA" sz="1200" dirty="0">
                <a:solidFill>
                  <a:schemeClr val="bg1"/>
                </a:solidFill>
                <a:latin typeface="Aptos Display" panose="020B0004020202020204" pitchFamily="34" charset="0"/>
              </a:rPr>
              <a:t>EFFECTUER LA RECHERCHE </a:t>
            </a:r>
          </a:p>
          <a:p>
            <a:pPr indent="-342900">
              <a:buFont typeface="+mj-lt"/>
              <a:buAutoNum type="arabicPeriod"/>
            </a:pPr>
            <a:r>
              <a:rPr lang="fr-CA" sz="1200" dirty="0">
                <a:solidFill>
                  <a:schemeClr val="bg1"/>
                </a:solidFill>
                <a:latin typeface="Aptos Display" panose="020B0004020202020204" pitchFamily="34" charset="0"/>
              </a:rPr>
              <a:t>ÉVALUER LES SOURCES </a:t>
            </a:r>
            <a:endParaRPr lang="fr-CA" sz="1200" dirty="0">
              <a:solidFill>
                <a:schemeClr val="bg1"/>
              </a:solidFill>
              <a:highlight>
                <a:srgbClr val="000000"/>
              </a:highlight>
              <a:latin typeface="Aptos Display" panose="020B0004020202020204" pitchFamily="34" charset="0"/>
            </a:endParaRPr>
          </a:p>
          <a:p>
            <a:pPr indent="-342900">
              <a:buFont typeface="+mj-lt"/>
              <a:buAutoNum type="arabicPeriod"/>
            </a:pPr>
            <a:r>
              <a:rPr lang="fr-CA" sz="1400" b="1" dirty="0">
                <a:solidFill>
                  <a:srgbClr val="FFFF00"/>
                </a:solidFill>
                <a:latin typeface="Aptos Display" panose="020B0004020202020204" pitchFamily="34" charset="0"/>
              </a:rPr>
              <a:t>CITER</a:t>
            </a:r>
            <a:r>
              <a:rPr lang="fr-CA" sz="1400" dirty="0">
                <a:solidFill>
                  <a:srgbClr val="FFFF00"/>
                </a:solidFill>
                <a:latin typeface="Aptos Display" panose="020B0004020202020204" pitchFamily="34" charset="0"/>
              </a:rPr>
              <a:t> </a:t>
            </a:r>
          </a:p>
        </p:txBody>
      </p:sp>
    </p:spTree>
    <p:extLst>
      <p:ext uri="{BB962C8B-B14F-4D97-AF65-F5344CB8AC3E}">
        <p14:creationId xmlns:p14="http://schemas.microsoft.com/office/powerpoint/2010/main" val="2730639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Une image contenant texte, capture d’écran, ligne, Police&#10;&#10;Le contenu généré par l’IA peut être incorrect.">
            <a:extLst>
              <a:ext uri="{FF2B5EF4-FFF2-40B4-BE49-F238E27FC236}">
                <a16:creationId xmlns:a16="http://schemas.microsoft.com/office/drawing/2014/main" id="{E375E4CB-5BD8-44A6-D5F4-F257EA387BB6}"/>
              </a:ext>
            </a:extLst>
          </p:cNvPr>
          <p:cNvPicPr>
            <a:picLocks noChangeAspect="1"/>
          </p:cNvPicPr>
          <p:nvPr>
            <p:custDataLst>
              <p:tags r:id="rId1"/>
            </p:custDataLst>
          </p:nvPr>
        </p:nvPicPr>
        <p:blipFill>
          <a:blip r:embed="rId8"/>
          <a:stretch>
            <a:fillRect/>
          </a:stretch>
        </p:blipFill>
        <p:spPr>
          <a:xfrm>
            <a:off x="228643" y="1740686"/>
            <a:ext cx="6862185" cy="4660993"/>
          </a:xfrm>
          <a:prstGeom prst="rect">
            <a:avLst/>
          </a:prstGeom>
        </p:spPr>
      </p:pic>
      <p:sp>
        <p:nvSpPr>
          <p:cNvPr id="6" name="Rectangle 7">
            <a:extLst>
              <a:ext uri="{FF2B5EF4-FFF2-40B4-BE49-F238E27FC236}">
                <a16:creationId xmlns:a16="http://schemas.microsoft.com/office/drawing/2014/main" id="{36400707-3827-D608-3768-5F4FBCA9A0E6}"/>
              </a:ext>
            </a:extLst>
          </p:cNvPr>
          <p:cNvSpPr txBox="1">
            <a:spLocks/>
          </p:cNvSpPr>
          <p:nvPr>
            <p:custDataLst>
              <p:tags r:id="rId2"/>
            </p:custDataLst>
          </p:nvPr>
        </p:nvSpPr>
        <p:spPr bwMode="auto">
          <a:xfrm>
            <a:off x="0" y="-12298"/>
            <a:ext cx="12192000" cy="644921"/>
          </a:xfrm>
          <a:prstGeom prst="rect">
            <a:avLst/>
          </a:prstGeom>
          <a:noFill/>
          <a:ln>
            <a:noFill/>
          </a:ln>
        </p:spPr>
        <p:txBody>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r" eaLnBrk="1" hangingPunct="1">
              <a:spcBef>
                <a:spcPct val="0"/>
              </a:spcBef>
              <a:buFontTx/>
              <a:buNone/>
            </a:pPr>
            <a:r>
              <a:rPr lang="fr-CA" altLang="fr-FR" sz="4000" b="1" dirty="0">
                <a:solidFill>
                  <a:schemeClr val="bg1"/>
                </a:solidFill>
                <a:latin typeface="Aptos Display" panose="020B0004020202020204" pitchFamily="34" charset="0"/>
              </a:rPr>
              <a:t>Tous les liens de l’atelier</a:t>
            </a:r>
          </a:p>
        </p:txBody>
      </p:sp>
      <p:pic>
        <p:nvPicPr>
          <p:cNvPr id="8" name="Image 7">
            <a:extLst>
              <a:ext uri="{FF2B5EF4-FFF2-40B4-BE49-F238E27FC236}">
                <a16:creationId xmlns:a16="http://schemas.microsoft.com/office/drawing/2014/main" id="{A0C21318-5611-0CDA-2203-B56608D6671A}"/>
              </a:ext>
            </a:extLst>
          </p:cNvPr>
          <p:cNvPicPr>
            <a:picLocks noChangeAspect="1"/>
          </p:cNvPicPr>
          <p:nvPr>
            <p:custDataLst>
              <p:tags r:id="rId3"/>
            </p:custDataLst>
          </p:nvPr>
        </p:nvPicPr>
        <p:blipFill>
          <a:blip r:embed="rId9"/>
          <a:stretch>
            <a:fillRect/>
          </a:stretch>
        </p:blipFill>
        <p:spPr>
          <a:xfrm>
            <a:off x="0" y="1120177"/>
            <a:ext cx="12192000" cy="456780"/>
          </a:xfrm>
          <a:prstGeom prst="rect">
            <a:avLst/>
          </a:prstGeom>
        </p:spPr>
      </p:pic>
      <p:cxnSp>
        <p:nvCxnSpPr>
          <p:cNvPr id="9" name="Connecteur droit avec flèche 8">
            <a:extLst>
              <a:ext uri="{FF2B5EF4-FFF2-40B4-BE49-F238E27FC236}">
                <a16:creationId xmlns:a16="http://schemas.microsoft.com/office/drawing/2014/main" id="{2F5CA8E0-4F2A-0111-B84E-52B36165BD07}"/>
              </a:ext>
            </a:extLst>
          </p:cNvPr>
          <p:cNvCxnSpPr>
            <a:cxnSpLocks/>
          </p:cNvCxnSpPr>
          <p:nvPr>
            <p:custDataLst>
              <p:tags r:id="rId4"/>
            </p:custDataLst>
          </p:nvPr>
        </p:nvCxnSpPr>
        <p:spPr>
          <a:xfrm>
            <a:off x="6930998" y="4523368"/>
            <a:ext cx="1601266" cy="78060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 name="Image 3">
            <a:extLst>
              <a:ext uri="{FF2B5EF4-FFF2-40B4-BE49-F238E27FC236}">
                <a16:creationId xmlns:a16="http://schemas.microsoft.com/office/drawing/2014/main" id="{E101ECEA-FB68-85D5-9387-37DD68935FEF}"/>
              </a:ext>
            </a:extLst>
          </p:cNvPr>
          <p:cNvPicPr>
            <a:picLocks noChangeAspect="1"/>
          </p:cNvPicPr>
          <p:nvPr>
            <p:custDataLst>
              <p:tags r:id="rId5"/>
            </p:custDataLst>
          </p:nvPr>
        </p:nvPicPr>
        <p:blipFill>
          <a:blip r:embed="rId10"/>
          <a:stretch>
            <a:fillRect/>
          </a:stretch>
        </p:blipFill>
        <p:spPr>
          <a:xfrm>
            <a:off x="5101172" y="5467702"/>
            <a:ext cx="6862185" cy="1241033"/>
          </a:xfrm>
          <a:prstGeom prst="rect">
            <a:avLst/>
          </a:prstGeom>
          <a:ln w="57150">
            <a:solidFill>
              <a:srgbClr val="FF0000"/>
            </a:solidFill>
          </a:ln>
        </p:spPr>
      </p:pic>
    </p:spTree>
    <p:extLst>
      <p:ext uri="{BB962C8B-B14F-4D97-AF65-F5344CB8AC3E}">
        <p14:creationId xmlns:p14="http://schemas.microsoft.com/office/powerpoint/2010/main" val="3012029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8160ED-E668-EA5C-4218-6DB489378D20}"/>
            </a:ext>
          </a:extLst>
        </p:cNvPr>
        <p:cNvGrpSpPr/>
        <p:nvPr/>
      </p:nvGrpSpPr>
      <p:grpSpPr>
        <a:xfrm>
          <a:off x="0" y="0"/>
          <a:ext cx="0" cy="0"/>
          <a:chOff x="0" y="0"/>
          <a:chExt cx="0" cy="0"/>
        </a:xfrm>
      </p:grpSpPr>
      <p:sp>
        <p:nvSpPr>
          <p:cNvPr id="6" name="Rectangle 7">
            <a:extLst>
              <a:ext uri="{FF2B5EF4-FFF2-40B4-BE49-F238E27FC236}">
                <a16:creationId xmlns:a16="http://schemas.microsoft.com/office/drawing/2014/main" id="{BD4A41E0-9623-02F4-518F-3C7D2711E056}"/>
              </a:ext>
            </a:extLst>
          </p:cNvPr>
          <p:cNvSpPr txBox="1">
            <a:spLocks/>
          </p:cNvSpPr>
          <p:nvPr>
            <p:custDataLst>
              <p:tags r:id="rId1"/>
            </p:custDataLst>
          </p:nvPr>
        </p:nvSpPr>
        <p:spPr bwMode="auto">
          <a:xfrm>
            <a:off x="0" y="-12298"/>
            <a:ext cx="12192000" cy="644921"/>
          </a:xfrm>
          <a:prstGeom prst="rect">
            <a:avLst/>
          </a:prstGeom>
          <a:noFill/>
          <a:ln>
            <a:noFill/>
          </a:ln>
        </p:spPr>
        <p:txBody>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r" eaLnBrk="1" hangingPunct="1">
              <a:spcBef>
                <a:spcPct val="0"/>
              </a:spcBef>
              <a:buFontTx/>
              <a:buNone/>
            </a:pPr>
            <a:r>
              <a:rPr lang="fr-CA" altLang="fr-FR" sz="4000" b="1" dirty="0">
                <a:solidFill>
                  <a:schemeClr val="bg1"/>
                </a:solidFill>
                <a:latin typeface="Aptos Display" panose="020B0004020202020204" pitchFamily="34" charset="0"/>
              </a:rPr>
              <a:t>Séparer votre écran en deux</a:t>
            </a:r>
          </a:p>
        </p:txBody>
      </p:sp>
      <p:graphicFrame>
        <p:nvGraphicFramePr>
          <p:cNvPr id="12" name="Tableau 11">
            <a:extLst>
              <a:ext uri="{FF2B5EF4-FFF2-40B4-BE49-F238E27FC236}">
                <a16:creationId xmlns:a16="http://schemas.microsoft.com/office/drawing/2014/main" id="{99C4408F-6CB3-D1E8-42EF-32E14D6075E7}"/>
              </a:ext>
            </a:extLst>
          </p:cNvPr>
          <p:cNvGraphicFramePr>
            <a:graphicFrameLocks noGrp="1"/>
          </p:cNvGraphicFramePr>
          <p:nvPr>
            <p:custDataLst>
              <p:tags r:id="rId2"/>
            </p:custDataLst>
            <p:extLst>
              <p:ext uri="{D42A27DB-BD31-4B8C-83A1-F6EECF244321}">
                <p14:modId xmlns:p14="http://schemas.microsoft.com/office/powerpoint/2010/main" val="3303491904"/>
              </p:ext>
            </p:extLst>
          </p:nvPr>
        </p:nvGraphicFramePr>
        <p:xfrm>
          <a:off x="1095047" y="1990712"/>
          <a:ext cx="10001905" cy="3261360"/>
        </p:xfrm>
        <a:graphic>
          <a:graphicData uri="http://schemas.openxmlformats.org/drawingml/2006/table">
            <a:tbl>
              <a:tblPr firstRow="1" bandRow="1">
                <a:tableStyleId>{5C22544A-7EE6-4342-B048-85BDC9FD1C3A}</a:tableStyleId>
              </a:tblPr>
              <a:tblGrid>
                <a:gridCol w="10001905">
                  <a:extLst>
                    <a:ext uri="{9D8B030D-6E8A-4147-A177-3AD203B41FA5}">
                      <a16:colId xmlns:a16="http://schemas.microsoft.com/office/drawing/2014/main" val="2087636558"/>
                    </a:ext>
                  </a:extLst>
                </a:gridCol>
              </a:tblGrid>
              <a:tr h="3184514">
                <a:tc>
                  <a:txBody>
                    <a:bodyPr/>
                    <a:lstStyle/>
                    <a:p>
                      <a:pPr algn="ctr"/>
                      <a:r>
                        <a:rPr lang="fr-CA" sz="3200" b="1" dirty="0">
                          <a:latin typeface="Aptos Display" panose="020B0004020202020204" pitchFamily="34" charset="0"/>
                        </a:rPr>
                        <a:t>Raccourci clavier</a:t>
                      </a:r>
                    </a:p>
                    <a:p>
                      <a:pPr algn="ctr"/>
                      <a:endParaRPr lang="fr-CA" sz="3200" b="1" dirty="0">
                        <a:latin typeface="Aptos Display" panose="020B0004020202020204" pitchFamily="34" charset="0"/>
                      </a:endParaRPr>
                    </a:p>
                    <a:p>
                      <a:pPr marL="342900" indent="-342900">
                        <a:buFont typeface="+mj-lt"/>
                        <a:buAutoNum type="arabicPeriod"/>
                      </a:pPr>
                      <a:r>
                        <a:rPr lang="fr-CA" sz="2400" b="0" dirty="0">
                          <a:latin typeface="Aptos Display" panose="020B0004020202020204" pitchFamily="34" charset="0"/>
                        </a:rPr>
                        <a:t>Sélectionnez la première fenêtre et appuyez sur Windows + (flèche gauche) ou (flèche droite).</a:t>
                      </a:r>
                    </a:p>
                    <a:p>
                      <a:pPr marL="342900" indent="-342900">
                        <a:buFont typeface="+mj-lt"/>
                        <a:buAutoNum type="arabicPeriod"/>
                      </a:pPr>
                      <a:r>
                        <a:rPr lang="fr-CA" sz="2400" b="0" dirty="0">
                          <a:latin typeface="Aptos Display" panose="020B0004020202020204" pitchFamily="34" charset="0"/>
                        </a:rPr>
                        <a:t>La fenêtre occupera la moitié de l’écran.</a:t>
                      </a:r>
                    </a:p>
                    <a:p>
                      <a:pPr marL="342900" indent="-342900">
                        <a:buFont typeface="+mj-lt"/>
                        <a:buAutoNum type="arabicPeriod"/>
                      </a:pPr>
                      <a:r>
                        <a:rPr lang="fr-CA" sz="2400" b="0" dirty="0">
                          <a:latin typeface="Aptos Display" panose="020B0004020202020204" pitchFamily="34" charset="0"/>
                        </a:rPr>
                        <a:t>Windows affichera alors les autres fenêtres ouvertes pour remplir la seconde moitié.</a:t>
                      </a:r>
                    </a:p>
                    <a:p>
                      <a:endParaRPr lang="fr-CA" sz="2400" dirty="0">
                        <a:latin typeface="Aptos Display" panose="020B0004020202020204" pitchFamily="34" charset="0"/>
                      </a:endParaRPr>
                    </a:p>
                  </a:txBody>
                  <a:tcPr>
                    <a:solidFill>
                      <a:schemeClr val="accent6">
                        <a:lumMod val="50000"/>
                      </a:schemeClr>
                    </a:solidFill>
                  </a:tcPr>
                </a:tc>
                <a:extLst>
                  <a:ext uri="{0D108BD9-81ED-4DB2-BD59-A6C34878D82A}">
                    <a16:rowId xmlns:a16="http://schemas.microsoft.com/office/drawing/2014/main" val="2492095171"/>
                  </a:ext>
                </a:extLst>
              </a:tr>
            </a:tbl>
          </a:graphicData>
        </a:graphic>
      </p:graphicFrame>
    </p:spTree>
    <p:extLst>
      <p:ext uri="{BB962C8B-B14F-4D97-AF65-F5344CB8AC3E}">
        <p14:creationId xmlns:p14="http://schemas.microsoft.com/office/powerpoint/2010/main" val="107403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352CAAA-2C6C-4675-A4F8-DD4AAC5B0320}"/>
              </a:ext>
            </a:extLst>
          </p:cNvPr>
          <p:cNvSpPr txBox="1">
            <a:spLocks/>
          </p:cNvSpPr>
          <p:nvPr>
            <p:custDataLst>
              <p:tags r:id="rId1"/>
            </p:custDataLst>
          </p:nvPr>
        </p:nvSpPr>
        <p:spPr bwMode="auto">
          <a:xfrm>
            <a:off x="687703" y="0"/>
            <a:ext cx="11381295" cy="644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r" eaLnBrk="1" hangingPunct="1">
              <a:spcBef>
                <a:spcPct val="0"/>
              </a:spcBef>
              <a:buFontTx/>
              <a:buNone/>
            </a:pPr>
            <a:r>
              <a:rPr lang="fr-CA" altLang="fr-FR" sz="4000" b="1">
                <a:solidFill>
                  <a:schemeClr val="bg1"/>
                </a:solidFill>
                <a:latin typeface="Aptos Display" panose="020B0004020202020204" pitchFamily="34" charset="0"/>
              </a:rPr>
              <a:t>Intégrité intellectuelle</a:t>
            </a:r>
          </a:p>
        </p:txBody>
      </p:sp>
      <p:sp>
        <p:nvSpPr>
          <p:cNvPr id="10" name="ZoneTexte 9">
            <a:extLst>
              <a:ext uri="{FF2B5EF4-FFF2-40B4-BE49-F238E27FC236}">
                <a16:creationId xmlns:a16="http://schemas.microsoft.com/office/drawing/2014/main" id="{9A7CE2FD-4681-5FC4-84E3-F5CCA10A3DF9}"/>
              </a:ext>
            </a:extLst>
          </p:cNvPr>
          <p:cNvSpPr txBox="1"/>
          <p:nvPr>
            <p:custDataLst>
              <p:tags r:id="rId2"/>
            </p:custDataLst>
          </p:nvPr>
        </p:nvSpPr>
        <p:spPr>
          <a:xfrm>
            <a:off x="13858" y="1182231"/>
            <a:ext cx="8238405" cy="2246769"/>
          </a:xfrm>
          <a:prstGeom prst="rect">
            <a:avLst/>
          </a:prstGeom>
          <a:noFill/>
        </p:spPr>
        <p:txBody>
          <a:bodyPr wrap="square">
            <a:spAutoFit/>
          </a:bodyPr>
          <a:lstStyle/>
          <a:p>
            <a:r>
              <a:rPr lang="fr-CA" sz="2800" b="1" dirty="0">
                <a:solidFill>
                  <a:schemeClr val="bg1"/>
                </a:solidFill>
                <a:latin typeface="Aptos Display" panose="020B0004020202020204" pitchFamily="34" charset="0"/>
              </a:rPr>
              <a:t>Pourquoi citer? </a:t>
            </a:r>
          </a:p>
          <a:p>
            <a:pPr lvl="1">
              <a:buFont typeface="Arial" panose="020B0604020202020204" pitchFamily="34" charset="0"/>
              <a:buChar char="•"/>
            </a:pPr>
            <a:r>
              <a:rPr lang="fr-CA" sz="2800" dirty="0">
                <a:solidFill>
                  <a:schemeClr val="bg1"/>
                </a:solidFill>
                <a:latin typeface="Aptos Display" panose="020B0004020202020204" pitchFamily="34" charset="0"/>
              </a:rPr>
              <a:t> Reconnaître le travail d’autrui.</a:t>
            </a:r>
          </a:p>
          <a:p>
            <a:pPr lvl="1">
              <a:buFont typeface="Arial" panose="020B0604020202020204" pitchFamily="34" charset="0"/>
              <a:buChar char="•"/>
            </a:pPr>
            <a:r>
              <a:rPr lang="fr-CA" sz="2800" dirty="0">
                <a:solidFill>
                  <a:schemeClr val="bg1"/>
                </a:solidFill>
                <a:latin typeface="Aptos Display" panose="020B0004020202020204" pitchFamily="34" charset="0"/>
              </a:rPr>
              <a:t> Démontrer ta capacité de recherche documentaire.</a:t>
            </a:r>
          </a:p>
          <a:p>
            <a:pPr lvl="1">
              <a:buFont typeface="Arial" panose="020B0604020202020204" pitchFamily="34" charset="0"/>
              <a:buChar char="•"/>
            </a:pPr>
            <a:r>
              <a:rPr lang="fr-CA" sz="2800" dirty="0">
                <a:solidFill>
                  <a:schemeClr val="bg1"/>
                </a:solidFill>
                <a:latin typeface="Aptos Display" panose="020B0004020202020204" pitchFamily="34" charset="0"/>
              </a:rPr>
              <a:t> Appuyer tes idées et tes arguments. </a:t>
            </a:r>
          </a:p>
          <a:p>
            <a:pPr lvl="1">
              <a:buFont typeface="Arial" panose="020B0604020202020204" pitchFamily="34" charset="0"/>
              <a:buChar char="•"/>
            </a:pPr>
            <a:r>
              <a:rPr lang="fr-CA" sz="2800" dirty="0">
                <a:solidFill>
                  <a:schemeClr val="bg1"/>
                </a:solidFill>
                <a:latin typeface="Aptos Display" panose="020B0004020202020204" pitchFamily="34" charset="0"/>
              </a:rPr>
              <a:t> Augmenter la crédibilité de ton travail.</a:t>
            </a:r>
          </a:p>
        </p:txBody>
      </p:sp>
      <p:pic>
        <p:nvPicPr>
          <p:cNvPr id="3" name="Image 2">
            <a:extLst>
              <a:ext uri="{FF2B5EF4-FFF2-40B4-BE49-F238E27FC236}">
                <a16:creationId xmlns:a16="http://schemas.microsoft.com/office/drawing/2014/main" id="{A7404C25-3DE4-5FDC-C7C1-E4292671ECE9}"/>
              </a:ext>
            </a:extLst>
          </p:cNvPr>
          <p:cNvPicPr>
            <a:picLocks noChangeAspect="1"/>
          </p:cNvPicPr>
          <p:nvPr>
            <p:custDataLst>
              <p:tags r:id="rId3"/>
            </p:custDataLst>
          </p:nvPr>
        </p:nvPicPr>
        <p:blipFill>
          <a:blip r:embed="rId8"/>
          <a:stretch>
            <a:fillRect/>
          </a:stretch>
        </p:blipFill>
        <p:spPr>
          <a:xfrm>
            <a:off x="393401" y="4628052"/>
            <a:ext cx="9076420" cy="1836682"/>
          </a:xfrm>
          <a:prstGeom prst="rect">
            <a:avLst/>
          </a:prstGeom>
        </p:spPr>
      </p:pic>
      <p:pic>
        <p:nvPicPr>
          <p:cNvPr id="1026" name="Picture 2">
            <a:extLst>
              <a:ext uri="{FF2B5EF4-FFF2-40B4-BE49-F238E27FC236}">
                <a16:creationId xmlns:a16="http://schemas.microsoft.com/office/drawing/2014/main" id="{7E3FDC0E-A886-3F1C-2966-808859B0BA20}"/>
              </a:ext>
            </a:extLst>
          </p:cNvPr>
          <p:cNvPicPr>
            <a:picLocks noChangeAspect="1" noChangeArrowheads="1"/>
          </p:cNvPicPr>
          <p:nvPr>
            <p:custDataLst>
              <p:tags r:id="rId4"/>
            </p:custDataLst>
          </p:nvPr>
        </p:nvPicPr>
        <p:blipFill>
          <a:blip r:embed="rId9">
            <a:extLst>
              <a:ext uri="{28A0092B-C50C-407E-A947-70E740481C1C}">
                <a14:useLocalDpi xmlns:a14="http://schemas.microsoft.com/office/drawing/2010/main" val="0"/>
              </a:ext>
            </a:extLst>
          </a:blip>
          <a:srcRect/>
          <a:stretch>
            <a:fillRect/>
          </a:stretch>
        </p:blipFill>
        <p:spPr bwMode="auto">
          <a:xfrm>
            <a:off x="8252263" y="787815"/>
            <a:ext cx="3571875" cy="3571875"/>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Microsoft Word — Wikipédia">
            <a:extLst>
              <a:ext uri="{FF2B5EF4-FFF2-40B4-BE49-F238E27FC236}">
                <a16:creationId xmlns:a16="http://schemas.microsoft.com/office/drawing/2014/main" id="{CE01593A-AEF2-4770-117B-72CCD2002992}"/>
              </a:ext>
            </a:extLst>
          </p:cNvPr>
          <p:cNvPicPr>
            <a:picLocks noChangeAspect="1" noChangeArrowheads="1"/>
          </p:cNvPicPr>
          <p:nvPr>
            <p:custDataLst>
              <p:tags r:id="rId5"/>
            </p:custDataLst>
          </p:nvPr>
        </p:nvPicPr>
        <p:blipFill>
          <a:blip r:embed="rId10">
            <a:extLst>
              <a:ext uri="{28A0092B-C50C-407E-A947-70E740481C1C}">
                <a14:useLocalDpi xmlns:a14="http://schemas.microsoft.com/office/drawing/2010/main" val="0"/>
              </a:ext>
            </a:extLst>
          </a:blip>
          <a:srcRect/>
          <a:stretch>
            <a:fillRect/>
          </a:stretch>
        </p:blipFill>
        <p:spPr bwMode="auto">
          <a:xfrm>
            <a:off x="7595961" y="4125133"/>
            <a:ext cx="1080000" cy="1005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969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52816-DAF9-565A-C8F5-5C6641A4549A}"/>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68B75CD2-EC55-D1EC-9766-94AE5F64B7A1}"/>
              </a:ext>
              <a:ext uri="{C183D7F6-B498-43B3-948B-1728B52AA6E4}">
                <adec:decorative xmlns:adec="http://schemas.microsoft.com/office/drawing/2017/decorative" val="1"/>
              </a:ext>
            </a:extLst>
          </p:cNvPr>
          <p:cNvPicPr>
            <a:picLocks noChangeAspect="1"/>
          </p:cNvPicPr>
          <p:nvPr>
            <p:custDataLst>
              <p:tags r:id="rId1"/>
            </p:custDataLst>
          </p:nvPr>
        </p:nvPicPr>
        <p:blipFill rotWithShape="1">
          <a:blip r:embed="rId6">
            <a:extLst>
              <a:ext uri="{28A0092B-C50C-407E-A947-70E740481C1C}">
                <a14:useLocalDpi xmlns:a14="http://schemas.microsoft.com/office/drawing/2010/main" val="0"/>
              </a:ext>
            </a:extLst>
          </a:blip>
          <a:srcRect/>
          <a:stretch/>
        </p:blipFill>
        <p:spPr>
          <a:xfrm>
            <a:off x="0" y="27310"/>
            <a:ext cx="12192000" cy="6857990"/>
          </a:xfrm>
          <a:prstGeom prst="rect">
            <a:avLst/>
          </a:prstGeom>
          <a:ln>
            <a:solidFill>
              <a:schemeClr val="tx1"/>
            </a:solidFill>
          </a:ln>
        </p:spPr>
      </p:pic>
      <p:pic>
        <p:nvPicPr>
          <p:cNvPr id="12" name="Image 11" descr="Une image contenant texte, Police, Graphique, graphisme&#10;&#10;Description générée automatiquement">
            <a:extLst>
              <a:ext uri="{FF2B5EF4-FFF2-40B4-BE49-F238E27FC236}">
                <a16:creationId xmlns:a16="http://schemas.microsoft.com/office/drawing/2014/main" id="{206BD433-4094-A708-8E11-65CAB782B77E}"/>
              </a:ext>
            </a:extLst>
          </p:cNvPr>
          <p:cNvPicPr>
            <a:picLocks noChangeAspect="1"/>
          </p:cNvPicPr>
          <p:nvPr>
            <p:custDataLst>
              <p:tags r:id="rId2"/>
            </p:custDataLst>
          </p:nvPr>
        </p:nvPicPr>
        <p:blipFill>
          <a:blip r:embed="rId7"/>
          <a:stretch>
            <a:fillRect/>
          </a:stretch>
        </p:blipFill>
        <p:spPr>
          <a:xfrm>
            <a:off x="10680750" y="80950"/>
            <a:ext cx="1440000" cy="228084"/>
          </a:xfrm>
          <a:prstGeom prst="rect">
            <a:avLst/>
          </a:prstGeom>
        </p:spPr>
      </p:pic>
      <p:sp>
        <p:nvSpPr>
          <p:cNvPr id="5" name="Titre 1">
            <a:extLst>
              <a:ext uri="{FF2B5EF4-FFF2-40B4-BE49-F238E27FC236}">
                <a16:creationId xmlns:a16="http://schemas.microsoft.com/office/drawing/2014/main" id="{F274279B-F41C-5763-FB54-7F92C3A58207}"/>
              </a:ext>
            </a:extLst>
          </p:cNvPr>
          <p:cNvSpPr txBox="1">
            <a:spLocks/>
          </p:cNvSpPr>
          <p:nvPr>
            <p:custDataLst>
              <p:tags r:id="rId3"/>
            </p:custDataLst>
          </p:nvPr>
        </p:nvSpPr>
        <p:spPr>
          <a:xfrm>
            <a:off x="4146430" y="1739301"/>
            <a:ext cx="3899140" cy="3379397"/>
          </a:xfrm>
          <a:prstGeom prst="rect">
            <a:avLst/>
          </a:prstGeom>
          <a:solidFill>
            <a:schemeClr val="tx1">
              <a:lumMod val="85000"/>
              <a:lumOff val="1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eaLnBrk="1" hangingPunct="1">
              <a:spcBef>
                <a:spcPct val="0"/>
              </a:spcBef>
              <a:buFontTx/>
              <a:buNone/>
            </a:pPr>
            <a:r>
              <a:rPr lang="fr-CA" altLang="fr-FR" sz="4400" b="1">
                <a:solidFill>
                  <a:schemeClr val="bg1"/>
                </a:solidFill>
                <a:latin typeface="Aptos Display" panose="020B0004020202020204" pitchFamily="34" charset="0"/>
              </a:rPr>
              <a:t>Recherche documentaire</a:t>
            </a:r>
            <a:endParaRPr lang="fr-FR" altLang="fr-FR" sz="4400" b="1">
              <a:solidFill>
                <a:schemeClr val="bg1"/>
              </a:solidFill>
              <a:latin typeface="Aptos Display" panose="020B0004020202020204" pitchFamily="34" charset="0"/>
            </a:endParaRPr>
          </a:p>
        </p:txBody>
      </p:sp>
    </p:spTree>
    <p:extLst>
      <p:ext uri="{BB962C8B-B14F-4D97-AF65-F5344CB8AC3E}">
        <p14:creationId xmlns:p14="http://schemas.microsoft.com/office/powerpoint/2010/main" val="3681897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0A497-56BE-211E-00D9-91F9FD69DEC9}"/>
            </a:ext>
          </a:extLst>
        </p:cNvPr>
        <p:cNvGrpSpPr/>
        <p:nvPr/>
      </p:nvGrpSpPr>
      <p:grpSpPr>
        <a:xfrm>
          <a:off x="0" y="0"/>
          <a:ext cx="0" cy="0"/>
          <a:chOff x="0" y="0"/>
          <a:chExt cx="0" cy="0"/>
        </a:xfrm>
      </p:grpSpPr>
      <p:pic>
        <p:nvPicPr>
          <p:cNvPr id="4" name="Picture 2">
            <a:extLst>
              <a:ext uri="{FF2B5EF4-FFF2-40B4-BE49-F238E27FC236}">
                <a16:creationId xmlns:a16="http://schemas.microsoft.com/office/drawing/2014/main" id="{CB2DE65C-5910-22AE-4435-1E5FC132363D}"/>
              </a:ext>
            </a:extLst>
          </p:cNvPr>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11304527" y="0"/>
            <a:ext cx="887473" cy="1133475"/>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a:extLst>
              <a:ext uri="{FF2B5EF4-FFF2-40B4-BE49-F238E27FC236}">
                <a16:creationId xmlns:a16="http://schemas.microsoft.com/office/drawing/2014/main" id="{C6C2FAE9-F0CB-18C0-C939-3502DE8FA88B}"/>
              </a:ext>
            </a:extLst>
          </p:cNvPr>
          <p:cNvSpPr txBox="1"/>
          <p:nvPr>
            <p:custDataLst>
              <p:tags r:id="rId2"/>
            </p:custDataLst>
          </p:nvPr>
        </p:nvSpPr>
        <p:spPr>
          <a:xfrm>
            <a:off x="3026379" y="364034"/>
            <a:ext cx="6725339" cy="769441"/>
          </a:xfrm>
          <a:prstGeom prst="rect">
            <a:avLst/>
          </a:prstGeom>
          <a:solidFill>
            <a:schemeClr val="bg1"/>
          </a:solidFill>
        </p:spPr>
        <p:txBody>
          <a:bodyPr wrap="square">
            <a:spAutoFit/>
          </a:bodyPr>
          <a:lstStyle/>
          <a:p>
            <a:pPr algn="ctr"/>
            <a:r>
              <a:rPr lang="fr-CA" sz="2400" dirty="0">
                <a:latin typeface="Aptos SemiBold" panose="020B0004020202020204" pitchFamily="34" charset="0"/>
              </a:rPr>
              <a:t>UTILISER L’INTELLIGENCE ARTIFICIELLE</a:t>
            </a:r>
          </a:p>
          <a:p>
            <a:pPr algn="ctr"/>
            <a:r>
              <a:rPr lang="fr-CA" sz="2000" dirty="0">
                <a:latin typeface="Aptos SemiBold" panose="020B0004020202020204" pitchFamily="34" charset="0"/>
              </a:rPr>
              <a:t>Comprendre un P.R.O.M.P.T.</a:t>
            </a:r>
            <a:endParaRPr lang="fr-CA" sz="2800" dirty="0">
              <a:latin typeface="Aptos SemiBold" panose="020B0004020202020204" pitchFamily="34" charset="0"/>
            </a:endParaRPr>
          </a:p>
        </p:txBody>
      </p:sp>
      <p:graphicFrame>
        <p:nvGraphicFramePr>
          <p:cNvPr id="2" name="Tableau 1">
            <a:extLst>
              <a:ext uri="{FF2B5EF4-FFF2-40B4-BE49-F238E27FC236}">
                <a16:creationId xmlns:a16="http://schemas.microsoft.com/office/drawing/2014/main" id="{54C495CE-36F1-88C6-DB54-751C105B18EC}"/>
              </a:ext>
            </a:extLst>
          </p:cNvPr>
          <p:cNvGraphicFramePr>
            <a:graphicFrameLocks noGrp="1"/>
          </p:cNvGraphicFramePr>
          <p:nvPr>
            <p:custDataLst>
              <p:tags r:id="rId3"/>
            </p:custDataLst>
            <p:extLst>
              <p:ext uri="{D42A27DB-BD31-4B8C-83A1-F6EECF244321}">
                <p14:modId xmlns:p14="http://schemas.microsoft.com/office/powerpoint/2010/main" val="2505600636"/>
              </p:ext>
            </p:extLst>
          </p:nvPr>
        </p:nvGraphicFramePr>
        <p:xfrm>
          <a:off x="2087433" y="2124133"/>
          <a:ext cx="8776510" cy="4206997"/>
        </p:xfrm>
        <a:graphic>
          <a:graphicData uri="http://schemas.openxmlformats.org/drawingml/2006/table">
            <a:tbl>
              <a:tblPr/>
              <a:tblGrid>
                <a:gridCol w="2529171">
                  <a:extLst>
                    <a:ext uri="{9D8B030D-6E8A-4147-A177-3AD203B41FA5}">
                      <a16:colId xmlns:a16="http://schemas.microsoft.com/office/drawing/2014/main" val="115886113"/>
                    </a:ext>
                  </a:extLst>
                </a:gridCol>
                <a:gridCol w="6247339">
                  <a:extLst>
                    <a:ext uri="{9D8B030D-6E8A-4147-A177-3AD203B41FA5}">
                      <a16:colId xmlns:a16="http://schemas.microsoft.com/office/drawing/2014/main" val="623288047"/>
                    </a:ext>
                  </a:extLst>
                </a:gridCol>
              </a:tblGrid>
              <a:tr h="1098037">
                <a:tc>
                  <a:txBody>
                    <a:bodyPr/>
                    <a:lstStyle/>
                    <a:p>
                      <a:pPr>
                        <a:buNone/>
                      </a:pPr>
                      <a:r>
                        <a:rPr lang="fr-CA" sz="3200" b="1" dirty="0">
                          <a:solidFill>
                            <a:schemeClr val="bg1"/>
                          </a:solidFill>
                          <a:effectLst/>
                        </a:rPr>
                        <a:t>P.R.O.M.P.T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None/>
                      </a:pPr>
                      <a:r>
                        <a:rPr lang="fr-CA" sz="3200" b="1" i="0" dirty="0">
                          <a:solidFill>
                            <a:schemeClr val="bg1"/>
                          </a:solidFill>
                          <a:effectLst/>
                        </a:rPr>
                        <a:t>Question pour guider l’analyse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815684293"/>
                  </a:ext>
                </a:extLst>
              </a:tr>
              <a:tr h="0">
                <a:tc>
                  <a:txBody>
                    <a:bodyPr/>
                    <a:lstStyle/>
                    <a:p>
                      <a:pPr>
                        <a:buNone/>
                      </a:pPr>
                      <a:r>
                        <a:rPr lang="fr-CA" sz="3200" b="1" dirty="0">
                          <a:effectLst/>
                        </a:rPr>
                        <a:t>P.ERSONA</a:t>
                      </a:r>
                      <a:endParaRPr lang="fr-CA" sz="32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buNone/>
                      </a:pPr>
                      <a:r>
                        <a:rPr lang="fr-CA" sz="3200" b="1" dirty="0">
                          <a:effectLst/>
                        </a:rPr>
                        <a:t>Rôle</a:t>
                      </a:r>
                      <a:r>
                        <a:rPr lang="fr-CA" sz="3200" dirty="0">
                          <a:effectLst/>
                        </a:rPr>
                        <a:t> de l’IA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extLst>
                  <a:ext uri="{0D108BD9-81ED-4DB2-BD59-A6C34878D82A}">
                    <a16:rowId xmlns:a16="http://schemas.microsoft.com/office/drawing/2014/main" val="536482334"/>
                  </a:ext>
                </a:extLst>
              </a:tr>
              <a:tr h="0">
                <a:tc>
                  <a:txBody>
                    <a:bodyPr/>
                    <a:lstStyle/>
                    <a:p>
                      <a:pPr>
                        <a:buNone/>
                      </a:pPr>
                      <a:r>
                        <a:rPr lang="fr-CA" sz="3200" b="1" dirty="0">
                          <a:effectLst/>
                        </a:rPr>
                        <a:t>R.ÉFÉRENCE</a:t>
                      </a:r>
                      <a:endParaRPr lang="fr-CA" sz="32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buNone/>
                      </a:pPr>
                      <a:r>
                        <a:rPr lang="fr-CA" sz="3200" b="1" dirty="0">
                          <a:effectLst/>
                        </a:rPr>
                        <a:t>Contexte </a:t>
                      </a:r>
                      <a:r>
                        <a:rPr lang="fr-CA" sz="3200" b="0" dirty="0">
                          <a:effectLst/>
                        </a:rPr>
                        <a:t>de la demande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extLst>
                  <a:ext uri="{0D108BD9-81ED-4DB2-BD59-A6C34878D82A}">
                    <a16:rowId xmlns:a16="http://schemas.microsoft.com/office/drawing/2014/main" val="4126791237"/>
                  </a:ext>
                </a:extLst>
              </a:tr>
              <a:tr h="0">
                <a:tc>
                  <a:txBody>
                    <a:bodyPr/>
                    <a:lstStyle/>
                    <a:p>
                      <a:pPr>
                        <a:buNone/>
                      </a:pPr>
                      <a:r>
                        <a:rPr lang="fr-CA" sz="3200" b="1" dirty="0">
                          <a:effectLst/>
                        </a:rPr>
                        <a:t>O.BJECTIF</a:t>
                      </a:r>
                      <a:endParaRPr lang="fr-CA" sz="32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buNone/>
                      </a:pPr>
                      <a:r>
                        <a:rPr lang="fr-CA" sz="3200" b="1" dirty="0">
                          <a:effectLst/>
                        </a:rPr>
                        <a:t>Tâche</a:t>
                      </a:r>
                      <a:r>
                        <a:rPr lang="fr-CA" sz="3200" dirty="0">
                          <a:effectLst/>
                        </a:rPr>
                        <a:t> à accomplir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extLst>
                  <a:ext uri="{0D108BD9-81ED-4DB2-BD59-A6C34878D82A}">
                    <a16:rowId xmlns:a16="http://schemas.microsoft.com/office/drawing/2014/main" val="65382070"/>
                  </a:ext>
                </a:extLst>
              </a:tr>
              <a:tr h="0">
                <a:tc>
                  <a:txBody>
                    <a:bodyPr/>
                    <a:lstStyle/>
                    <a:p>
                      <a:pPr>
                        <a:buNone/>
                      </a:pPr>
                      <a:r>
                        <a:rPr lang="fr-CA" sz="2400" b="1" i="1" dirty="0">
                          <a:effectLst/>
                        </a:rPr>
                        <a:t>M.ÉTHODE</a:t>
                      </a:r>
                      <a:endParaRPr lang="fr-CA" sz="2400" i="1"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buNone/>
                      </a:pPr>
                      <a:r>
                        <a:rPr lang="fr-CA" sz="2400" i="1" dirty="0">
                          <a:effectLst/>
                        </a:rPr>
                        <a:t>Format de la réponse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extLst>
                  <a:ext uri="{0D108BD9-81ED-4DB2-BD59-A6C34878D82A}">
                    <a16:rowId xmlns:a16="http://schemas.microsoft.com/office/drawing/2014/main" val="853535784"/>
                  </a:ext>
                </a:extLst>
              </a:tr>
              <a:tr h="0">
                <a:tc>
                  <a:txBody>
                    <a:bodyPr/>
                    <a:lstStyle/>
                    <a:p>
                      <a:pPr>
                        <a:buNone/>
                      </a:pPr>
                      <a:r>
                        <a:rPr lang="fr-CA" sz="2400" b="1" i="1" dirty="0">
                          <a:effectLst/>
                        </a:rPr>
                        <a:t>P.ERSPECTIVE</a:t>
                      </a:r>
                      <a:endParaRPr lang="fr-CA" sz="2400" i="1"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buNone/>
                      </a:pPr>
                      <a:r>
                        <a:rPr lang="fr-CA" sz="2400" i="1" dirty="0">
                          <a:effectLst/>
                        </a:rPr>
                        <a:t>Angles ou critères d’analyse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extLst>
                  <a:ext uri="{0D108BD9-81ED-4DB2-BD59-A6C34878D82A}">
                    <a16:rowId xmlns:a16="http://schemas.microsoft.com/office/drawing/2014/main" val="3801138434"/>
                  </a:ext>
                </a:extLst>
              </a:tr>
              <a:tr h="0">
                <a:tc>
                  <a:txBody>
                    <a:bodyPr/>
                    <a:lstStyle/>
                    <a:p>
                      <a:pPr>
                        <a:buNone/>
                      </a:pPr>
                      <a:r>
                        <a:rPr lang="fr-CA" sz="2400" b="1" i="1" dirty="0">
                          <a:effectLst/>
                        </a:rPr>
                        <a:t>T.ON / TAILLE</a:t>
                      </a:r>
                      <a:endParaRPr lang="fr-CA" sz="2400" i="1"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buNone/>
                      </a:pPr>
                      <a:r>
                        <a:rPr lang="fr-CA" sz="2400" i="1" dirty="0">
                          <a:effectLst/>
                        </a:rPr>
                        <a:t>Style et longueur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extLst>
                  <a:ext uri="{0D108BD9-81ED-4DB2-BD59-A6C34878D82A}">
                    <a16:rowId xmlns:a16="http://schemas.microsoft.com/office/drawing/2014/main" val="1079252450"/>
                  </a:ext>
                </a:extLst>
              </a:tr>
            </a:tbl>
          </a:graphicData>
        </a:graphic>
      </p:graphicFrame>
      <p:pic>
        <p:nvPicPr>
          <p:cNvPr id="7" name="Image 6">
            <a:extLst>
              <a:ext uri="{FF2B5EF4-FFF2-40B4-BE49-F238E27FC236}">
                <a16:creationId xmlns:a16="http://schemas.microsoft.com/office/drawing/2014/main" id="{D18C525F-9F99-7E50-A1F8-F7F95F7BCCA1}"/>
              </a:ext>
            </a:extLst>
          </p:cNvPr>
          <p:cNvPicPr>
            <a:picLocks noChangeAspect="1"/>
          </p:cNvPicPr>
          <p:nvPr>
            <p:custDataLst>
              <p:tags r:id="rId4"/>
            </p:custDataLst>
          </p:nvPr>
        </p:nvPicPr>
        <p:blipFill>
          <a:blip r:embed="rId8"/>
          <a:stretch>
            <a:fillRect/>
          </a:stretch>
        </p:blipFill>
        <p:spPr>
          <a:xfrm>
            <a:off x="-20305" y="0"/>
            <a:ext cx="1796901" cy="1796901"/>
          </a:xfrm>
          <a:prstGeom prst="rect">
            <a:avLst/>
          </a:prstGeom>
        </p:spPr>
      </p:pic>
    </p:spTree>
    <p:extLst>
      <p:ext uri="{BB962C8B-B14F-4D97-AF65-F5344CB8AC3E}">
        <p14:creationId xmlns:p14="http://schemas.microsoft.com/office/powerpoint/2010/main" val="350354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0DA5B5-9925-111C-C82F-DFDEA4A13D02}"/>
            </a:ext>
          </a:extLst>
        </p:cNvPr>
        <p:cNvGrpSpPr/>
        <p:nvPr/>
      </p:nvGrpSpPr>
      <p:grpSpPr>
        <a:xfrm>
          <a:off x="0" y="0"/>
          <a:ext cx="0" cy="0"/>
          <a:chOff x="0" y="0"/>
          <a:chExt cx="0" cy="0"/>
        </a:xfrm>
      </p:grpSpPr>
      <p:pic>
        <p:nvPicPr>
          <p:cNvPr id="4" name="Picture 2">
            <a:extLst>
              <a:ext uri="{FF2B5EF4-FFF2-40B4-BE49-F238E27FC236}">
                <a16:creationId xmlns:a16="http://schemas.microsoft.com/office/drawing/2014/main" id="{E4152A55-7747-7377-8F57-4C9A6D02355E}"/>
              </a:ext>
            </a:extLst>
          </p:cNvPr>
          <p:cNvPicPr>
            <a:picLocks noChangeAspect="1" noChangeArrowheads="1"/>
          </p:cNvPicPr>
          <p:nvPr>
            <p:custDataLst>
              <p:tags r:id="rId1"/>
            </p:custDataLst>
          </p:nvPr>
        </p:nvPicPr>
        <p:blipFill>
          <a:blip r:embed="rId8">
            <a:extLst>
              <a:ext uri="{28A0092B-C50C-407E-A947-70E740481C1C}">
                <a14:useLocalDpi xmlns:a14="http://schemas.microsoft.com/office/drawing/2010/main" val="0"/>
              </a:ext>
            </a:extLst>
          </a:blip>
          <a:srcRect/>
          <a:stretch>
            <a:fillRect/>
          </a:stretch>
        </p:blipFill>
        <p:spPr bwMode="auto">
          <a:xfrm>
            <a:off x="11304527" y="0"/>
            <a:ext cx="887473" cy="1133475"/>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a:extLst>
              <a:ext uri="{FF2B5EF4-FFF2-40B4-BE49-F238E27FC236}">
                <a16:creationId xmlns:a16="http://schemas.microsoft.com/office/drawing/2014/main" id="{CE59EE94-A112-6946-BA99-9BB3CFFACE54}"/>
              </a:ext>
            </a:extLst>
          </p:cNvPr>
          <p:cNvSpPr txBox="1"/>
          <p:nvPr>
            <p:custDataLst>
              <p:tags r:id="rId2"/>
            </p:custDataLst>
          </p:nvPr>
        </p:nvSpPr>
        <p:spPr>
          <a:xfrm>
            <a:off x="3026379" y="364034"/>
            <a:ext cx="6725339" cy="769441"/>
          </a:xfrm>
          <a:prstGeom prst="rect">
            <a:avLst/>
          </a:prstGeom>
          <a:solidFill>
            <a:schemeClr val="bg1"/>
          </a:solidFill>
        </p:spPr>
        <p:txBody>
          <a:bodyPr wrap="square">
            <a:spAutoFit/>
          </a:bodyPr>
          <a:lstStyle/>
          <a:p>
            <a:pPr algn="ctr"/>
            <a:r>
              <a:rPr lang="fr-CA" sz="2400" dirty="0">
                <a:latin typeface="Aptos SemiBold" panose="020B0004020202020204" pitchFamily="34" charset="0"/>
              </a:rPr>
              <a:t>UTILISER L’INTELLIGENCE ARTIFICIELLE</a:t>
            </a:r>
          </a:p>
          <a:p>
            <a:pPr algn="ctr"/>
            <a:r>
              <a:rPr lang="fr-CA" sz="2000" dirty="0">
                <a:latin typeface="Aptos SemiBold" panose="020B0004020202020204" pitchFamily="34" charset="0"/>
              </a:rPr>
              <a:t>Comprendre un P.R.O.M.P.T.</a:t>
            </a:r>
            <a:endParaRPr lang="fr-CA" sz="2800" dirty="0">
              <a:latin typeface="Aptos SemiBold" panose="020B0004020202020204" pitchFamily="34" charset="0"/>
            </a:endParaRPr>
          </a:p>
        </p:txBody>
      </p:sp>
      <p:sp>
        <p:nvSpPr>
          <p:cNvPr id="6" name="ZoneTexte 5">
            <a:extLst>
              <a:ext uri="{FF2B5EF4-FFF2-40B4-BE49-F238E27FC236}">
                <a16:creationId xmlns:a16="http://schemas.microsoft.com/office/drawing/2014/main" id="{48A819BE-20C3-F6C4-192B-F21880AD1BC2}"/>
              </a:ext>
            </a:extLst>
          </p:cNvPr>
          <p:cNvSpPr txBox="1"/>
          <p:nvPr>
            <p:custDataLst>
              <p:tags r:id="rId3"/>
            </p:custDataLst>
          </p:nvPr>
        </p:nvSpPr>
        <p:spPr>
          <a:xfrm>
            <a:off x="193133" y="2187259"/>
            <a:ext cx="6621324" cy="4170372"/>
          </a:xfrm>
          <a:prstGeom prst="rect">
            <a:avLst/>
          </a:prstGeom>
          <a:noFill/>
          <a:ln>
            <a:solidFill>
              <a:schemeClr val="bg1"/>
            </a:solidFill>
          </a:ln>
        </p:spPr>
        <p:txBody>
          <a:bodyPr wrap="square" numCol="1">
            <a:spAutoFit/>
          </a:bodyPr>
          <a:lstStyle/>
          <a:p>
            <a:pPr>
              <a:spcBef>
                <a:spcPts val="300"/>
              </a:spcBef>
            </a:pPr>
            <a:r>
              <a:rPr lang="fr-CA" sz="2000" dirty="0">
                <a:highlight>
                  <a:srgbClr val="FFFF00"/>
                </a:highlight>
                <a:latin typeface="Aptos Display" panose="020B0004020202020204" pitchFamily="34" charset="0"/>
              </a:rPr>
              <a:t>Agis comme un tuteur méthodologique spécialisé en recherche documentaire. </a:t>
            </a:r>
          </a:p>
          <a:p>
            <a:pPr>
              <a:spcBef>
                <a:spcPts val="300"/>
              </a:spcBef>
            </a:pPr>
            <a:r>
              <a:rPr lang="fr-CA" sz="2000" dirty="0">
                <a:highlight>
                  <a:srgbClr val="00FFFF"/>
                </a:highlight>
                <a:latin typeface="Aptos Display" panose="020B0004020202020204" pitchFamily="34" charset="0"/>
              </a:rPr>
              <a:t>Ta mission est de m’aider à trouver et identifier </a:t>
            </a:r>
            <a:r>
              <a:rPr lang="fr-CA" sz="2000" dirty="0">
                <a:solidFill>
                  <a:schemeClr val="bg1"/>
                </a:solidFill>
                <a:highlight>
                  <a:srgbClr val="FF0000"/>
                </a:highlight>
                <a:latin typeface="Aptos Display" panose="020B0004020202020204" pitchFamily="34" charset="0"/>
              </a:rPr>
              <a:t>un acteur de changement canadien dans le domaine de l’alimentation ayant un impact environnemental positif. Idéalement, cet acteur est impliqué dans l’économie sociale (coopératives, OBNL, entreprises d’économie sociale) ou un système d’économie circulaire (réduction du gaspillage alimentaire, réemploi, circuits courts, agriculture durable, etc.). </a:t>
            </a:r>
          </a:p>
          <a:p>
            <a:pPr>
              <a:spcBef>
                <a:spcPts val="300"/>
              </a:spcBef>
            </a:pPr>
            <a:r>
              <a:rPr lang="fr-CA" sz="2000" dirty="0">
                <a:highlight>
                  <a:srgbClr val="00FFFF"/>
                </a:highlight>
                <a:latin typeface="Aptos Display" panose="020B0004020202020204" pitchFamily="34" charset="0"/>
              </a:rPr>
              <a:t>Aide-moi à définir mon sujet de recherche </a:t>
            </a:r>
            <a:r>
              <a:rPr lang="fr-CA" sz="2000" dirty="0">
                <a:solidFill>
                  <a:schemeClr val="bg1"/>
                </a:solidFill>
                <a:latin typeface="Aptos Display" panose="020B0004020202020204" pitchFamily="34" charset="0"/>
              </a:rPr>
              <a:t>en analysant les dimensions suivantes, sous la forme d’un tableau : qui, quoi, pourquoi, où, quand, comment et combien pour [INSÉRER SUJET].</a:t>
            </a:r>
          </a:p>
        </p:txBody>
      </p:sp>
      <p:graphicFrame>
        <p:nvGraphicFramePr>
          <p:cNvPr id="3" name="Tableau 2">
            <a:extLst>
              <a:ext uri="{FF2B5EF4-FFF2-40B4-BE49-F238E27FC236}">
                <a16:creationId xmlns:a16="http://schemas.microsoft.com/office/drawing/2014/main" id="{4E8B3F32-AF34-E2F4-3CC8-7DEA61F67ACF}"/>
              </a:ext>
            </a:extLst>
          </p:cNvPr>
          <p:cNvGraphicFramePr>
            <a:graphicFrameLocks noGrp="1"/>
          </p:cNvGraphicFramePr>
          <p:nvPr>
            <p:custDataLst>
              <p:tags r:id="rId4"/>
            </p:custDataLst>
            <p:extLst>
              <p:ext uri="{D42A27DB-BD31-4B8C-83A1-F6EECF244321}">
                <p14:modId xmlns:p14="http://schemas.microsoft.com/office/powerpoint/2010/main" val="869705958"/>
              </p:ext>
            </p:extLst>
          </p:nvPr>
        </p:nvGraphicFramePr>
        <p:xfrm>
          <a:off x="6814457" y="2197893"/>
          <a:ext cx="5129516" cy="3218088"/>
        </p:xfrm>
        <a:graphic>
          <a:graphicData uri="http://schemas.openxmlformats.org/drawingml/2006/table">
            <a:tbl>
              <a:tblPr/>
              <a:tblGrid>
                <a:gridCol w="1791957">
                  <a:extLst>
                    <a:ext uri="{9D8B030D-6E8A-4147-A177-3AD203B41FA5}">
                      <a16:colId xmlns:a16="http://schemas.microsoft.com/office/drawing/2014/main" val="273942378"/>
                    </a:ext>
                  </a:extLst>
                </a:gridCol>
                <a:gridCol w="3337559">
                  <a:extLst>
                    <a:ext uri="{9D8B030D-6E8A-4147-A177-3AD203B41FA5}">
                      <a16:colId xmlns:a16="http://schemas.microsoft.com/office/drawing/2014/main" val="928736514"/>
                    </a:ext>
                  </a:extLst>
                </a:gridCol>
              </a:tblGrid>
              <a:tr h="99391">
                <a:tc>
                  <a:txBody>
                    <a:bodyPr/>
                    <a:lstStyle/>
                    <a:p>
                      <a:pPr>
                        <a:buNone/>
                      </a:pPr>
                      <a:r>
                        <a:rPr lang="fr-CA" sz="1400" b="1" i="0" dirty="0">
                          <a:effectLst/>
                          <a:latin typeface="Aptos Display" panose="020B0004020202020204" pitchFamily="34" charset="0"/>
                        </a:rPr>
                        <a:t>P – </a:t>
                      </a:r>
                      <a:r>
                        <a:rPr lang="fr-CA" sz="1400" b="1" i="0" dirty="0">
                          <a:effectLst/>
                          <a:highlight>
                            <a:srgbClr val="FFFF00"/>
                          </a:highlight>
                          <a:latin typeface="Aptos Display" panose="020B0004020202020204" pitchFamily="34" charset="0"/>
                        </a:rPr>
                        <a:t>PERSONA</a:t>
                      </a:r>
                      <a:endParaRPr lang="fr-CA" sz="1400" b="0" i="0" dirty="0">
                        <a:effectLst/>
                        <a:latin typeface="Aptos Display" panose="020B0004020202020204" pitchFamily="34" charset="0"/>
                      </a:endParaRPr>
                    </a:p>
                    <a:p>
                      <a:pPr>
                        <a:buNone/>
                      </a:pPr>
                      <a:r>
                        <a:rPr lang="fr-CA" sz="1400" b="0" i="0" dirty="0">
                          <a:effectLst/>
                          <a:latin typeface="Aptos Display" panose="020B0004020202020204" pitchFamily="34" charset="0"/>
                        </a:rPr>
                        <a:t>Rôle de l’IA</a:t>
                      </a:r>
                    </a:p>
                  </a:txBody>
                  <a:tcPr marL="38507" marR="38507" marT="19254" marB="19254"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tc>
                  <a:txBody>
                    <a:bodyPr/>
                    <a:lstStyle/>
                    <a:p>
                      <a:pPr>
                        <a:buNone/>
                      </a:pPr>
                      <a:r>
                        <a:rPr lang="fr-CA" sz="1400" i="0" dirty="0">
                          <a:effectLst/>
                          <a:latin typeface="Aptos Display" panose="020B0004020202020204" pitchFamily="34" charset="0"/>
                        </a:rPr>
                        <a:t>Tuteur méthodologique en recherche documentaire</a:t>
                      </a:r>
                    </a:p>
                  </a:txBody>
                  <a:tcPr marL="38507" marR="38507" marT="19254" marB="19254"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extLst>
                  <a:ext uri="{0D108BD9-81ED-4DB2-BD59-A6C34878D82A}">
                    <a16:rowId xmlns:a16="http://schemas.microsoft.com/office/drawing/2014/main" val="3192694868"/>
                  </a:ext>
                </a:extLst>
              </a:tr>
              <a:tr h="144973">
                <a:tc>
                  <a:txBody>
                    <a:bodyPr/>
                    <a:lstStyle/>
                    <a:p>
                      <a:pPr>
                        <a:buNone/>
                      </a:pPr>
                      <a:r>
                        <a:rPr lang="fr-CA" sz="1400" b="1" i="0" dirty="0">
                          <a:effectLst/>
                          <a:latin typeface="Aptos Display" panose="020B0004020202020204" pitchFamily="34" charset="0"/>
                        </a:rPr>
                        <a:t>R – </a:t>
                      </a:r>
                      <a:r>
                        <a:rPr lang="fr-CA" sz="1400" b="1" i="0" dirty="0">
                          <a:effectLst/>
                          <a:highlight>
                            <a:srgbClr val="FF0000"/>
                          </a:highlight>
                          <a:latin typeface="Aptos Display" panose="020B0004020202020204" pitchFamily="34" charset="0"/>
                        </a:rPr>
                        <a:t>RÉFÉRENCE</a:t>
                      </a:r>
                      <a:r>
                        <a:rPr lang="fr-CA" sz="1400" b="1" i="0" dirty="0">
                          <a:effectLst/>
                          <a:latin typeface="Aptos Display" panose="020B0004020202020204" pitchFamily="34" charset="0"/>
                        </a:rPr>
                        <a:t> </a:t>
                      </a:r>
                    </a:p>
                    <a:p>
                      <a:pPr>
                        <a:buNone/>
                      </a:pPr>
                      <a:r>
                        <a:rPr lang="fr-CA" sz="1400" i="0" dirty="0">
                          <a:effectLst/>
                          <a:latin typeface="Aptos Display" panose="020B0004020202020204" pitchFamily="34" charset="0"/>
                        </a:rPr>
                        <a:t>Contexte</a:t>
                      </a:r>
                    </a:p>
                  </a:txBody>
                  <a:tcPr marL="38507" marR="38507" marT="19254" marB="19254"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tc>
                  <a:txBody>
                    <a:bodyPr/>
                    <a:lstStyle/>
                    <a:p>
                      <a:pPr>
                        <a:buNone/>
                      </a:pPr>
                      <a:r>
                        <a:rPr lang="fr-CA" sz="1400" i="0" dirty="0">
                          <a:effectLst/>
                          <a:latin typeface="Aptos Display" panose="020B0004020202020204" pitchFamily="34" charset="0"/>
                        </a:rPr>
                        <a:t>Recherche d’un acteur canadien en alimentation, impact environnemental, économie sociale/circulaire</a:t>
                      </a:r>
                    </a:p>
                  </a:txBody>
                  <a:tcPr marL="38507" marR="38507" marT="19254" marB="19254"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extLst>
                  <a:ext uri="{0D108BD9-81ED-4DB2-BD59-A6C34878D82A}">
                    <a16:rowId xmlns:a16="http://schemas.microsoft.com/office/drawing/2014/main" val="1245249203"/>
                  </a:ext>
                </a:extLst>
              </a:tr>
              <a:tr h="144973">
                <a:tc>
                  <a:txBody>
                    <a:bodyPr/>
                    <a:lstStyle/>
                    <a:p>
                      <a:pPr>
                        <a:buNone/>
                      </a:pPr>
                      <a:r>
                        <a:rPr lang="fr-CA" sz="1400" b="1" i="0" dirty="0">
                          <a:effectLst/>
                          <a:latin typeface="Aptos Display" panose="020B0004020202020204" pitchFamily="34" charset="0"/>
                        </a:rPr>
                        <a:t>O – </a:t>
                      </a:r>
                      <a:r>
                        <a:rPr lang="fr-CA" sz="1400" b="1" i="0" dirty="0">
                          <a:effectLst/>
                          <a:highlight>
                            <a:srgbClr val="00FFFF"/>
                          </a:highlight>
                          <a:latin typeface="Aptos Display" panose="020B0004020202020204" pitchFamily="34" charset="0"/>
                        </a:rPr>
                        <a:t>OBJECTIF</a:t>
                      </a:r>
                    </a:p>
                    <a:p>
                      <a:pPr>
                        <a:buNone/>
                      </a:pPr>
                      <a:r>
                        <a:rPr lang="fr-CA" sz="1400" i="0" dirty="0">
                          <a:effectLst/>
                          <a:latin typeface="Aptos Display" panose="020B0004020202020204" pitchFamily="34" charset="0"/>
                        </a:rPr>
                        <a:t>Tâche à accomplir</a:t>
                      </a:r>
                    </a:p>
                  </a:txBody>
                  <a:tcPr marL="38507" marR="38507" marT="19254" marB="19254"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tc>
                  <a:txBody>
                    <a:bodyPr/>
                    <a:lstStyle/>
                    <a:p>
                      <a:pPr>
                        <a:buNone/>
                      </a:pPr>
                      <a:r>
                        <a:rPr lang="fr-CA" sz="1400" i="0" dirty="0">
                          <a:effectLst/>
                          <a:latin typeface="Aptos Display" panose="020B0004020202020204" pitchFamily="34" charset="0"/>
                        </a:rPr>
                        <a:t>Identifier un acteur + définir un sujet de recherche</a:t>
                      </a:r>
                    </a:p>
                  </a:txBody>
                  <a:tcPr marL="38507" marR="38507" marT="19254" marB="19254"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extLst>
                  <a:ext uri="{0D108BD9-81ED-4DB2-BD59-A6C34878D82A}">
                    <a16:rowId xmlns:a16="http://schemas.microsoft.com/office/drawing/2014/main" val="4089113320"/>
                  </a:ext>
                </a:extLst>
              </a:tr>
              <a:tr h="190555">
                <a:tc>
                  <a:txBody>
                    <a:bodyPr/>
                    <a:lstStyle/>
                    <a:p>
                      <a:pPr>
                        <a:buNone/>
                      </a:pPr>
                      <a:r>
                        <a:rPr lang="fr-CA" sz="1400" b="1" i="0" dirty="0">
                          <a:effectLst/>
                          <a:latin typeface="Aptos Display" panose="020B0004020202020204" pitchFamily="34" charset="0"/>
                        </a:rPr>
                        <a:t>M – MÉTHODE </a:t>
                      </a:r>
                    </a:p>
                    <a:p>
                      <a:pPr>
                        <a:buNone/>
                      </a:pPr>
                      <a:r>
                        <a:rPr lang="fr-CA" sz="1400" i="0" dirty="0">
                          <a:effectLst/>
                          <a:latin typeface="Aptos Display" panose="020B0004020202020204" pitchFamily="34" charset="0"/>
                        </a:rPr>
                        <a:t>Format de la réponse</a:t>
                      </a:r>
                    </a:p>
                  </a:txBody>
                  <a:tcPr marL="38507" marR="38507" marT="19254" marB="19254"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tc>
                  <a:txBody>
                    <a:bodyPr/>
                    <a:lstStyle/>
                    <a:p>
                      <a:pPr>
                        <a:buNone/>
                      </a:pPr>
                      <a:r>
                        <a:rPr lang="fr-CA" sz="1400" i="0" dirty="0">
                          <a:effectLst/>
                          <a:latin typeface="Aptos Display" panose="020B0004020202020204" pitchFamily="34" charset="0"/>
                        </a:rPr>
                        <a:t>Tableau basé sur QQOQCC</a:t>
                      </a:r>
                    </a:p>
                  </a:txBody>
                  <a:tcPr marL="38507" marR="38507" marT="19254" marB="19254"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extLst>
                  <a:ext uri="{0D108BD9-81ED-4DB2-BD59-A6C34878D82A}">
                    <a16:rowId xmlns:a16="http://schemas.microsoft.com/office/drawing/2014/main" val="1779306161"/>
                  </a:ext>
                </a:extLst>
              </a:tr>
              <a:tr h="144973">
                <a:tc>
                  <a:txBody>
                    <a:bodyPr/>
                    <a:lstStyle/>
                    <a:p>
                      <a:pPr>
                        <a:buNone/>
                      </a:pPr>
                      <a:r>
                        <a:rPr lang="fr-CA" sz="1400" b="1" i="0" dirty="0">
                          <a:effectLst/>
                          <a:latin typeface="Aptos Display" panose="020B0004020202020204" pitchFamily="34" charset="0"/>
                        </a:rPr>
                        <a:t>P – PERSPECTIVE </a:t>
                      </a:r>
                    </a:p>
                    <a:p>
                      <a:pPr>
                        <a:buNone/>
                      </a:pPr>
                      <a:r>
                        <a:rPr lang="fr-CA" sz="1400" i="0" dirty="0">
                          <a:effectLst/>
                          <a:latin typeface="Aptos Display" panose="020B0004020202020204" pitchFamily="34" charset="0"/>
                        </a:rPr>
                        <a:t>Angles ou critères d’analyse</a:t>
                      </a:r>
                    </a:p>
                  </a:txBody>
                  <a:tcPr marL="38507" marR="38507" marT="19254" marB="19254"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tc>
                  <a:txBody>
                    <a:bodyPr/>
                    <a:lstStyle/>
                    <a:p>
                      <a:pPr>
                        <a:buNone/>
                      </a:pPr>
                      <a:r>
                        <a:rPr lang="fr-CA" sz="1400" i="0" dirty="0">
                          <a:effectLst/>
                          <a:latin typeface="Aptos Display" panose="020B0004020202020204" pitchFamily="34" charset="0"/>
                        </a:rPr>
                        <a:t>Durabilité, impact environnemental, économie sociale/circulaire</a:t>
                      </a:r>
                    </a:p>
                  </a:txBody>
                  <a:tcPr marL="38507" marR="38507" marT="19254" marB="19254"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extLst>
                  <a:ext uri="{0D108BD9-81ED-4DB2-BD59-A6C34878D82A}">
                    <a16:rowId xmlns:a16="http://schemas.microsoft.com/office/drawing/2014/main" val="570072614"/>
                  </a:ext>
                </a:extLst>
              </a:tr>
              <a:tr h="190555">
                <a:tc>
                  <a:txBody>
                    <a:bodyPr/>
                    <a:lstStyle/>
                    <a:p>
                      <a:pPr>
                        <a:buNone/>
                      </a:pPr>
                      <a:r>
                        <a:rPr lang="fr-CA" sz="1400" b="1" i="0" dirty="0">
                          <a:effectLst/>
                          <a:latin typeface="Aptos Display" panose="020B0004020202020204" pitchFamily="34" charset="0"/>
                        </a:rPr>
                        <a:t>T – TON / TAILLE</a:t>
                      </a:r>
                    </a:p>
                    <a:p>
                      <a:pPr>
                        <a:buNone/>
                      </a:pPr>
                      <a:r>
                        <a:rPr lang="fr-CA" sz="1400" i="0" dirty="0">
                          <a:effectLst/>
                          <a:latin typeface="Aptos Display" panose="020B0004020202020204" pitchFamily="34" charset="0"/>
                        </a:rPr>
                        <a:t>Style et longueur</a:t>
                      </a:r>
                    </a:p>
                  </a:txBody>
                  <a:tcPr marL="38507" marR="38507" marT="19254" marB="19254"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tc>
                  <a:txBody>
                    <a:bodyPr/>
                    <a:lstStyle/>
                    <a:p>
                      <a:pPr>
                        <a:buNone/>
                      </a:pPr>
                      <a:r>
                        <a:rPr lang="fr-CA" sz="1400" i="0" dirty="0">
                          <a:effectLst/>
                          <a:latin typeface="Aptos Display" panose="020B0004020202020204" pitchFamily="34" charset="0"/>
                        </a:rPr>
                        <a:t>Pédagogique, structuré, analytique</a:t>
                      </a:r>
                    </a:p>
                  </a:txBody>
                  <a:tcPr marL="38507" marR="38507" marT="19254" marB="19254"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extLst>
                  <a:ext uri="{0D108BD9-81ED-4DB2-BD59-A6C34878D82A}">
                    <a16:rowId xmlns:a16="http://schemas.microsoft.com/office/drawing/2014/main" val="526289768"/>
                  </a:ext>
                </a:extLst>
              </a:tr>
            </a:tbl>
          </a:graphicData>
        </a:graphic>
      </p:graphicFrame>
      <p:pic>
        <p:nvPicPr>
          <p:cNvPr id="7" name="Image 6">
            <a:extLst>
              <a:ext uri="{FF2B5EF4-FFF2-40B4-BE49-F238E27FC236}">
                <a16:creationId xmlns:a16="http://schemas.microsoft.com/office/drawing/2014/main" id="{1E4B174D-F816-11B0-E556-4A1E38AF917F}"/>
              </a:ext>
            </a:extLst>
          </p:cNvPr>
          <p:cNvPicPr>
            <a:picLocks noChangeAspect="1"/>
          </p:cNvPicPr>
          <p:nvPr>
            <p:custDataLst>
              <p:tags r:id="rId5"/>
            </p:custDataLst>
          </p:nvPr>
        </p:nvPicPr>
        <p:blipFill>
          <a:blip r:embed="rId9"/>
          <a:stretch>
            <a:fillRect/>
          </a:stretch>
        </p:blipFill>
        <p:spPr>
          <a:xfrm>
            <a:off x="-20305" y="0"/>
            <a:ext cx="1796901" cy="1796901"/>
          </a:xfrm>
          <a:prstGeom prst="rect">
            <a:avLst/>
          </a:prstGeom>
        </p:spPr>
      </p:pic>
    </p:spTree>
    <p:extLst>
      <p:ext uri="{BB962C8B-B14F-4D97-AF65-F5344CB8AC3E}">
        <p14:creationId xmlns:p14="http://schemas.microsoft.com/office/powerpoint/2010/main" val="3822834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00.xml><?xml version="1.0" encoding="utf-8"?>
<p:tagLst xmlns:a="http://schemas.openxmlformats.org/drawingml/2006/main" xmlns:r="http://schemas.openxmlformats.org/officeDocument/2006/relationships" xmlns:p="http://schemas.openxmlformats.org/presentationml/2006/main">
  <p:tag name="NUM" val="2"/>
</p:tagLst>
</file>

<file path=ppt/tags/tag101.xml><?xml version="1.0" encoding="utf-8"?>
<p:tagLst xmlns:a="http://schemas.openxmlformats.org/drawingml/2006/main" xmlns:r="http://schemas.openxmlformats.org/officeDocument/2006/relationships" xmlns:p="http://schemas.openxmlformats.org/presentationml/2006/main">
  <p:tag name="NUM" val="3"/>
</p:tagLst>
</file>

<file path=ppt/tags/tag102.xml><?xml version="1.0" encoding="utf-8"?>
<p:tagLst xmlns:a="http://schemas.openxmlformats.org/drawingml/2006/main" xmlns:r="http://schemas.openxmlformats.org/officeDocument/2006/relationships" xmlns:p="http://schemas.openxmlformats.org/presentationml/2006/main">
  <p:tag name="NUM" val="4"/>
</p:tagLst>
</file>

<file path=ppt/tags/tag103.xml><?xml version="1.0" encoding="utf-8"?>
<p:tagLst xmlns:a="http://schemas.openxmlformats.org/drawingml/2006/main" xmlns:r="http://schemas.openxmlformats.org/officeDocument/2006/relationships" xmlns:p="http://schemas.openxmlformats.org/presentationml/2006/main">
  <p:tag name="NUM" val="5"/>
</p:tagLst>
</file>

<file path=ppt/tags/tag104.xml><?xml version="1.0" encoding="utf-8"?>
<p:tagLst xmlns:a="http://schemas.openxmlformats.org/drawingml/2006/main" xmlns:r="http://schemas.openxmlformats.org/officeDocument/2006/relationships" xmlns:p="http://schemas.openxmlformats.org/presentationml/2006/main">
  <p:tag name="NUM" val="6"/>
</p:tagLst>
</file>

<file path=ppt/tags/tag105.xml><?xml version="1.0" encoding="utf-8"?>
<p:tagLst xmlns:a="http://schemas.openxmlformats.org/drawingml/2006/main" xmlns:r="http://schemas.openxmlformats.org/officeDocument/2006/relationships" xmlns:p="http://schemas.openxmlformats.org/presentationml/2006/main">
  <p:tag name="NUM" val="7"/>
</p:tagLst>
</file>

<file path=ppt/tags/tag106.xml><?xml version="1.0" encoding="utf-8"?>
<p:tagLst xmlns:a="http://schemas.openxmlformats.org/drawingml/2006/main" xmlns:r="http://schemas.openxmlformats.org/officeDocument/2006/relationships" xmlns:p="http://schemas.openxmlformats.org/presentationml/2006/main">
  <p:tag name="NUM" val="8"/>
</p:tagLst>
</file>

<file path=ppt/tags/tag107.xml><?xml version="1.0" encoding="utf-8"?>
<p:tagLst xmlns:a="http://schemas.openxmlformats.org/drawingml/2006/main" xmlns:r="http://schemas.openxmlformats.org/officeDocument/2006/relationships" xmlns:p="http://schemas.openxmlformats.org/presentationml/2006/main">
  <p:tag name="NUM" val="1"/>
</p:tagLst>
</file>

<file path=ppt/tags/tag108.xml><?xml version="1.0" encoding="utf-8"?>
<p:tagLst xmlns:a="http://schemas.openxmlformats.org/drawingml/2006/main" xmlns:r="http://schemas.openxmlformats.org/officeDocument/2006/relationships" xmlns:p="http://schemas.openxmlformats.org/presentationml/2006/main">
  <p:tag name="NUM" val="2"/>
</p:tagLst>
</file>

<file path=ppt/tags/tag109.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10.xml><?xml version="1.0" encoding="utf-8"?>
<p:tagLst xmlns:a="http://schemas.openxmlformats.org/drawingml/2006/main" xmlns:r="http://schemas.openxmlformats.org/officeDocument/2006/relationships" xmlns:p="http://schemas.openxmlformats.org/presentationml/2006/main">
  <p:tag name="NUM" val="4"/>
</p:tagLst>
</file>

<file path=ppt/tags/tag111.xml><?xml version="1.0" encoding="utf-8"?>
<p:tagLst xmlns:a="http://schemas.openxmlformats.org/drawingml/2006/main" xmlns:r="http://schemas.openxmlformats.org/officeDocument/2006/relationships" xmlns:p="http://schemas.openxmlformats.org/presentationml/2006/main">
  <p:tag name="NUM" val="5"/>
</p:tagLst>
</file>

<file path=ppt/tags/tag112.xml><?xml version="1.0" encoding="utf-8"?>
<p:tagLst xmlns:a="http://schemas.openxmlformats.org/drawingml/2006/main" xmlns:r="http://schemas.openxmlformats.org/officeDocument/2006/relationships" xmlns:p="http://schemas.openxmlformats.org/presentationml/2006/main">
  <p:tag name="NUM" val="6"/>
</p:tagLst>
</file>

<file path=ppt/tags/tag113.xml><?xml version="1.0" encoding="utf-8"?>
<p:tagLst xmlns:a="http://schemas.openxmlformats.org/drawingml/2006/main" xmlns:r="http://schemas.openxmlformats.org/officeDocument/2006/relationships" xmlns:p="http://schemas.openxmlformats.org/presentationml/2006/main">
  <p:tag name="NUM" val="7"/>
</p:tagLst>
</file>

<file path=ppt/tags/tag114.xml><?xml version="1.0" encoding="utf-8"?>
<p:tagLst xmlns:a="http://schemas.openxmlformats.org/drawingml/2006/main" xmlns:r="http://schemas.openxmlformats.org/officeDocument/2006/relationships" xmlns:p="http://schemas.openxmlformats.org/presentationml/2006/main">
  <p:tag name="NUM" val="1"/>
</p:tagLst>
</file>

<file path=ppt/tags/tag115.xml><?xml version="1.0" encoding="utf-8"?>
<p:tagLst xmlns:a="http://schemas.openxmlformats.org/drawingml/2006/main" xmlns:r="http://schemas.openxmlformats.org/officeDocument/2006/relationships" xmlns:p="http://schemas.openxmlformats.org/presentationml/2006/main">
  <p:tag name="NUM" val="2"/>
</p:tagLst>
</file>

<file path=ppt/tags/tag116.xml><?xml version="1.0" encoding="utf-8"?>
<p:tagLst xmlns:a="http://schemas.openxmlformats.org/drawingml/2006/main" xmlns:r="http://schemas.openxmlformats.org/officeDocument/2006/relationships" xmlns:p="http://schemas.openxmlformats.org/presentationml/2006/main">
  <p:tag name="NUM" val="3"/>
</p:tagLst>
</file>

<file path=ppt/tags/tag117.xml><?xml version="1.0" encoding="utf-8"?>
<p:tagLst xmlns:a="http://schemas.openxmlformats.org/drawingml/2006/main" xmlns:r="http://schemas.openxmlformats.org/officeDocument/2006/relationships" xmlns:p="http://schemas.openxmlformats.org/presentationml/2006/main">
  <p:tag name="NUM" val="1"/>
</p:tagLst>
</file>

<file path=ppt/tags/tag118.xml><?xml version="1.0" encoding="utf-8"?>
<p:tagLst xmlns:a="http://schemas.openxmlformats.org/drawingml/2006/main" xmlns:r="http://schemas.openxmlformats.org/officeDocument/2006/relationships" xmlns:p="http://schemas.openxmlformats.org/presentationml/2006/main">
  <p:tag name="NUM" val="2"/>
</p:tagLst>
</file>

<file path=ppt/tags/tag119.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20.xml><?xml version="1.0" encoding="utf-8"?>
<p:tagLst xmlns:a="http://schemas.openxmlformats.org/drawingml/2006/main" xmlns:r="http://schemas.openxmlformats.org/officeDocument/2006/relationships" xmlns:p="http://schemas.openxmlformats.org/presentationml/2006/main">
  <p:tag name="NUM" val="1"/>
</p:tagLst>
</file>

<file path=ppt/tags/tag121.xml><?xml version="1.0" encoding="utf-8"?>
<p:tagLst xmlns:a="http://schemas.openxmlformats.org/drawingml/2006/main" xmlns:r="http://schemas.openxmlformats.org/officeDocument/2006/relationships" xmlns:p="http://schemas.openxmlformats.org/presentationml/2006/main">
  <p:tag name="NUM" val="2"/>
</p:tagLst>
</file>

<file path=ppt/tags/tag122.xml><?xml version="1.0" encoding="utf-8"?>
<p:tagLst xmlns:a="http://schemas.openxmlformats.org/drawingml/2006/main" xmlns:r="http://schemas.openxmlformats.org/officeDocument/2006/relationships" xmlns:p="http://schemas.openxmlformats.org/presentationml/2006/main">
  <p:tag name="NUM" val="3"/>
</p:tagLst>
</file>

<file path=ppt/tags/tag123.xml><?xml version="1.0" encoding="utf-8"?>
<p:tagLst xmlns:a="http://schemas.openxmlformats.org/drawingml/2006/main" xmlns:r="http://schemas.openxmlformats.org/officeDocument/2006/relationships" xmlns:p="http://schemas.openxmlformats.org/presentationml/2006/main">
  <p:tag name="NUM" val="4"/>
</p:tagLst>
</file>

<file path=ppt/tags/tag124.xml><?xml version="1.0" encoding="utf-8"?>
<p:tagLst xmlns:a="http://schemas.openxmlformats.org/drawingml/2006/main" xmlns:r="http://schemas.openxmlformats.org/officeDocument/2006/relationships" xmlns:p="http://schemas.openxmlformats.org/presentationml/2006/main">
  <p:tag name="NUM" val="5"/>
</p:tagLst>
</file>

<file path=ppt/tags/tag125.xml><?xml version="1.0" encoding="utf-8"?>
<p:tagLst xmlns:a="http://schemas.openxmlformats.org/drawingml/2006/main" xmlns:r="http://schemas.openxmlformats.org/officeDocument/2006/relationships" xmlns:p="http://schemas.openxmlformats.org/presentationml/2006/main">
  <p:tag name="NUM" val="6"/>
</p:tagLst>
</file>

<file path=ppt/tags/tag126.xml><?xml version="1.0" encoding="utf-8"?>
<p:tagLst xmlns:a="http://schemas.openxmlformats.org/drawingml/2006/main" xmlns:r="http://schemas.openxmlformats.org/officeDocument/2006/relationships" xmlns:p="http://schemas.openxmlformats.org/presentationml/2006/main">
  <p:tag name="NUM" val="1"/>
</p:tagLst>
</file>

<file path=ppt/tags/tag127.xml><?xml version="1.0" encoding="utf-8"?>
<p:tagLst xmlns:a="http://schemas.openxmlformats.org/drawingml/2006/main" xmlns:r="http://schemas.openxmlformats.org/officeDocument/2006/relationships" xmlns:p="http://schemas.openxmlformats.org/presentationml/2006/main">
  <p:tag name="NUM" val="2"/>
</p:tagLst>
</file>

<file path=ppt/tags/tag128.xml><?xml version="1.0" encoding="utf-8"?>
<p:tagLst xmlns:a="http://schemas.openxmlformats.org/drawingml/2006/main" xmlns:r="http://schemas.openxmlformats.org/officeDocument/2006/relationships" xmlns:p="http://schemas.openxmlformats.org/presentationml/2006/main">
  <p:tag name="NUM" val="3"/>
</p:tagLst>
</file>

<file path=ppt/tags/tag129.xml><?xml version="1.0" encoding="utf-8"?>
<p:tagLst xmlns:a="http://schemas.openxmlformats.org/drawingml/2006/main" xmlns:r="http://schemas.openxmlformats.org/officeDocument/2006/relationships" xmlns:p="http://schemas.openxmlformats.org/presentationml/2006/main">
  <p:tag name="NUM" val="4"/>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30.xml><?xml version="1.0" encoding="utf-8"?>
<p:tagLst xmlns:a="http://schemas.openxmlformats.org/drawingml/2006/main" xmlns:r="http://schemas.openxmlformats.org/officeDocument/2006/relationships" xmlns:p="http://schemas.openxmlformats.org/presentationml/2006/main">
  <p:tag name="NUM" val="5"/>
</p:tagLst>
</file>

<file path=ppt/tags/tag131.xml><?xml version="1.0" encoding="utf-8"?>
<p:tagLst xmlns:a="http://schemas.openxmlformats.org/drawingml/2006/main" xmlns:r="http://schemas.openxmlformats.org/officeDocument/2006/relationships" xmlns:p="http://schemas.openxmlformats.org/presentationml/2006/main">
  <p:tag name="NUM" val="6"/>
</p:tagLst>
</file>

<file path=ppt/tags/tag132.xml><?xml version="1.0" encoding="utf-8"?>
<p:tagLst xmlns:a="http://schemas.openxmlformats.org/drawingml/2006/main" xmlns:r="http://schemas.openxmlformats.org/officeDocument/2006/relationships" xmlns:p="http://schemas.openxmlformats.org/presentationml/2006/main">
  <p:tag name="NUM" val="7"/>
</p:tagLst>
</file>

<file path=ppt/tags/tag133.xml><?xml version="1.0" encoding="utf-8"?>
<p:tagLst xmlns:a="http://schemas.openxmlformats.org/drawingml/2006/main" xmlns:r="http://schemas.openxmlformats.org/officeDocument/2006/relationships" xmlns:p="http://schemas.openxmlformats.org/presentationml/2006/main">
  <p:tag name="NUM" val="1"/>
</p:tagLst>
</file>

<file path=ppt/tags/tag134.xml><?xml version="1.0" encoding="utf-8"?>
<p:tagLst xmlns:a="http://schemas.openxmlformats.org/drawingml/2006/main" xmlns:r="http://schemas.openxmlformats.org/officeDocument/2006/relationships" xmlns:p="http://schemas.openxmlformats.org/presentationml/2006/main">
  <p:tag name="NUM" val="2"/>
</p:tagLst>
</file>

<file path=ppt/tags/tag135.xml><?xml version="1.0" encoding="utf-8"?>
<p:tagLst xmlns:a="http://schemas.openxmlformats.org/drawingml/2006/main" xmlns:r="http://schemas.openxmlformats.org/officeDocument/2006/relationships" xmlns:p="http://schemas.openxmlformats.org/presentationml/2006/main">
  <p:tag name="NUM" val="3"/>
</p:tagLst>
</file>

<file path=ppt/tags/tag136.xml><?xml version="1.0" encoding="utf-8"?>
<p:tagLst xmlns:a="http://schemas.openxmlformats.org/drawingml/2006/main" xmlns:r="http://schemas.openxmlformats.org/officeDocument/2006/relationships" xmlns:p="http://schemas.openxmlformats.org/presentationml/2006/main">
  <p:tag name="NUM" val="4"/>
</p:tagLst>
</file>

<file path=ppt/tags/tag137.xml><?xml version="1.0" encoding="utf-8"?>
<p:tagLst xmlns:a="http://schemas.openxmlformats.org/drawingml/2006/main" xmlns:r="http://schemas.openxmlformats.org/officeDocument/2006/relationships" xmlns:p="http://schemas.openxmlformats.org/presentationml/2006/main">
  <p:tag name="NUM" val="5"/>
</p:tagLst>
</file>

<file path=ppt/tags/tag138.xml><?xml version="1.0" encoding="utf-8"?>
<p:tagLst xmlns:a="http://schemas.openxmlformats.org/drawingml/2006/main" xmlns:r="http://schemas.openxmlformats.org/officeDocument/2006/relationships" xmlns:p="http://schemas.openxmlformats.org/presentationml/2006/main">
  <p:tag name="NUM" val="1"/>
</p:tagLst>
</file>

<file path=ppt/tags/tag139.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40.xml><?xml version="1.0" encoding="utf-8"?>
<p:tagLst xmlns:a="http://schemas.openxmlformats.org/drawingml/2006/main" xmlns:r="http://schemas.openxmlformats.org/officeDocument/2006/relationships" xmlns:p="http://schemas.openxmlformats.org/presentationml/2006/main">
  <p:tag name="NUM" val="3"/>
</p:tagLst>
</file>

<file path=ppt/tags/tag141.xml><?xml version="1.0" encoding="utf-8"?>
<p:tagLst xmlns:a="http://schemas.openxmlformats.org/drawingml/2006/main" xmlns:r="http://schemas.openxmlformats.org/officeDocument/2006/relationships" xmlns:p="http://schemas.openxmlformats.org/presentationml/2006/main">
  <p:tag name="NUM" val="1"/>
</p:tagLst>
</file>

<file path=ppt/tags/tag142.xml><?xml version="1.0" encoding="utf-8"?>
<p:tagLst xmlns:a="http://schemas.openxmlformats.org/drawingml/2006/main" xmlns:r="http://schemas.openxmlformats.org/officeDocument/2006/relationships" xmlns:p="http://schemas.openxmlformats.org/presentationml/2006/main">
  <p:tag name="NUM" val="2"/>
</p:tagLst>
</file>

<file path=ppt/tags/tag143.xml><?xml version="1.0" encoding="utf-8"?>
<p:tagLst xmlns:a="http://schemas.openxmlformats.org/drawingml/2006/main" xmlns:r="http://schemas.openxmlformats.org/officeDocument/2006/relationships" xmlns:p="http://schemas.openxmlformats.org/presentationml/2006/main">
  <p:tag name="NUM" val="3"/>
</p:tagLst>
</file>

<file path=ppt/tags/tag144.xml><?xml version="1.0" encoding="utf-8"?>
<p:tagLst xmlns:a="http://schemas.openxmlformats.org/drawingml/2006/main" xmlns:r="http://schemas.openxmlformats.org/officeDocument/2006/relationships" xmlns:p="http://schemas.openxmlformats.org/presentationml/2006/main">
  <p:tag name="NUM" val="4"/>
</p:tagLst>
</file>

<file path=ppt/tags/tag145.xml><?xml version="1.0" encoding="utf-8"?>
<p:tagLst xmlns:a="http://schemas.openxmlformats.org/drawingml/2006/main" xmlns:r="http://schemas.openxmlformats.org/officeDocument/2006/relationships" xmlns:p="http://schemas.openxmlformats.org/presentationml/2006/main">
  <p:tag name="NUM" val="5"/>
</p:tagLst>
</file>

<file path=ppt/tags/tag146.xml><?xml version="1.0" encoding="utf-8"?>
<p:tagLst xmlns:a="http://schemas.openxmlformats.org/drawingml/2006/main" xmlns:r="http://schemas.openxmlformats.org/officeDocument/2006/relationships" xmlns:p="http://schemas.openxmlformats.org/presentationml/2006/main">
  <p:tag name="NUM" val="6"/>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4"/>
</p:tagLst>
</file>

<file path=ppt/tags/tag18.xml><?xml version="1.0" encoding="utf-8"?>
<p:tagLst xmlns:a="http://schemas.openxmlformats.org/drawingml/2006/main" xmlns:r="http://schemas.openxmlformats.org/officeDocument/2006/relationships" xmlns:p="http://schemas.openxmlformats.org/presentationml/2006/main">
  <p:tag name="NUM" val="5"/>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5"/>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4"/>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7.xml><?xml version="1.0" encoding="utf-8"?>
<p:tagLst xmlns:a="http://schemas.openxmlformats.org/drawingml/2006/main" xmlns:r="http://schemas.openxmlformats.org/officeDocument/2006/relationships" xmlns:p="http://schemas.openxmlformats.org/presentationml/2006/main">
  <p:tag name="NUM" val="5"/>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3"/>
</p:tagLst>
</file>

<file path=ppt/tags/tag43.xml><?xml version="1.0" encoding="utf-8"?>
<p:tagLst xmlns:a="http://schemas.openxmlformats.org/drawingml/2006/main" xmlns:r="http://schemas.openxmlformats.org/officeDocument/2006/relationships" xmlns:p="http://schemas.openxmlformats.org/presentationml/2006/main">
  <p:tag name="NUM" val="4"/>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3"/>
</p:tagLst>
</file>

<file path=ppt/tags/tag47.xml><?xml version="1.0" encoding="utf-8"?>
<p:tagLst xmlns:a="http://schemas.openxmlformats.org/drawingml/2006/main" xmlns:r="http://schemas.openxmlformats.org/officeDocument/2006/relationships" xmlns:p="http://schemas.openxmlformats.org/presentationml/2006/main">
  <p:tag name="NUM" val="4"/>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4"/>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3"/>
</p:tagLst>
</file>

<file path=ppt/tags/tag55.xml><?xml version="1.0" encoding="utf-8"?>
<p:tagLst xmlns:a="http://schemas.openxmlformats.org/drawingml/2006/main" xmlns:r="http://schemas.openxmlformats.org/officeDocument/2006/relationships" xmlns:p="http://schemas.openxmlformats.org/presentationml/2006/main">
  <p:tag name="NUM" val="4"/>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3"/>
</p:tagLst>
</file>

<file path=ppt/tags/tag59.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60.xml><?xml version="1.0" encoding="utf-8"?>
<p:tagLst xmlns:a="http://schemas.openxmlformats.org/drawingml/2006/main" xmlns:r="http://schemas.openxmlformats.org/officeDocument/2006/relationships" xmlns:p="http://schemas.openxmlformats.org/presentationml/2006/main">
  <p:tag name="NUM" val="5"/>
</p:tagLst>
</file>

<file path=ppt/tags/tag61.xml><?xml version="1.0" encoding="utf-8"?>
<p:tagLst xmlns:a="http://schemas.openxmlformats.org/drawingml/2006/main" xmlns:r="http://schemas.openxmlformats.org/officeDocument/2006/relationships" xmlns:p="http://schemas.openxmlformats.org/presentationml/2006/main">
  <p:tag name="NUM" val="6"/>
</p:tagLst>
</file>

<file path=ppt/tags/tag62.xml><?xml version="1.0" encoding="utf-8"?>
<p:tagLst xmlns:a="http://schemas.openxmlformats.org/drawingml/2006/main" xmlns:r="http://schemas.openxmlformats.org/officeDocument/2006/relationships" xmlns:p="http://schemas.openxmlformats.org/presentationml/2006/main">
  <p:tag name="NUM" val="7"/>
</p:tagLst>
</file>

<file path=ppt/tags/tag63.xml><?xml version="1.0" encoding="utf-8"?>
<p:tagLst xmlns:a="http://schemas.openxmlformats.org/drawingml/2006/main" xmlns:r="http://schemas.openxmlformats.org/officeDocument/2006/relationships" xmlns:p="http://schemas.openxmlformats.org/presentationml/2006/main">
  <p:tag name="NUM" val="8"/>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67.xml><?xml version="1.0" encoding="utf-8"?>
<p:tagLst xmlns:a="http://schemas.openxmlformats.org/drawingml/2006/main" xmlns:r="http://schemas.openxmlformats.org/officeDocument/2006/relationships" xmlns:p="http://schemas.openxmlformats.org/presentationml/2006/main">
  <p:tag name="NUM" val="2"/>
</p:tagLst>
</file>

<file path=ppt/tags/tag68.xml><?xml version="1.0" encoding="utf-8"?>
<p:tagLst xmlns:a="http://schemas.openxmlformats.org/drawingml/2006/main" xmlns:r="http://schemas.openxmlformats.org/officeDocument/2006/relationships" xmlns:p="http://schemas.openxmlformats.org/presentationml/2006/main">
  <p:tag name="NUM" val="3"/>
</p:tagLst>
</file>

<file path=ppt/tags/tag69.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4"/>
</p:tagLst>
</file>

<file path=ppt/tags/tag70.xml><?xml version="1.0" encoding="utf-8"?>
<p:tagLst xmlns:a="http://schemas.openxmlformats.org/drawingml/2006/main" xmlns:r="http://schemas.openxmlformats.org/officeDocument/2006/relationships" xmlns:p="http://schemas.openxmlformats.org/presentationml/2006/main">
  <p:tag name="NUM" val="5"/>
</p:tagLst>
</file>

<file path=ppt/tags/tag71.xml><?xml version="1.0" encoding="utf-8"?>
<p:tagLst xmlns:a="http://schemas.openxmlformats.org/drawingml/2006/main" xmlns:r="http://schemas.openxmlformats.org/officeDocument/2006/relationships" xmlns:p="http://schemas.openxmlformats.org/presentationml/2006/main">
  <p:tag name="NUM" val="1"/>
</p:tagLst>
</file>

<file path=ppt/tags/tag72.xml><?xml version="1.0" encoding="utf-8"?>
<p:tagLst xmlns:a="http://schemas.openxmlformats.org/drawingml/2006/main" xmlns:r="http://schemas.openxmlformats.org/officeDocument/2006/relationships" xmlns:p="http://schemas.openxmlformats.org/presentationml/2006/main">
  <p:tag name="NUM" val="2"/>
</p:tagLst>
</file>

<file path=ppt/tags/tag73.xml><?xml version="1.0" encoding="utf-8"?>
<p:tagLst xmlns:a="http://schemas.openxmlformats.org/drawingml/2006/main" xmlns:r="http://schemas.openxmlformats.org/officeDocument/2006/relationships" xmlns:p="http://schemas.openxmlformats.org/presentationml/2006/main">
  <p:tag name="NUM" val="3"/>
</p:tagLst>
</file>

<file path=ppt/tags/tag74.xml><?xml version="1.0" encoding="utf-8"?>
<p:tagLst xmlns:a="http://schemas.openxmlformats.org/drawingml/2006/main" xmlns:r="http://schemas.openxmlformats.org/officeDocument/2006/relationships" xmlns:p="http://schemas.openxmlformats.org/presentationml/2006/main">
  <p:tag name="NUM" val="4"/>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NUM" val="2"/>
</p:tagLst>
</file>

<file path=ppt/tags/tag77.xml><?xml version="1.0" encoding="utf-8"?>
<p:tagLst xmlns:a="http://schemas.openxmlformats.org/drawingml/2006/main" xmlns:r="http://schemas.openxmlformats.org/officeDocument/2006/relationships" xmlns:p="http://schemas.openxmlformats.org/presentationml/2006/main">
  <p:tag name="NUM" val="3"/>
</p:tagLst>
</file>

<file path=ppt/tags/tag78.xml><?xml version="1.0" encoding="utf-8"?>
<p:tagLst xmlns:a="http://schemas.openxmlformats.org/drawingml/2006/main" xmlns:r="http://schemas.openxmlformats.org/officeDocument/2006/relationships" xmlns:p="http://schemas.openxmlformats.org/presentationml/2006/main">
  <p:tag name="NUM" val="4"/>
</p:tagLst>
</file>

<file path=ppt/tags/tag79.xml><?xml version="1.0" encoding="utf-8"?>
<p:tagLst xmlns:a="http://schemas.openxmlformats.org/drawingml/2006/main" xmlns:r="http://schemas.openxmlformats.org/officeDocument/2006/relationships" xmlns:p="http://schemas.openxmlformats.org/presentationml/2006/main">
  <p:tag name="NUM" val="5"/>
</p:tagLst>
</file>

<file path=ppt/tags/tag8.xml><?xml version="1.0" encoding="utf-8"?>
<p:tagLst xmlns:a="http://schemas.openxmlformats.org/drawingml/2006/main" xmlns:r="http://schemas.openxmlformats.org/officeDocument/2006/relationships" xmlns:p="http://schemas.openxmlformats.org/presentationml/2006/main">
  <p:tag name="NUM" val="5"/>
</p:tagLst>
</file>

<file path=ppt/tags/tag80.xml><?xml version="1.0" encoding="utf-8"?>
<p:tagLst xmlns:a="http://schemas.openxmlformats.org/drawingml/2006/main" xmlns:r="http://schemas.openxmlformats.org/officeDocument/2006/relationships" xmlns:p="http://schemas.openxmlformats.org/presentationml/2006/main">
  <p:tag name="NUM" val="1"/>
</p:tagLst>
</file>

<file path=ppt/tags/tag81.xml><?xml version="1.0" encoding="utf-8"?>
<p:tagLst xmlns:a="http://schemas.openxmlformats.org/drawingml/2006/main" xmlns:r="http://schemas.openxmlformats.org/officeDocument/2006/relationships" xmlns:p="http://schemas.openxmlformats.org/presentationml/2006/main">
  <p:tag name="NUM" val="2"/>
</p:tagLst>
</file>

<file path=ppt/tags/tag82.xml><?xml version="1.0" encoding="utf-8"?>
<p:tagLst xmlns:a="http://schemas.openxmlformats.org/drawingml/2006/main" xmlns:r="http://schemas.openxmlformats.org/officeDocument/2006/relationships" xmlns:p="http://schemas.openxmlformats.org/presentationml/2006/main">
  <p:tag name="NUM" val="3"/>
</p:tagLst>
</file>

<file path=ppt/tags/tag83.xml><?xml version="1.0" encoding="utf-8"?>
<p:tagLst xmlns:a="http://schemas.openxmlformats.org/drawingml/2006/main" xmlns:r="http://schemas.openxmlformats.org/officeDocument/2006/relationships" xmlns:p="http://schemas.openxmlformats.org/presentationml/2006/main">
  <p:tag name="NUM" val="4"/>
</p:tagLst>
</file>

<file path=ppt/tags/tag84.xml><?xml version="1.0" encoding="utf-8"?>
<p:tagLst xmlns:a="http://schemas.openxmlformats.org/drawingml/2006/main" xmlns:r="http://schemas.openxmlformats.org/officeDocument/2006/relationships" xmlns:p="http://schemas.openxmlformats.org/presentationml/2006/main">
  <p:tag name="NUM" val="5"/>
</p:tagLst>
</file>

<file path=ppt/tags/tag85.xml><?xml version="1.0" encoding="utf-8"?>
<p:tagLst xmlns:a="http://schemas.openxmlformats.org/drawingml/2006/main" xmlns:r="http://schemas.openxmlformats.org/officeDocument/2006/relationships" xmlns:p="http://schemas.openxmlformats.org/presentationml/2006/main">
  <p:tag name="NUM" val="1"/>
</p:tagLst>
</file>

<file path=ppt/tags/tag86.xml><?xml version="1.0" encoding="utf-8"?>
<p:tagLst xmlns:a="http://schemas.openxmlformats.org/drawingml/2006/main" xmlns:r="http://schemas.openxmlformats.org/officeDocument/2006/relationships" xmlns:p="http://schemas.openxmlformats.org/presentationml/2006/main">
  <p:tag name="NUM" val="2"/>
</p:tagLst>
</file>

<file path=ppt/tags/tag87.xml><?xml version="1.0" encoding="utf-8"?>
<p:tagLst xmlns:a="http://schemas.openxmlformats.org/drawingml/2006/main" xmlns:r="http://schemas.openxmlformats.org/officeDocument/2006/relationships" xmlns:p="http://schemas.openxmlformats.org/presentationml/2006/main">
  <p:tag name="NUM" val="3"/>
</p:tagLst>
</file>

<file path=ppt/tags/tag88.xml><?xml version="1.0" encoding="utf-8"?>
<p:tagLst xmlns:a="http://schemas.openxmlformats.org/drawingml/2006/main" xmlns:r="http://schemas.openxmlformats.org/officeDocument/2006/relationships" xmlns:p="http://schemas.openxmlformats.org/presentationml/2006/main">
  <p:tag name="NUM" val="4"/>
</p:tagLst>
</file>

<file path=ppt/tags/tag89.xml><?xml version="1.0" encoding="utf-8"?>
<p:tagLst xmlns:a="http://schemas.openxmlformats.org/drawingml/2006/main" xmlns:r="http://schemas.openxmlformats.org/officeDocument/2006/relationships" xmlns:p="http://schemas.openxmlformats.org/presentationml/2006/main">
  <p:tag name="NUM" val="5"/>
</p:tagLst>
</file>

<file path=ppt/tags/tag9.xml><?xml version="1.0" encoding="utf-8"?>
<p:tagLst xmlns:a="http://schemas.openxmlformats.org/drawingml/2006/main" xmlns:r="http://schemas.openxmlformats.org/officeDocument/2006/relationships" xmlns:p="http://schemas.openxmlformats.org/presentationml/2006/main">
  <p:tag name="NUM" val="6"/>
</p:tagLst>
</file>

<file path=ppt/tags/tag90.xml><?xml version="1.0" encoding="utf-8"?>
<p:tagLst xmlns:a="http://schemas.openxmlformats.org/drawingml/2006/main" xmlns:r="http://schemas.openxmlformats.org/officeDocument/2006/relationships" xmlns:p="http://schemas.openxmlformats.org/presentationml/2006/main">
  <p:tag name="NUM" val="6"/>
</p:tagLst>
</file>

<file path=ppt/tags/tag91.xml><?xml version="1.0" encoding="utf-8"?>
<p:tagLst xmlns:a="http://schemas.openxmlformats.org/drawingml/2006/main" xmlns:r="http://schemas.openxmlformats.org/officeDocument/2006/relationships" xmlns:p="http://schemas.openxmlformats.org/presentationml/2006/main">
  <p:tag name="NUM" val="7"/>
</p:tagLst>
</file>

<file path=ppt/tags/tag92.xml><?xml version="1.0" encoding="utf-8"?>
<p:tagLst xmlns:a="http://schemas.openxmlformats.org/drawingml/2006/main" xmlns:r="http://schemas.openxmlformats.org/officeDocument/2006/relationships" xmlns:p="http://schemas.openxmlformats.org/presentationml/2006/main">
  <p:tag name="NUM" val="1"/>
</p:tagLst>
</file>

<file path=ppt/tags/tag93.xml><?xml version="1.0" encoding="utf-8"?>
<p:tagLst xmlns:a="http://schemas.openxmlformats.org/drawingml/2006/main" xmlns:r="http://schemas.openxmlformats.org/officeDocument/2006/relationships" xmlns:p="http://schemas.openxmlformats.org/presentationml/2006/main">
  <p:tag name="NUM" val="2"/>
</p:tagLst>
</file>

<file path=ppt/tags/tag94.xml><?xml version="1.0" encoding="utf-8"?>
<p:tagLst xmlns:a="http://schemas.openxmlformats.org/drawingml/2006/main" xmlns:r="http://schemas.openxmlformats.org/officeDocument/2006/relationships" xmlns:p="http://schemas.openxmlformats.org/presentationml/2006/main">
  <p:tag name="NUM" val="3"/>
</p:tagLst>
</file>

<file path=ppt/tags/tag95.xml><?xml version="1.0" encoding="utf-8"?>
<p:tagLst xmlns:a="http://schemas.openxmlformats.org/drawingml/2006/main" xmlns:r="http://schemas.openxmlformats.org/officeDocument/2006/relationships" xmlns:p="http://schemas.openxmlformats.org/presentationml/2006/main">
  <p:tag name="NUM" val="4"/>
</p:tagLst>
</file>

<file path=ppt/tags/tag96.xml><?xml version="1.0" encoding="utf-8"?>
<p:tagLst xmlns:a="http://schemas.openxmlformats.org/drawingml/2006/main" xmlns:r="http://schemas.openxmlformats.org/officeDocument/2006/relationships" xmlns:p="http://schemas.openxmlformats.org/presentationml/2006/main">
  <p:tag name="NUM" val="5"/>
</p:tagLst>
</file>

<file path=ppt/tags/tag97.xml><?xml version="1.0" encoding="utf-8"?>
<p:tagLst xmlns:a="http://schemas.openxmlformats.org/drawingml/2006/main" xmlns:r="http://schemas.openxmlformats.org/officeDocument/2006/relationships" xmlns:p="http://schemas.openxmlformats.org/presentationml/2006/main">
  <p:tag name="NUM" val="6"/>
</p:tagLst>
</file>

<file path=ppt/tags/tag98.xml><?xml version="1.0" encoding="utf-8"?>
<p:tagLst xmlns:a="http://schemas.openxmlformats.org/drawingml/2006/main" xmlns:r="http://schemas.openxmlformats.org/officeDocument/2006/relationships" xmlns:p="http://schemas.openxmlformats.org/presentationml/2006/main">
  <p:tag name="NUM" val="7"/>
</p:tagLst>
</file>

<file path=ppt/tags/tag9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Thème Office 2013 – 2022">
  <a:themeElements>
    <a:clrScheme name="Thème 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7933EA0C13AF64CA36FCDDC6D1C14C1" ma:contentTypeVersion="14" ma:contentTypeDescription="Crée un document." ma:contentTypeScope="" ma:versionID="9facd0b8dd2212d15dfd23675a815158">
  <xsd:schema xmlns:xsd="http://www.w3.org/2001/XMLSchema" xmlns:xs="http://www.w3.org/2001/XMLSchema" xmlns:p="http://schemas.microsoft.com/office/2006/metadata/properties" xmlns:ns2="945e2729-be7e-4838-a3d2-e0ea44938dac" xmlns:ns3="b0cf26e7-01f3-433e-b3ad-e5bb1b772a62" targetNamespace="http://schemas.microsoft.com/office/2006/metadata/properties" ma:root="true" ma:fieldsID="6f6efccf073b80d0e71c7cff87238d4b" ns2:_="" ns3:_="">
    <xsd:import namespace="945e2729-be7e-4838-a3d2-e0ea44938dac"/>
    <xsd:import namespace="b0cf26e7-01f3-433e-b3ad-e5bb1b772a6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Date" minOccurs="0"/>
                <xsd:element ref="ns2:Ann_x00e9_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5e2729-be7e-4838-a3d2-e0ea44938d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0fcdd920-40d2-4557-bd4d-fe7ae6004a8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Date" ma:index="20" nillable="true" ma:displayName="Date" ma:format="Dropdown" ma:internalName="Date">
      <xsd:simpleType>
        <xsd:restriction base="dms:Text">
          <xsd:maxLength value="255"/>
        </xsd:restriction>
      </xsd:simpleType>
    </xsd:element>
    <xsd:element name="Ann_x00e9_e" ma:index="21" nillable="true" ma:displayName="Année" ma:format="Dropdown" ma:internalName="Ann_x00e9_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0cf26e7-01f3-433e-b3ad-e5bb1b772a6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8b9eac0c-0fae-421d-815b-e33367cf194e}" ma:internalName="TaxCatchAll" ma:showField="CatchAllData" ma:web="b0cf26e7-01f3-433e-b3ad-e5bb1b772a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nn_x00e9_e xmlns="945e2729-be7e-4838-a3d2-e0ea44938dac" xsi:nil="true"/>
    <lcf76f155ced4ddcb4097134ff3c332f xmlns="945e2729-be7e-4838-a3d2-e0ea44938dac">
      <Terms xmlns="http://schemas.microsoft.com/office/infopath/2007/PartnerControls"/>
    </lcf76f155ced4ddcb4097134ff3c332f>
    <TaxCatchAll xmlns="b0cf26e7-01f3-433e-b3ad-e5bb1b772a62" xsi:nil="true"/>
    <Date xmlns="945e2729-be7e-4838-a3d2-e0ea44938dac" xsi:nil="true"/>
  </documentManagement>
</p:properties>
</file>

<file path=customXml/itemProps1.xml><?xml version="1.0" encoding="utf-8"?>
<ds:datastoreItem xmlns:ds="http://schemas.openxmlformats.org/officeDocument/2006/customXml" ds:itemID="{84C753BF-1E5B-48C5-B9B0-FA304F42CF7C}">
  <ds:schemaRefs>
    <ds:schemaRef ds:uri="945e2729-be7e-4838-a3d2-e0ea44938dac"/>
    <ds:schemaRef ds:uri="b0cf26e7-01f3-433e-b3ad-e5bb1b772a6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1F006B4-A9E1-4F39-85C8-FB836F919348}">
  <ds:schemaRefs>
    <ds:schemaRef ds:uri="http://schemas.microsoft.com/sharepoint/v3/contenttype/forms"/>
  </ds:schemaRefs>
</ds:datastoreItem>
</file>

<file path=customXml/itemProps3.xml><?xml version="1.0" encoding="utf-8"?>
<ds:datastoreItem xmlns:ds="http://schemas.openxmlformats.org/officeDocument/2006/customXml" ds:itemID="{8F3CD65D-61A5-43C9-A837-6EC73C7DA8AB}">
  <ds:schemaRefs>
    <ds:schemaRef ds:uri="b0cf26e7-01f3-433e-b3ad-e5bb1b772a62"/>
    <ds:schemaRef ds:uri="http://purl.org/dc/terms/"/>
    <ds:schemaRef ds:uri="http://purl.org/dc/dcmitype/"/>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http://schemas.microsoft.com/office/2006/documentManagement/types"/>
    <ds:schemaRef ds:uri="945e2729-be7e-4838-a3d2-e0ea44938dac"/>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7179</TotalTime>
  <Words>3698</Words>
  <Application>Microsoft Office PowerPoint</Application>
  <PresentationFormat>Grand écran</PresentationFormat>
  <Paragraphs>441</Paragraphs>
  <Slides>31</Slides>
  <Notes>30</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31</vt:i4>
      </vt:variant>
    </vt:vector>
  </HeadingPairs>
  <TitlesOfParts>
    <vt:vector size="43" baseType="lpstr">
      <vt:lpstr>Aptos Display</vt:lpstr>
      <vt:lpstr>Aptos ExtraBold</vt:lpstr>
      <vt:lpstr>Aptos SemiBold</vt:lpstr>
      <vt:lpstr>Arial</vt:lpstr>
      <vt:lpstr>Book Antiqua</vt:lpstr>
      <vt:lpstr>Calibri</vt:lpstr>
      <vt:lpstr>Calibri Light</vt:lpstr>
      <vt:lpstr>fkGroteskNeue</vt:lpstr>
      <vt:lpstr>var(--font-fk-grotesk)</vt:lpstr>
      <vt:lpstr>var(--font-fk-grotesk-neue)</vt:lpstr>
      <vt:lpstr>Wingdings</vt:lpstr>
      <vt:lpstr>Thème Office 2013 – 2022</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Article scientifique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Pour une recherche documentaire efficace par Anne-Gaëlle Habib, bibliothécaire</dc:title>
  <dc:creator>Anne-Gaëlle Habib</dc:creator>
  <cp:lastModifiedBy>Anne-Gaëlle Habib</cp:lastModifiedBy>
  <cp:revision>7</cp:revision>
  <cp:lastPrinted>2025-06-12T15:38:55Z</cp:lastPrinted>
  <dcterms:created xsi:type="dcterms:W3CDTF">2022-04-07T12:21:12Z</dcterms:created>
  <dcterms:modified xsi:type="dcterms:W3CDTF">2026-06-15T19:35:57Z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0x01010047933EA0C13AF64CA36FCDDC6D1C14C1</vt:lpwstr>
  </property>
  <property fmtid="{D5CDD505-2E9C-101B-9397-08002B2CF9AE}" pid="3" name="MediaServiceImageTags">
    <vt:lpwstr/>
  </property>
</Properties>
</file>