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0.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1.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4.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5.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6.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7.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8.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9.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0.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1.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22.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3.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4.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5.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26.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7.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8.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29.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30.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36"/>
  </p:notesMasterIdLst>
  <p:handoutMasterIdLst>
    <p:handoutMasterId r:id="rId37"/>
  </p:handoutMasterIdLst>
  <p:sldIdLst>
    <p:sldId id="790" r:id="rId5"/>
    <p:sldId id="791" r:id="rId6"/>
    <p:sldId id="653" r:id="rId7"/>
    <p:sldId id="797" r:id="rId8"/>
    <p:sldId id="798" r:id="rId9"/>
    <p:sldId id="774" r:id="rId10"/>
    <p:sldId id="347" r:id="rId11"/>
    <p:sldId id="416" r:id="rId12"/>
    <p:sldId id="799" r:id="rId13"/>
    <p:sldId id="836" r:id="rId14"/>
    <p:sldId id="794" r:id="rId15"/>
    <p:sldId id="801" r:id="rId16"/>
    <p:sldId id="802" r:id="rId17"/>
    <p:sldId id="803" r:id="rId18"/>
    <p:sldId id="696" r:id="rId19"/>
    <p:sldId id="795" r:id="rId20"/>
    <p:sldId id="778" r:id="rId21"/>
    <p:sldId id="811" r:id="rId22"/>
    <p:sldId id="748" r:id="rId23"/>
    <p:sldId id="807" r:id="rId24"/>
    <p:sldId id="758" r:id="rId25"/>
    <p:sldId id="784" r:id="rId26"/>
    <p:sldId id="785" r:id="rId27"/>
    <p:sldId id="787" r:id="rId28"/>
    <p:sldId id="737" r:id="rId29"/>
    <p:sldId id="738" r:id="rId30"/>
    <p:sldId id="736" r:id="rId31"/>
    <p:sldId id="786" r:id="rId32"/>
    <p:sldId id="788" r:id="rId33"/>
    <p:sldId id="792" r:id="rId34"/>
    <p:sldId id="789" r:id="rId35"/>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A34"/>
    <a:srgbClr val="009999"/>
    <a:srgbClr val="FF0066"/>
    <a:srgbClr val="F0F0F0"/>
    <a:srgbClr val="E85C32"/>
    <a:srgbClr val="CF01A8"/>
    <a:srgbClr val="FF9900"/>
    <a:srgbClr val="BF6816"/>
    <a:srgbClr val="FE06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8441A4-0AC4-4C23-99DA-7008ADCC80AE}" v="1" dt="2026-10-19T18:48:35.82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02" autoAdjust="0"/>
    <p:restoredTop sz="89542" autoAdjust="0"/>
  </p:normalViewPr>
  <p:slideViewPr>
    <p:cSldViewPr snapToGrid="0">
      <p:cViewPr varScale="1">
        <p:scale>
          <a:sx n="66" d="100"/>
          <a:sy n="66" d="100"/>
        </p:scale>
        <p:origin x="840" y="48"/>
      </p:cViewPr>
      <p:guideLst/>
    </p:cSldViewPr>
  </p:slideViewPr>
  <p:outlineViewPr>
    <p:cViewPr>
      <p:scale>
        <a:sx n="33" d="100"/>
        <a:sy n="33" d="100"/>
      </p:scale>
      <p:origin x="0" y="-1723"/>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4"/>
            <a:ext cx="4160520" cy="367030"/>
          </a:xfrm>
          <a:prstGeom prst="rect">
            <a:avLst/>
          </a:prstGeom>
        </p:spPr>
        <p:txBody>
          <a:bodyPr vert="horz" lIns="96639" tIns="48320" rIns="96639" bIns="48320" rtlCol="0"/>
          <a:lstStyle>
            <a:lvl1pPr algn="l">
              <a:defRPr sz="1200"/>
            </a:lvl1pPr>
          </a:lstStyle>
          <a:p>
            <a:endParaRPr lang="fr-FR"/>
          </a:p>
        </p:txBody>
      </p:sp>
      <p:sp>
        <p:nvSpPr>
          <p:cNvPr id="3" name="Espace réservé de la date 2"/>
          <p:cNvSpPr>
            <a:spLocks noGrp="1"/>
          </p:cNvSpPr>
          <p:nvPr>
            <p:ph type="dt" sz="quarter" idx="1"/>
          </p:nvPr>
        </p:nvSpPr>
        <p:spPr>
          <a:xfrm>
            <a:off x="5438458" y="4"/>
            <a:ext cx="4160520" cy="367030"/>
          </a:xfrm>
          <a:prstGeom prst="rect">
            <a:avLst/>
          </a:prstGeom>
        </p:spPr>
        <p:txBody>
          <a:bodyPr vert="horz" lIns="96639" tIns="48320" rIns="96639" bIns="48320" rtlCol="0"/>
          <a:lstStyle>
            <a:lvl1pPr algn="r">
              <a:defRPr sz="1200"/>
            </a:lvl1pPr>
          </a:lstStyle>
          <a:p>
            <a:fld id="{34B00FB3-878C-48C2-8C7D-21F9269E0B92}" type="datetimeFigureOut">
              <a:rPr lang="fr-FR" smtClean="0"/>
              <a:t>19/10/2026</a:t>
            </a:fld>
            <a:endParaRPr lang="fr-FR"/>
          </a:p>
        </p:txBody>
      </p:sp>
      <p:sp>
        <p:nvSpPr>
          <p:cNvPr id="4" name="Espace réservé du pied de page 3"/>
          <p:cNvSpPr>
            <a:spLocks noGrp="1"/>
          </p:cNvSpPr>
          <p:nvPr>
            <p:ph type="ftr" sz="quarter" idx="2"/>
          </p:nvPr>
        </p:nvSpPr>
        <p:spPr>
          <a:xfrm>
            <a:off x="0" y="6948172"/>
            <a:ext cx="4160520" cy="367029"/>
          </a:xfrm>
          <a:prstGeom prst="rect">
            <a:avLst/>
          </a:prstGeom>
        </p:spPr>
        <p:txBody>
          <a:bodyPr vert="horz" lIns="96639" tIns="48320" rIns="96639" bIns="483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5438458" y="6948172"/>
            <a:ext cx="4160520" cy="367029"/>
          </a:xfrm>
          <a:prstGeom prst="rect">
            <a:avLst/>
          </a:prstGeom>
        </p:spPr>
        <p:txBody>
          <a:bodyPr vert="horz" lIns="96639" tIns="48320" rIns="96639" bIns="48320" rtlCol="0" anchor="b"/>
          <a:lstStyle>
            <a:lvl1pPr algn="r">
              <a:defRPr sz="1200"/>
            </a:lvl1pPr>
          </a:lstStyle>
          <a:p>
            <a:fld id="{09C63EFA-D7B4-42C0-A4A1-6A6729E7549E}" type="slidenum">
              <a:rPr lang="fr-FR" smtClean="0"/>
              <a:t>‹N°›</a:t>
            </a:fld>
            <a:endParaRPr lang="fr-FR"/>
          </a:p>
        </p:txBody>
      </p:sp>
    </p:spTree>
    <p:extLst>
      <p:ext uri="{BB962C8B-B14F-4D97-AF65-F5344CB8AC3E}">
        <p14:creationId xmlns:p14="http://schemas.microsoft.com/office/powerpoint/2010/main" val="4038594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4"/>
            <a:ext cx="4160520" cy="367030"/>
          </a:xfrm>
          <a:prstGeom prst="rect">
            <a:avLst/>
          </a:prstGeom>
        </p:spPr>
        <p:txBody>
          <a:bodyPr vert="horz" lIns="96639" tIns="48320" rIns="96639" bIns="48320" rtlCol="0"/>
          <a:lstStyle>
            <a:lvl1pPr algn="l">
              <a:defRPr sz="1200"/>
            </a:lvl1pPr>
          </a:lstStyle>
          <a:p>
            <a:endParaRPr lang="fr-FR" noProof="0"/>
          </a:p>
        </p:txBody>
      </p:sp>
      <p:sp>
        <p:nvSpPr>
          <p:cNvPr id="3" name="Espace réservé de la date 2"/>
          <p:cNvSpPr>
            <a:spLocks noGrp="1"/>
          </p:cNvSpPr>
          <p:nvPr>
            <p:ph type="dt" idx="1"/>
          </p:nvPr>
        </p:nvSpPr>
        <p:spPr>
          <a:xfrm>
            <a:off x="5438458" y="4"/>
            <a:ext cx="4160520" cy="367030"/>
          </a:xfrm>
          <a:prstGeom prst="rect">
            <a:avLst/>
          </a:prstGeom>
        </p:spPr>
        <p:txBody>
          <a:bodyPr vert="horz" lIns="96639" tIns="48320" rIns="96639" bIns="48320" rtlCol="0"/>
          <a:lstStyle>
            <a:lvl1pPr algn="r">
              <a:defRPr sz="1200"/>
            </a:lvl1pPr>
          </a:lstStyle>
          <a:p>
            <a:fld id="{EA8A74C6-9610-4EFF-A8CF-5CEBE7B27DC5}" type="datetimeFigureOut">
              <a:rPr lang="fr-FR" noProof="0" smtClean="0"/>
              <a:t>19/10/2026</a:t>
            </a:fld>
            <a:endParaRPr lang="fr-FR" noProof="0"/>
          </a:p>
        </p:txBody>
      </p:sp>
      <p:sp>
        <p:nvSpPr>
          <p:cNvPr id="4" name="Espace réservé de l'image des diapositives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39" tIns="48320" rIns="96639" bIns="48320" rtlCol="0" anchor="ctr"/>
          <a:lstStyle/>
          <a:p>
            <a:endParaRPr lang="fr-FR" noProof="0"/>
          </a:p>
        </p:txBody>
      </p:sp>
      <p:sp>
        <p:nvSpPr>
          <p:cNvPr id="5" name="Espace réservé des notes 4"/>
          <p:cNvSpPr>
            <a:spLocks noGrp="1"/>
          </p:cNvSpPr>
          <p:nvPr>
            <p:ph type="body" sz="quarter" idx="3"/>
          </p:nvPr>
        </p:nvSpPr>
        <p:spPr>
          <a:xfrm>
            <a:off x="960120" y="3520440"/>
            <a:ext cx="7680960" cy="2880361"/>
          </a:xfrm>
          <a:prstGeom prst="rect">
            <a:avLst/>
          </a:prstGeom>
        </p:spPr>
        <p:txBody>
          <a:bodyPr vert="horz" lIns="96639" tIns="48320" rIns="96639" bIns="48320" rtlCol="0"/>
          <a:lstStyle/>
          <a:p>
            <a:pPr lvl="0" rt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6948172"/>
            <a:ext cx="4160520" cy="367029"/>
          </a:xfrm>
          <a:prstGeom prst="rect">
            <a:avLst/>
          </a:prstGeom>
        </p:spPr>
        <p:txBody>
          <a:bodyPr vert="horz" lIns="96639" tIns="48320" rIns="96639" bIns="48320" rtlCol="0" anchor="b"/>
          <a:lstStyle>
            <a:lvl1pPr algn="l">
              <a:defRPr sz="1200"/>
            </a:lvl1pPr>
          </a:lstStyle>
          <a:p>
            <a:endParaRPr lang="fr-FR" noProof="0"/>
          </a:p>
        </p:txBody>
      </p:sp>
      <p:sp>
        <p:nvSpPr>
          <p:cNvPr id="7" name="Espace réservé du numéro de diapositive 6"/>
          <p:cNvSpPr>
            <a:spLocks noGrp="1"/>
          </p:cNvSpPr>
          <p:nvPr>
            <p:ph type="sldNum" sz="quarter" idx="5"/>
          </p:nvPr>
        </p:nvSpPr>
        <p:spPr>
          <a:xfrm>
            <a:off x="5438458" y="6948172"/>
            <a:ext cx="4160520" cy="367029"/>
          </a:xfrm>
          <a:prstGeom prst="rect">
            <a:avLst/>
          </a:prstGeom>
        </p:spPr>
        <p:txBody>
          <a:bodyPr vert="horz" lIns="96639" tIns="48320" rIns="96639" bIns="48320" rtlCol="0" anchor="b"/>
          <a:lstStyle>
            <a:lvl1pPr algn="r">
              <a:defRPr sz="1200"/>
            </a:lvl1pPr>
          </a:lstStyle>
          <a:p>
            <a:fld id="{0CA1FD56-AA2F-4452-9FAC-B4C8D48F1372}" type="slidenum">
              <a:rPr lang="fr-FR" noProof="0" smtClean="0"/>
              <a:t>‹N°›</a:t>
            </a:fld>
            <a:endParaRPr lang="fr-FR" noProof="0"/>
          </a:p>
        </p:txBody>
      </p:sp>
    </p:spTree>
    <p:extLst>
      <p:ext uri="{BB962C8B-B14F-4D97-AF65-F5344CB8AC3E}">
        <p14:creationId xmlns:p14="http://schemas.microsoft.com/office/powerpoint/2010/main" val="84143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0CA1FD56-AA2F-4452-9FAC-B4C8D48F1372}" type="slidenum">
              <a:rPr lang="fr-FR" smtClean="0"/>
              <a:t>1</a:t>
            </a:fld>
            <a:endParaRPr lang="fr-FR"/>
          </a:p>
        </p:txBody>
      </p:sp>
    </p:spTree>
    <p:extLst>
      <p:ext uri="{BB962C8B-B14F-4D97-AF65-F5344CB8AC3E}">
        <p14:creationId xmlns:p14="http://schemas.microsoft.com/office/powerpoint/2010/main" val="2359701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E471-EF96-104E-BA69-35F570AE2A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9DC8449-CC75-554E-48F0-A3C452759E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7219663-4643-9CD5-F99C-03D3A683D1A4}"/>
              </a:ext>
            </a:extLst>
          </p:cNvPr>
          <p:cNvSpPr>
            <a:spLocks noGrp="1"/>
          </p:cNvSpPr>
          <p:nvPr>
            <p:ph type="body" idx="1"/>
          </p:nvPr>
        </p:nvSpPr>
        <p:spPr/>
        <p:txBody>
          <a:bodyPr/>
          <a:lstStyle/>
          <a:p>
            <a:r>
              <a:rPr lang="fr-CA" dirty="0"/>
              <a:t>PRÉVENIR QU’IL Y A BEAUCOUP DE STOCK DANS LA PRÉSENTATION MAIS TOUTES LES INFORMATIONS SE RETROUVENT SUR LE SITE WEB OU SUR LES DÉPLIANTS.</a:t>
            </a:r>
            <a:br>
              <a:rPr lang="fr-CA" dirty="0"/>
            </a:br>
            <a:endParaRPr lang="fr-CA" dirty="0"/>
          </a:p>
        </p:txBody>
      </p:sp>
      <p:sp>
        <p:nvSpPr>
          <p:cNvPr id="4" name="Espace réservé du numéro de diapositive 3">
            <a:extLst>
              <a:ext uri="{FF2B5EF4-FFF2-40B4-BE49-F238E27FC236}">
                <a16:creationId xmlns:a16="http://schemas.microsoft.com/office/drawing/2014/main" id="{8F1767E8-E26A-23AD-4C40-2300BEAB9E24}"/>
              </a:ext>
            </a:extLst>
          </p:cNvPr>
          <p:cNvSpPr>
            <a:spLocks noGrp="1"/>
          </p:cNvSpPr>
          <p:nvPr>
            <p:ph type="sldNum" sz="quarter" idx="10"/>
          </p:nvPr>
        </p:nvSpPr>
        <p:spPr/>
        <p:txBody>
          <a:bodyPr/>
          <a:lstStyle/>
          <a:p>
            <a:fld id="{0CA1FD56-AA2F-4452-9FAC-B4C8D48F1372}" type="slidenum">
              <a:rPr lang="fr-FR" smtClean="0"/>
              <a:t>2</a:t>
            </a:fld>
            <a:endParaRPr lang="fr-FR"/>
          </a:p>
        </p:txBody>
      </p:sp>
    </p:spTree>
    <p:extLst>
      <p:ext uri="{BB962C8B-B14F-4D97-AF65-F5344CB8AC3E}">
        <p14:creationId xmlns:p14="http://schemas.microsoft.com/office/powerpoint/2010/main" val="935293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48507">
              <a:defRPr/>
            </a:pPr>
            <a:r>
              <a:rPr lang="fr-CA" b="1" i="0">
                <a:effectLst/>
                <a:latin typeface="var(--font-fk-grotesk)"/>
              </a:rPr>
              <a:t>QUESTIONS GÉNÉRALES SUR LA RECHERCHE DOCUMENTAIRE</a:t>
            </a:r>
          </a:p>
          <a:p>
            <a:pPr algn="l">
              <a:buNone/>
            </a:pPr>
            <a:r>
              <a:rPr lang="fr-CA" b="0" i="0">
                <a:effectLst/>
                <a:latin typeface="fkGroteskNeue"/>
              </a:rPr>
              <a:t>Qui a déjà suivi un atelier sur la recherche documentaire?</a:t>
            </a:r>
          </a:p>
          <a:p>
            <a:pPr algn="l">
              <a:buNone/>
            </a:pPr>
            <a:r>
              <a:rPr lang="fr-CA" b="0" i="0">
                <a:effectLst/>
                <a:latin typeface="fkGroteskNeue"/>
              </a:rPr>
              <a:t>Qui a pour la session, des travaux écrits avec des notes de base de page et une bibliographie?</a:t>
            </a:r>
          </a:p>
        </p:txBody>
      </p:sp>
      <p:sp>
        <p:nvSpPr>
          <p:cNvPr id="4" name="Espace réservé du numéro de diapositive 3"/>
          <p:cNvSpPr>
            <a:spLocks noGrp="1"/>
          </p:cNvSpPr>
          <p:nvPr>
            <p:ph type="sldNum" sz="quarter" idx="10"/>
          </p:nvPr>
        </p:nvSpPr>
        <p:spPr/>
        <p:txBody>
          <a:bodyPr/>
          <a:lstStyle/>
          <a:p>
            <a:fld id="{0CA1FD56-AA2F-4452-9FAC-B4C8D48F1372}" type="slidenum">
              <a:rPr lang="fr-FR" smtClean="0"/>
              <a:t>3</a:t>
            </a:fld>
            <a:endParaRPr lang="fr-FR"/>
          </a:p>
        </p:txBody>
      </p:sp>
    </p:spTree>
    <p:extLst>
      <p:ext uri="{BB962C8B-B14F-4D97-AF65-F5344CB8AC3E}">
        <p14:creationId xmlns:p14="http://schemas.microsoft.com/office/powerpoint/2010/main" val="2970378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Le document Word doit être téléchargé et RESTER ouvert.</a:t>
            </a:r>
            <a:br>
              <a:rPr lang="fr-CA" dirty="0"/>
            </a:br>
            <a:r>
              <a:rPr lang="fr-CA" dirty="0"/>
              <a:t>Les informations et les liens seront toujours à leurs dispositions.</a:t>
            </a:r>
          </a:p>
          <a:p>
            <a:endParaRPr lang="fr-CA" dirty="0"/>
          </a:p>
          <a:p>
            <a:r>
              <a:rPr lang="fr-CA" dirty="0"/>
              <a:t>Aussi, précisez que tous les résultats des recherches devront être compilés dans le document Word pour conserver le tout.</a:t>
            </a:r>
          </a:p>
        </p:txBody>
      </p:sp>
      <p:sp>
        <p:nvSpPr>
          <p:cNvPr id="4" name="Espace réservé du numéro de diapositive 3"/>
          <p:cNvSpPr>
            <a:spLocks noGrp="1"/>
          </p:cNvSpPr>
          <p:nvPr>
            <p:ph type="sldNum" sz="quarter" idx="5"/>
          </p:nvPr>
        </p:nvSpPr>
        <p:spPr/>
        <p:txBody>
          <a:bodyPr/>
          <a:lstStyle/>
          <a:p>
            <a:fld id="{0CA1FD56-AA2F-4452-9FAC-B4C8D48F1372}" type="slidenum">
              <a:rPr lang="fr-FR" noProof="0" smtClean="0"/>
              <a:t>4</a:t>
            </a:fld>
            <a:endParaRPr lang="fr-FR" noProof="0"/>
          </a:p>
        </p:txBody>
      </p:sp>
    </p:spTree>
    <p:extLst>
      <p:ext uri="{BB962C8B-B14F-4D97-AF65-F5344CB8AC3E}">
        <p14:creationId xmlns:p14="http://schemas.microsoft.com/office/powerpoint/2010/main" val="162009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lgn="l">
              <a:buNone/>
            </a:pPr>
            <a:endParaRPr lang="fr-CA" b="0" i="0" dirty="0">
              <a:effectLst/>
              <a:latin typeface="fkGroteskNeue"/>
            </a:endParaRPr>
          </a:p>
        </p:txBody>
      </p:sp>
      <p:sp>
        <p:nvSpPr>
          <p:cNvPr id="256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5</a:t>
            </a:fld>
            <a:endParaRPr lang="fr-CA">
              <a:solidFill>
                <a:prstClr val="black"/>
              </a:solidFill>
            </a:endParaRPr>
          </a:p>
        </p:txBody>
      </p:sp>
    </p:spTree>
    <p:extLst>
      <p:ext uri="{BB962C8B-B14F-4D97-AF65-F5344CB8AC3E}">
        <p14:creationId xmlns:p14="http://schemas.microsoft.com/office/powerpoint/2010/main" val="1044294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F039E-550F-3C42-B94C-3595C0B2A76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E7075C-5DF6-3B91-3A23-6B346B90B8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324C0D-B757-DCBB-522C-FAB5DB9B96F2}"/>
              </a:ext>
            </a:extLst>
          </p:cNvPr>
          <p:cNvSpPr>
            <a:spLocks noGrp="1"/>
          </p:cNvSpPr>
          <p:nvPr>
            <p:ph type="body" idx="1"/>
          </p:nvPr>
        </p:nvSpPr>
        <p:spPr/>
        <p:txBody>
          <a:bodyPr/>
          <a:lstStyle/>
          <a:p>
            <a:pPr algn="l">
              <a:buNone/>
            </a:pPr>
            <a:r>
              <a:rPr lang="fr-CA" b="1" i="0">
                <a:effectLst/>
                <a:latin typeface="var(--font-fk-grotesk)"/>
              </a:rPr>
              <a:t>QUESTIONS GÉNÉRALES SUR LA RECHERCHE DOCUMENTAIRE</a:t>
            </a:r>
          </a:p>
          <a:p>
            <a:pPr algn="l">
              <a:buNone/>
            </a:pPr>
            <a:r>
              <a:rPr lang="fr-CA" b="0" i="0">
                <a:effectLst/>
                <a:latin typeface="fkGroteskNeue"/>
              </a:rPr>
              <a:t>Qui a déjà utilisé Google pour effectuer des recherches scolaires ?</a:t>
            </a:r>
          </a:p>
          <a:p>
            <a:pPr algn="l">
              <a:buNone/>
            </a:pPr>
            <a:r>
              <a:rPr lang="fr-CA" b="0" i="0">
                <a:effectLst/>
                <a:latin typeface="var(--font-fk-grotesk-neue)"/>
              </a:rPr>
              <a:t>Qui connait </a:t>
            </a:r>
            <a:r>
              <a:rPr lang="fr-CA" b="0" i="0">
                <a:effectLst/>
                <a:latin typeface="fkGroteskNeue"/>
              </a:rPr>
              <a:t>des outils comme Google Scholar ou des bases de données spécialisées (ex. Érudit) ?</a:t>
            </a:r>
          </a:p>
          <a:p>
            <a:pPr defTabSz="948507">
              <a:defRPr/>
            </a:pPr>
            <a:r>
              <a:rPr lang="fr-CA" b="0" i="0">
                <a:effectLst/>
                <a:latin typeface="fkGroteskNeue"/>
              </a:rPr>
              <a:t>Q</a:t>
            </a:r>
            <a:r>
              <a:rPr lang="fr-CA" b="0" i="0">
                <a:effectLst/>
                <a:latin typeface="var(--font-fk-grotesk-neue)"/>
              </a:rPr>
              <a:t>ui a déjà fait de la recherche avec des outils d’IA? </a:t>
            </a:r>
          </a:p>
        </p:txBody>
      </p:sp>
      <p:sp>
        <p:nvSpPr>
          <p:cNvPr id="4" name="Espace réservé du numéro de diapositive 3">
            <a:extLst>
              <a:ext uri="{FF2B5EF4-FFF2-40B4-BE49-F238E27FC236}">
                <a16:creationId xmlns:a16="http://schemas.microsoft.com/office/drawing/2014/main" id="{DF77ECE6-EBA2-8F9C-116E-48D8BF70227C}"/>
              </a:ext>
            </a:extLst>
          </p:cNvPr>
          <p:cNvSpPr>
            <a:spLocks noGrp="1"/>
          </p:cNvSpPr>
          <p:nvPr>
            <p:ph type="sldNum" sz="quarter" idx="10"/>
          </p:nvPr>
        </p:nvSpPr>
        <p:spPr/>
        <p:txBody>
          <a:bodyPr/>
          <a:lstStyle/>
          <a:p>
            <a:fld id="{0CA1FD56-AA2F-4452-9FAC-B4C8D48F1372}" type="slidenum">
              <a:rPr lang="fr-FR" smtClean="0"/>
              <a:t>6</a:t>
            </a:fld>
            <a:endParaRPr lang="fr-FR"/>
          </a:p>
        </p:txBody>
      </p:sp>
    </p:spTree>
    <p:extLst>
      <p:ext uri="{BB962C8B-B14F-4D97-AF65-F5344CB8AC3E}">
        <p14:creationId xmlns:p14="http://schemas.microsoft.com/office/powerpoint/2010/main" val="2737839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26"/>
          <p:cNvSpPr>
            <a:spLocks noGrp="1" noRot="1" noChangeAspect="1" noChangeArrowheads="1" noTextEdit="1"/>
          </p:cNvSpPr>
          <p:nvPr>
            <p:ph type="sldImg"/>
          </p:nvPr>
        </p:nvSpPr>
        <p:spPr>
          <a:ln/>
        </p:spPr>
      </p:sp>
      <p:sp>
        <p:nvSpPr>
          <p:cNvPr id="4505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26"/>
          <p:cNvSpPr>
            <a:spLocks noGrp="1" noRot="1" noChangeAspect="1" noChangeArrowheads="1" noTextEdit="1"/>
          </p:cNvSpPr>
          <p:nvPr>
            <p:ph type="sldImg"/>
          </p:nvPr>
        </p:nvSpPr>
        <p:spPr>
          <a:ln/>
        </p:spPr>
      </p:sp>
      <p:sp>
        <p:nvSpPr>
          <p:cNvPr id="501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2354972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06EBC-8440-8614-82EC-D42DC99AAB98}"/>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ABC220EC-00F0-C4E2-7068-B3708C20F643}"/>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1A1736C0-8310-25E2-F405-594A605BDB2B}"/>
              </a:ext>
            </a:extLst>
          </p:cNvPr>
          <p:cNvSpPr>
            <a:spLocks noGrp="1"/>
          </p:cNvSpPr>
          <p:nvPr>
            <p:ph type="body" idx="1"/>
          </p:nvPr>
        </p:nvSpPr>
        <p:spPr bwMode="auto">
          <a:noFill/>
        </p:spPr>
        <p:txBody>
          <a:bodyPr wrap="square" numCol="1" anchor="t" anchorCtr="0" compatLnSpc="1">
            <a:prstTxWarp prst="textNoShape">
              <a:avLst/>
            </a:prstTxWarp>
          </a:bodyPr>
          <a:lstStyle/>
          <a:p>
            <a:pPr algn="l">
              <a:buNone/>
            </a:pPr>
            <a:r>
              <a:rPr lang="fr-CA" dirty="0"/>
              <a:t>L’IA est utile si la consigne est bien calibrée : ni trop vague, ni trop détaillée. On l’utilise pour clarifier un sujet, faire émerger des mots-clés, organiser une requête et repérer des pistes de sources. On ne lui demande pas de remplacer la vérification documentaire. Toute réponse doit être relue, comparée et validée à partir de sources fiables.</a:t>
            </a:r>
            <a:br>
              <a:rPr lang="fr-CA" dirty="0"/>
            </a:br>
            <a:br>
              <a:rPr lang="fr-CA" dirty="0"/>
            </a:br>
            <a:r>
              <a:rPr lang="fr-CA" dirty="0"/>
              <a:t>Si tu comprends mal ton sujet, l’IA va amplifier ton erreur au lieu de la corriger. L’IA ne fait pas des erreurs visibles. Elle fait des erreurs crédibles. </a:t>
            </a:r>
            <a:endParaRPr lang="fr-CA" b="0" i="0" dirty="0">
              <a:effectLst/>
              <a:latin typeface="var(--font-fk-grotesk-neue)"/>
            </a:endParaRPr>
          </a:p>
        </p:txBody>
      </p:sp>
      <p:sp>
        <p:nvSpPr>
          <p:cNvPr id="25604" name="Espace réservé du numéro de diapositive 3">
            <a:extLst>
              <a:ext uri="{FF2B5EF4-FFF2-40B4-BE49-F238E27FC236}">
                <a16:creationId xmlns:a16="http://schemas.microsoft.com/office/drawing/2014/main" id="{C223F0D6-9D0A-ECF0-E078-C674A83C107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9</a:t>
            </a:fld>
            <a:endParaRPr lang="fr-CA">
              <a:solidFill>
                <a:prstClr val="black"/>
              </a:solidFill>
            </a:endParaRPr>
          </a:p>
        </p:txBody>
      </p:sp>
    </p:spTree>
    <p:extLst>
      <p:ext uri="{BB962C8B-B14F-4D97-AF65-F5344CB8AC3E}">
        <p14:creationId xmlns:p14="http://schemas.microsoft.com/office/powerpoint/2010/main" val="4131413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027CB-CE60-9D0D-6D7C-6AE69F181214}"/>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0CF448A2-B4E8-8355-83C1-D30D4B2AECAD}"/>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27A30C91-980A-69F7-46B2-572530204A84}"/>
              </a:ext>
            </a:extLst>
          </p:cNvPr>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Chaque fois qu'on ajoute un critère (population, lieu, période, aspect étudié), le nombre de résultats diminue mais leur pertinence augmente.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fontAlgn="t"/>
            <a:r>
              <a:rPr lang="fr-CA" sz="1200" b="0" i="0" kern="1200" dirty="0">
                <a:solidFill>
                  <a:schemeClr val="tx1"/>
                </a:solidFill>
                <a:effectLst/>
                <a:latin typeface="+mn-lt"/>
                <a:ea typeface="+mn-ea"/>
                <a:cs typeface="+mn-cs"/>
              </a:rPr>
              <a:t>Les résultats peuvent varier selon la source consultée. Certains sujets sont plus couverts que d'autres. Il est parfois nécessaire de faire des choix afin de bien définir son sujet. Cela permet d'obtenir davantage de résultats tout en restant en lien </a:t>
            </a:r>
            <a:r>
              <a:rPr lang="fr-CA" sz="1200" b="0" i="0" kern="1200">
                <a:solidFill>
                  <a:schemeClr val="tx1"/>
                </a:solidFill>
                <a:effectLst/>
                <a:latin typeface="+mn-lt"/>
                <a:ea typeface="+mn-ea"/>
                <a:cs typeface="+mn-cs"/>
              </a:rPr>
              <a:t>avec le sujet étudié.</a:t>
            </a:r>
            <a:endParaRPr lang="fr-CA" sz="1200" b="0" i="0" kern="1200" dirty="0">
              <a:solidFill>
                <a:schemeClr val="tx1"/>
              </a:solidFill>
              <a:effectLst/>
              <a:latin typeface="+mn-lt"/>
              <a:ea typeface="+mn-ea"/>
              <a:cs typeface="+mn-cs"/>
            </a:endParaRPr>
          </a:p>
        </p:txBody>
      </p:sp>
      <p:sp>
        <p:nvSpPr>
          <p:cNvPr id="25604" name="Espace réservé du numéro de diapositive 3">
            <a:extLst>
              <a:ext uri="{FF2B5EF4-FFF2-40B4-BE49-F238E27FC236}">
                <a16:creationId xmlns:a16="http://schemas.microsoft.com/office/drawing/2014/main" id="{AD72DD74-E5EA-01B7-F45F-2B6FD37A7CC1}"/>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10</a:t>
            </a:fld>
            <a:endParaRPr lang="fr-CA">
              <a:solidFill>
                <a:prstClr val="black"/>
              </a:solidFill>
            </a:endParaRPr>
          </a:p>
        </p:txBody>
      </p:sp>
    </p:spTree>
    <p:extLst>
      <p:ext uri="{BB962C8B-B14F-4D97-AF65-F5344CB8AC3E}">
        <p14:creationId xmlns:p14="http://schemas.microsoft.com/office/powerpoint/2010/main" val="4275241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2D4AB-1392-97F2-0F45-BDBA142B8202}"/>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3921E55C-E178-1FEF-EE33-9C0FC88C0C55}"/>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3B1D091-BEAE-B25B-9D1B-92F0BF3FDA7D}"/>
              </a:ext>
            </a:extLst>
          </p:cNvPr>
          <p:cNvSpPr>
            <a:spLocks noGrp="1"/>
          </p:cNvSpPr>
          <p:nvPr>
            <p:ph type="body" idx="1"/>
          </p:nvPr>
        </p:nvSpPr>
        <p:spPr bwMode="auto">
          <a:noFill/>
        </p:spPr>
        <p:txBody>
          <a:bodyPr wrap="square" numCol="1" anchor="t" anchorCtr="0" compatLnSpc="1">
            <a:prstTxWarp prst="textNoShape">
              <a:avLst/>
            </a:prstTxWarp>
          </a:bodyPr>
          <a:lstStyle/>
          <a:p>
            <a:r>
              <a:rPr lang="fr-CA" dirty="0"/>
              <a:t>Tu es spécialiste en méthodologie de la recherche documentaire au niveau collégial. Aide-moi à définir mon sujet de recherche qui est [Intégration sociale des nouveaux arrivants]. Génère 10 exemples de sujets en variant les populations concernées et les angles possibles (santé, alimentation, société, environnement, économie, etc.). Ensuite, je vais choisir, adapter ou modifier une des propositions pour préciser mon propre besoin.</a:t>
            </a:r>
          </a:p>
          <a:p>
            <a:endParaRPr lang="fr-CA" dirty="0"/>
          </a:p>
          <a:p>
            <a:endParaRPr lang="fr-CA" dirty="0"/>
          </a:p>
          <a:p>
            <a:r>
              <a:rPr lang="fr-CA" dirty="0"/>
              <a:t>chaque question est une pièce. Seule l’assemblage donne une image claire du sujet.</a:t>
            </a:r>
            <a:br>
              <a:rPr lang="fr-CA" dirty="0"/>
            </a:br>
            <a:br>
              <a:rPr lang="fr-CA" dirty="0"/>
            </a:br>
            <a:r>
              <a:rPr lang="fr-CA" dirty="0"/>
              <a:t>L’IA ne doit pas définir le sujet. Elle aide à le resserrer et le comprendre en cherchant un niveau de précision suffisant.</a:t>
            </a:r>
            <a:br>
              <a:rPr lang="fr-CA" baseline="0" dirty="0"/>
            </a:br>
            <a:r>
              <a:rPr lang="fr-CA" baseline="0" dirty="0"/>
              <a:t> </a:t>
            </a:r>
          </a:p>
          <a:p>
            <a:r>
              <a:rPr lang="fr-CA" sz="1200" b="0" i="0" kern="1200" dirty="0">
                <a:solidFill>
                  <a:schemeClr val="tx1"/>
                </a:solidFill>
                <a:effectLst/>
                <a:latin typeface="+mn-lt"/>
                <a:ea typeface="+mn-ea"/>
                <a:cs typeface="+mn-cs"/>
              </a:rPr>
              <a:t>QUI : Identifie les acteurs, responsables, groupes ou institutions concernés.</a:t>
            </a:r>
          </a:p>
          <a:p>
            <a:r>
              <a:rPr lang="fr-CA" sz="1200" b="0" i="0" kern="1200" dirty="0">
                <a:solidFill>
                  <a:schemeClr val="tx1"/>
                </a:solidFill>
                <a:effectLst/>
                <a:latin typeface="+mn-lt"/>
                <a:ea typeface="+mn-ea"/>
                <a:cs typeface="+mn-cs"/>
              </a:rPr>
              <a:t>QUOI : Détermine l’objet, le phénomène ou la thématique étudiée.</a:t>
            </a:r>
          </a:p>
          <a:p>
            <a:r>
              <a:rPr lang="fr-CA" sz="1200" b="0" i="0" kern="1200" dirty="0">
                <a:solidFill>
                  <a:schemeClr val="tx1"/>
                </a:solidFill>
                <a:effectLst/>
                <a:latin typeface="+mn-lt"/>
                <a:ea typeface="+mn-ea"/>
                <a:cs typeface="+mn-cs"/>
              </a:rPr>
              <a:t>POURQUOI : Identifie les causes, motivations, enjeux, objectifs ou conséquences.</a:t>
            </a:r>
          </a:p>
          <a:p>
            <a:r>
              <a:rPr lang="fr-CA" sz="1200" b="0" i="0" kern="1200" dirty="0">
                <a:solidFill>
                  <a:schemeClr val="tx1"/>
                </a:solidFill>
                <a:effectLst/>
                <a:latin typeface="+mn-lt"/>
                <a:ea typeface="+mn-ea"/>
                <a:cs typeface="+mn-cs"/>
              </a:rPr>
              <a:t>OÙ : Situe le contexte géographique ou spatial.</a:t>
            </a:r>
          </a:p>
          <a:p>
            <a:r>
              <a:rPr lang="fr-CA" sz="1200" b="0" i="0" kern="1200" dirty="0">
                <a:solidFill>
                  <a:schemeClr val="tx1"/>
                </a:solidFill>
                <a:effectLst/>
                <a:latin typeface="+mn-lt"/>
                <a:ea typeface="+mn-ea"/>
                <a:cs typeface="+mn-cs"/>
              </a:rPr>
              <a:t>QUAND : Positionne le sujet dans le temps, en précisant les dates, périodes ou moments historiques.</a:t>
            </a:r>
          </a:p>
          <a:p>
            <a:r>
              <a:rPr lang="fr-CA" sz="1200" b="0" i="0" kern="1200" dirty="0">
                <a:solidFill>
                  <a:schemeClr val="tx1"/>
                </a:solidFill>
                <a:effectLst/>
                <a:latin typeface="+mn-lt"/>
                <a:ea typeface="+mn-ea"/>
                <a:cs typeface="+mn-cs"/>
              </a:rPr>
              <a:t>COMMENT : Décrit les mécanismes, processus, moyens, méthodes ou pratiques.</a:t>
            </a:r>
          </a:p>
          <a:p>
            <a:r>
              <a:rPr lang="fr-CA" sz="1200" b="0" i="0" kern="1200" dirty="0">
                <a:solidFill>
                  <a:schemeClr val="tx1"/>
                </a:solidFill>
                <a:effectLst/>
                <a:latin typeface="+mn-lt"/>
                <a:ea typeface="+mn-ea"/>
                <a:cs typeface="+mn-cs"/>
              </a:rPr>
              <a:t>COMBIEN : Introduit des données mesurables et quantitatives : chiffres, statistiques, fréquence, coûts, volumes, intensité.</a:t>
            </a:r>
          </a:p>
          <a:p>
            <a:endParaRPr lang="fr-CA" baseline="0" dirty="0"/>
          </a:p>
        </p:txBody>
      </p:sp>
      <p:sp>
        <p:nvSpPr>
          <p:cNvPr id="25604" name="Espace réservé du numéro de diapositive 3">
            <a:extLst>
              <a:ext uri="{FF2B5EF4-FFF2-40B4-BE49-F238E27FC236}">
                <a16:creationId xmlns:a16="http://schemas.microsoft.com/office/drawing/2014/main" id="{23D07E65-1696-347E-BC2B-01530C11FE48}"/>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11</a:t>
            </a:fld>
            <a:endParaRPr lang="fr-CA">
              <a:solidFill>
                <a:prstClr val="black"/>
              </a:solidFill>
            </a:endParaRPr>
          </a:p>
        </p:txBody>
      </p:sp>
    </p:spTree>
    <p:extLst>
      <p:ext uri="{BB962C8B-B14F-4D97-AF65-F5344CB8AC3E}">
        <p14:creationId xmlns:p14="http://schemas.microsoft.com/office/powerpoint/2010/main" val="649360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A209-2F5E-16E9-8472-5D78678F32E4}"/>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616230CC-F747-E7D7-A16A-614E4A3AA9E1}"/>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4B1FCA7E-E6E9-69CC-832A-8ADC8E1E9602}"/>
              </a:ext>
            </a:extLst>
          </p:cNvPr>
          <p:cNvSpPr>
            <a:spLocks noGrp="1"/>
          </p:cNvSpPr>
          <p:nvPr>
            <p:ph type="body" idx="1"/>
          </p:nvPr>
        </p:nvSpPr>
        <p:spPr bwMode="auto">
          <a:noFill/>
        </p:spPr>
        <p:txBody>
          <a:bodyPr wrap="square" numCol="1" anchor="t" anchorCtr="0" compatLnSpc="1">
            <a:prstTxWarp prst="textNoShape">
              <a:avLst/>
            </a:prstTxWarp>
          </a:bodyPr>
          <a:lstStyle/>
          <a:p>
            <a:pPr rtl="0"/>
            <a:r>
              <a:rPr lang="fr-CA" dirty="0"/>
              <a:t>TRANSFORMER UN </a:t>
            </a:r>
            <a:r>
              <a:rPr lang="fr-CA" b="1" dirty="0">
                <a:effectLst/>
              </a:rPr>
              <a:t>SUJET LARGE</a:t>
            </a:r>
            <a:r>
              <a:rPr lang="fr-CA" dirty="0"/>
              <a:t> EN UN </a:t>
            </a:r>
            <a:r>
              <a:rPr lang="fr-CA" b="1" dirty="0">
                <a:effectLst/>
              </a:rPr>
              <a:t>SUJET DE RECHERCHE CLAIR ET DOCUMENTABLE</a:t>
            </a:r>
            <a:r>
              <a:rPr lang="fr-CA" dirty="0"/>
              <a:t>, À L’AIDE DE L’IA</a:t>
            </a:r>
            <a:br>
              <a:rPr lang="fr-CA" dirty="0"/>
            </a:br>
            <a:br>
              <a:rPr lang="fr-CA" dirty="0"/>
            </a:br>
            <a:r>
              <a:rPr lang="fr-CA" b="1" dirty="0">
                <a:effectLst/>
              </a:rPr>
              <a:t>Ce que fait l’IA</a:t>
            </a:r>
          </a:p>
          <a:p>
            <a:r>
              <a:rPr lang="fr-CA" dirty="0">
                <a:effectLst/>
              </a:rPr>
              <a:t>Pose </a:t>
            </a:r>
            <a:r>
              <a:rPr lang="fr-CA" b="1" dirty="0">
                <a:effectLst/>
              </a:rPr>
              <a:t>une seule question à la fois</a:t>
            </a:r>
            <a:endParaRPr lang="fr-CA" dirty="0">
              <a:effectLst/>
            </a:endParaRPr>
          </a:p>
          <a:p>
            <a:r>
              <a:rPr lang="fr-CA" dirty="0">
                <a:effectLst/>
              </a:rPr>
              <a:t>Vous aide à </a:t>
            </a:r>
            <a:r>
              <a:rPr lang="fr-CA" b="1" dirty="0">
                <a:effectLst/>
              </a:rPr>
              <a:t>préciser votre sujet progressivement</a:t>
            </a:r>
            <a:endParaRPr lang="fr-CA" dirty="0">
              <a:effectLst/>
            </a:endParaRPr>
          </a:p>
          <a:p>
            <a:r>
              <a:rPr lang="fr-CA" dirty="0">
                <a:effectLst/>
              </a:rPr>
              <a:t>Construit un </a:t>
            </a:r>
            <a:r>
              <a:rPr lang="fr-CA" b="1" dirty="0">
                <a:effectLst/>
              </a:rPr>
              <a:t>tableau synthèse</a:t>
            </a:r>
            <a:r>
              <a:rPr lang="fr-CA" dirty="0">
                <a:effectLst/>
              </a:rPr>
              <a:t> à la fin</a:t>
            </a:r>
          </a:p>
        </p:txBody>
      </p:sp>
      <p:sp>
        <p:nvSpPr>
          <p:cNvPr id="25604" name="Espace réservé du numéro de diapositive 3">
            <a:extLst>
              <a:ext uri="{FF2B5EF4-FFF2-40B4-BE49-F238E27FC236}">
                <a16:creationId xmlns:a16="http://schemas.microsoft.com/office/drawing/2014/main" id="{F951A70A-BD8F-9A79-16BE-BDDBDDECEE0C}"/>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12</a:t>
            </a:fld>
            <a:endParaRPr lang="fr-CA">
              <a:solidFill>
                <a:prstClr val="black"/>
              </a:solidFill>
            </a:endParaRPr>
          </a:p>
        </p:txBody>
      </p:sp>
    </p:spTree>
    <p:extLst>
      <p:ext uri="{BB962C8B-B14F-4D97-AF65-F5344CB8AC3E}">
        <p14:creationId xmlns:p14="http://schemas.microsoft.com/office/powerpoint/2010/main" val="4193671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Avec le sujet que j’ai sélectionné : [Les défis d'intégration sociale des femmes immigrantes ayant de jeunes enfants.]. Aide-moi à identifier des mots-clés qui pourraient être utilisés pour rechercher de l’information dans des bases de données documentaires et des moteurs de recherche. Règles :•Identifie 2 ou 3 concepts principaux à partir de mon </a:t>
            </a:r>
            <a:r>
              <a:rPr lang="fr-CA" dirty="0" err="1"/>
              <a:t>sujet.•Pour</a:t>
            </a:r>
            <a:r>
              <a:rPr lang="fr-CA" dirty="0"/>
              <a:t> chaque concept, propose au moins 3 termes </a:t>
            </a:r>
            <a:r>
              <a:rPr lang="fr-CA" dirty="0" err="1"/>
              <a:t>associés.•Présente</a:t>
            </a:r>
            <a:r>
              <a:rPr lang="fr-CA" dirty="0"/>
              <a:t> le résultat dans un tableau à deux colonnes : Concept principal ET Termes associés et synonymes</a:t>
            </a:r>
          </a:p>
          <a:p>
            <a:br>
              <a:rPr lang="fr-CA" dirty="0"/>
            </a:br>
            <a:br>
              <a:rPr lang="fr-CA" dirty="0"/>
            </a:br>
            <a:r>
              <a:rPr lang="fr-CA" dirty="0"/>
              <a:t>les mots-clés ne sont pas seulement des synonymes, mais aussi des </a:t>
            </a:r>
            <a:r>
              <a:rPr lang="fr-CA" b="1" dirty="0"/>
              <a:t>variantes de niveau</a:t>
            </a:r>
            <a:r>
              <a:rPr lang="fr-CA" dirty="0"/>
              <a:t> : terme générique, terme spécialisé, traduction utile, équivalent en langage courant.</a:t>
            </a:r>
            <a:br>
              <a:rPr lang="fr-CA" baseline="0" dirty="0"/>
            </a:br>
            <a:br>
              <a:rPr lang="fr-CA" baseline="0" dirty="0"/>
            </a:br>
            <a:r>
              <a:rPr lang="fr-CA" baseline="0" dirty="0"/>
              <a:t>Pour les synonymes, penser à Antidote</a:t>
            </a:r>
          </a:p>
        </p:txBody>
      </p:sp>
      <p:sp>
        <p:nvSpPr>
          <p:cNvPr id="256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13</a:t>
            </a:fld>
            <a:endParaRPr lang="fr-CA">
              <a:solidFill>
                <a:prstClr val="black"/>
              </a:solidFill>
            </a:endParaRPr>
          </a:p>
        </p:txBody>
      </p:sp>
    </p:spTree>
    <p:extLst>
      <p:ext uri="{BB962C8B-B14F-4D97-AF65-F5344CB8AC3E}">
        <p14:creationId xmlns:p14="http://schemas.microsoft.com/office/powerpoint/2010/main" val="2094506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91C24-8D1D-901F-D7FA-ADCB564688F1}"/>
            </a:ext>
          </a:extLst>
        </p:cNvPr>
        <p:cNvGrpSpPr/>
        <p:nvPr/>
      </p:nvGrpSpPr>
      <p:grpSpPr>
        <a:xfrm>
          <a:off x="0" y="0"/>
          <a:ext cx="0" cy="0"/>
          <a:chOff x="0" y="0"/>
          <a:chExt cx="0" cy="0"/>
        </a:xfrm>
      </p:grpSpPr>
      <p:sp>
        <p:nvSpPr>
          <p:cNvPr id="25602" name="Espace réservé de l'image des diapositives 1">
            <a:extLst>
              <a:ext uri="{FF2B5EF4-FFF2-40B4-BE49-F238E27FC236}">
                <a16:creationId xmlns:a16="http://schemas.microsoft.com/office/drawing/2014/main" id="{E190AF11-BDC9-FFA5-D3F1-BDC4C5C445E7}"/>
              </a:ext>
            </a:extLst>
          </p:cNvPr>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a:extLst>
              <a:ext uri="{FF2B5EF4-FFF2-40B4-BE49-F238E27FC236}">
                <a16:creationId xmlns:a16="http://schemas.microsoft.com/office/drawing/2014/main" id="{701EA668-DC61-6ADE-22E5-A4193C6345AD}"/>
              </a:ext>
            </a:extLst>
          </p:cNvPr>
          <p:cNvSpPr>
            <a:spLocks noGrp="1"/>
          </p:cNvSpPr>
          <p:nvPr>
            <p:ph type="body" idx="1"/>
          </p:nvPr>
        </p:nvSpPr>
        <p:spPr bwMode="auto">
          <a:noFill/>
        </p:spPr>
        <p:txBody>
          <a:bodyPr wrap="square" numCol="1" anchor="t" anchorCtr="0" compatLnSpc="1">
            <a:prstTxWarp prst="textNoShape">
              <a:avLst/>
            </a:prstTxWarp>
          </a:bodyPr>
          <a:lstStyle/>
          <a:p>
            <a:endParaRPr lang="fr-CA" baseline="0"/>
          </a:p>
        </p:txBody>
      </p:sp>
      <p:sp>
        <p:nvSpPr>
          <p:cNvPr id="25604" name="Espace réservé du numéro de diapositive 3">
            <a:extLst>
              <a:ext uri="{FF2B5EF4-FFF2-40B4-BE49-F238E27FC236}">
                <a16:creationId xmlns:a16="http://schemas.microsoft.com/office/drawing/2014/main" id="{2315D53D-64C0-A010-863D-D8DCF745284E}"/>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14</a:t>
            </a:fld>
            <a:endParaRPr lang="fr-CA">
              <a:solidFill>
                <a:prstClr val="black"/>
              </a:solidFill>
            </a:endParaRPr>
          </a:p>
        </p:txBody>
      </p:sp>
    </p:spTree>
    <p:extLst>
      <p:ext uri="{BB962C8B-B14F-4D97-AF65-F5344CB8AC3E}">
        <p14:creationId xmlns:p14="http://schemas.microsoft.com/office/powerpoint/2010/main" val="987636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256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CA" baseline="0"/>
              <a:t>ATTENTION, LE WEB CACHÉ N’EST PAS LE DARKWEB!</a:t>
            </a:r>
          </a:p>
        </p:txBody>
      </p:sp>
      <p:sp>
        <p:nvSpPr>
          <p:cNvPr id="2560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93063-97ED-4269-88BC-79E28254963A}" type="slidenum">
              <a:rPr lang="fr-CA" smtClean="0">
                <a:solidFill>
                  <a:prstClr val="black"/>
                </a:solidFill>
              </a:rPr>
              <a:pPr fontAlgn="base">
                <a:spcBef>
                  <a:spcPct val="0"/>
                </a:spcBef>
                <a:spcAft>
                  <a:spcPct val="0"/>
                </a:spcAft>
                <a:defRPr/>
              </a:pPr>
              <a:t>15</a:t>
            </a:fld>
            <a:endParaRPr lang="fr-CA">
              <a:solidFill>
                <a:prstClr val="black"/>
              </a:solidFill>
            </a:endParaRPr>
          </a:p>
        </p:txBody>
      </p:sp>
    </p:spTree>
    <p:extLst>
      <p:ext uri="{BB962C8B-B14F-4D97-AF65-F5344CB8AC3E}">
        <p14:creationId xmlns:p14="http://schemas.microsoft.com/office/powerpoint/2010/main" val="92478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63263-D949-59E8-1FB1-5821980C3BBC}"/>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3F6DD2A0-2B6B-7E37-0D44-7ED6D30DCAA6}"/>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9970F40C-AB88-7AA8-9E04-7E40AAF29F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a:t>Montrer les PDF</a:t>
            </a:r>
            <a:br>
              <a:rPr lang="fr-FR" altLang="fr-FR" dirty="0"/>
            </a:br>
            <a:br>
              <a:rPr lang="fr-FR" altLang="fr-FR" dirty="0"/>
            </a:br>
            <a:r>
              <a:rPr lang="fr-CA" dirty="0"/>
              <a:t>("femmes immigrantes" OR "mères immigrantes") AND ("intégration sociale" OR isolement)</a:t>
            </a:r>
            <a:endParaRPr lang="fr-FR" altLang="fr-FR" dirty="0"/>
          </a:p>
        </p:txBody>
      </p:sp>
    </p:spTree>
    <p:extLst>
      <p:ext uri="{BB962C8B-B14F-4D97-AF65-F5344CB8AC3E}">
        <p14:creationId xmlns:p14="http://schemas.microsoft.com/office/powerpoint/2010/main" val="2254734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7836-F01B-CB10-A56C-9626BABFD3A8}"/>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B906CE1B-CE87-2033-EA99-A21A1DA2EDD5}"/>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93A19818-71A3-6D50-D6DC-F2400C73E8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endParaRPr lang="fr-FR" altLang="fr-FR" dirty="0"/>
          </a:p>
        </p:txBody>
      </p:sp>
    </p:spTree>
    <p:extLst>
      <p:ext uri="{BB962C8B-B14F-4D97-AF65-F5344CB8AC3E}">
        <p14:creationId xmlns:p14="http://schemas.microsoft.com/office/powerpoint/2010/main" val="1696208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B07AA-AE7F-FE61-234D-554F2E20B22A}"/>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7627F341-D211-2A38-BC37-91773F090E81}"/>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C1B61F7E-6C84-C894-75F4-8BAC8D3F78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defRPr/>
            </a:pPr>
            <a:endParaRPr lang="fr-FR" altLang="fr-FR" dirty="0"/>
          </a:p>
        </p:txBody>
      </p:sp>
    </p:spTree>
    <p:extLst>
      <p:ext uri="{BB962C8B-B14F-4D97-AF65-F5344CB8AC3E}">
        <p14:creationId xmlns:p14="http://schemas.microsoft.com/office/powerpoint/2010/main" val="628209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0CA1FD56-AA2F-4452-9FAC-B4C8D48F1372}" type="slidenum">
              <a:rPr lang="fr-FR" smtClean="0"/>
              <a:t>19</a:t>
            </a:fld>
            <a:endParaRPr lang="fr-FR"/>
          </a:p>
        </p:txBody>
      </p:sp>
    </p:spTree>
    <p:extLst>
      <p:ext uri="{BB962C8B-B14F-4D97-AF65-F5344CB8AC3E}">
        <p14:creationId xmlns:p14="http://schemas.microsoft.com/office/powerpoint/2010/main" val="370080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19DA2-4B44-92F5-83B5-4888AD1036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780E5F2-21AE-3435-FC6E-733BAA500C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6861BA-BB91-844B-86AF-D8E38CFF810A}"/>
              </a:ext>
            </a:extLst>
          </p:cNvPr>
          <p:cNvSpPr>
            <a:spLocks noGrp="1"/>
          </p:cNvSpPr>
          <p:nvPr>
            <p:ph type="body" idx="1"/>
          </p:nvPr>
        </p:nvSpPr>
        <p:spPr/>
        <p:txBody>
          <a:bodyPr/>
          <a:lstStyle/>
          <a:p>
            <a:r>
              <a:rPr lang="fr-CA" dirty="0"/>
              <a:t>Imprimer!</a:t>
            </a:r>
          </a:p>
        </p:txBody>
      </p:sp>
      <p:sp>
        <p:nvSpPr>
          <p:cNvPr id="4" name="Espace réservé du numéro de diapositive 3">
            <a:extLst>
              <a:ext uri="{FF2B5EF4-FFF2-40B4-BE49-F238E27FC236}">
                <a16:creationId xmlns:a16="http://schemas.microsoft.com/office/drawing/2014/main" id="{1D853C41-6744-7420-EC1C-68DD6005E0E0}"/>
              </a:ext>
            </a:extLst>
          </p:cNvPr>
          <p:cNvSpPr>
            <a:spLocks noGrp="1"/>
          </p:cNvSpPr>
          <p:nvPr>
            <p:ph type="sldNum" sz="quarter" idx="5"/>
          </p:nvPr>
        </p:nvSpPr>
        <p:spPr/>
        <p:txBody>
          <a:bodyPr/>
          <a:lstStyle/>
          <a:p>
            <a:fld id="{0CA1FD56-AA2F-4452-9FAC-B4C8D48F1372}" type="slidenum">
              <a:rPr lang="fr-FR" noProof="0" smtClean="0"/>
              <a:t>20</a:t>
            </a:fld>
            <a:endParaRPr lang="fr-FR" noProof="0"/>
          </a:p>
        </p:txBody>
      </p:sp>
    </p:spTree>
    <p:extLst>
      <p:ext uri="{BB962C8B-B14F-4D97-AF65-F5344CB8AC3E}">
        <p14:creationId xmlns:p14="http://schemas.microsoft.com/office/powerpoint/2010/main" val="956568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E5A76-90E9-1894-F697-E1E10E7B28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A8390E-E654-552A-04A6-2AFD4AA4B6C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E27871A-0D7F-9AAF-49EF-240E9EF57842}"/>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18A73663-82C7-9354-7A3D-62067A8C9C82}"/>
              </a:ext>
            </a:extLst>
          </p:cNvPr>
          <p:cNvSpPr>
            <a:spLocks noGrp="1"/>
          </p:cNvSpPr>
          <p:nvPr>
            <p:ph type="sldNum" sz="quarter" idx="5"/>
          </p:nvPr>
        </p:nvSpPr>
        <p:spPr/>
        <p:txBody>
          <a:bodyPr/>
          <a:lstStyle/>
          <a:p>
            <a:fld id="{0CA1FD56-AA2F-4452-9FAC-B4C8D48F1372}" type="slidenum">
              <a:rPr lang="fr-FR" noProof="0" smtClean="0"/>
              <a:t>21</a:t>
            </a:fld>
            <a:endParaRPr lang="fr-FR" noProof="0" dirty="0"/>
          </a:p>
        </p:txBody>
      </p:sp>
    </p:spTree>
    <p:extLst>
      <p:ext uri="{BB962C8B-B14F-4D97-AF65-F5344CB8AC3E}">
        <p14:creationId xmlns:p14="http://schemas.microsoft.com/office/powerpoint/2010/main" val="2644102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6CDDA-C534-656F-13E8-B31DBFCC0D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12310C-E919-B6CB-4740-B26672C2D5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05652F-51A2-48D6-313E-FA7B55D9C73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E5D2C74-0B6B-7325-CB9D-6623F43B3B8E}"/>
              </a:ext>
            </a:extLst>
          </p:cNvPr>
          <p:cNvSpPr>
            <a:spLocks noGrp="1"/>
          </p:cNvSpPr>
          <p:nvPr>
            <p:ph type="sldNum" sz="quarter" idx="10"/>
          </p:nvPr>
        </p:nvSpPr>
        <p:spPr/>
        <p:txBody>
          <a:bodyPr/>
          <a:lstStyle/>
          <a:p>
            <a:fld id="{0CA1FD56-AA2F-4452-9FAC-B4C8D48F1372}" type="slidenum">
              <a:rPr lang="fr-FR" smtClean="0"/>
              <a:t>22</a:t>
            </a:fld>
            <a:endParaRPr lang="fr-FR"/>
          </a:p>
        </p:txBody>
      </p:sp>
    </p:spTree>
    <p:extLst>
      <p:ext uri="{BB962C8B-B14F-4D97-AF65-F5344CB8AC3E}">
        <p14:creationId xmlns:p14="http://schemas.microsoft.com/office/powerpoint/2010/main" val="2604069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D5516-BE9E-E2EB-4225-669EEAE5ECB1}"/>
            </a:ext>
          </a:extLst>
        </p:cNvPr>
        <p:cNvGrpSpPr/>
        <p:nvPr/>
      </p:nvGrpSpPr>
      <p:grpSpPr>
        <a:xfrm>
          <a:off x="0" y="0"/>
          <a:ext cx="0" cy="0"/>
          <a:chOff x="0" y="0"/>
          <a:chExt cx="0" cy="0"/>
        </a:xfrm>
      </p:grpSpPr>
      <p:sp>
        <p:nvSpPr>
          <p:cNvPr id="46082" name="Rectangle 1026">
            <a:extLst>
              <a:ext uri="{FF2B5EF4-FFF2-40B4-BE49-F238E27FC236}">
                <a16:creationId xmlns:a16="http://schemas.microsoft.com/office/drawing/2014/main" id="{B431C0E9-B07F-0391-64A3-469FEF5EED5C}"/>
              </a:ext>
            </a:extLst>
          </p:cNvPr>
          <p:cNvSpPr>
            <a:spLocks noGrp="1" noRot="1" noChangeAspect="1" noChangeArrowheads="1" noTextEdit="1"/>
          </p:cNvSpPr>
          <p:nvPr>
            <p:ph type="sldImg"/>
          </p:nvPr>
        </p:nvSpPr>
        <p:spPr>
          <a:ln/>
        </p:spPr>
      </p:sp>
      <p:sp>
        <p:nvSpPr>
          <p:cNvPr id="46083" name="Rectangle 1027">
            <a:extLst>
              <a:ext uri="{FF2B5EF4-FFF2-40B4-BE49-F238E27FC236}">
                <a16:creationId xmlns:a16="http://schemas.microsoft.com/office/drawing/2014/main" id="{10461959-CB10-AC39-B6A3-519A6240F8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2166066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A587D-A305-0006-0C5B-DF7544682AA5}"/>
            </a:ext>
          </a:extLst>
        </p:cNvPr>
        <p:cNvGrpSpPr/>
        <p:nvPr/>
      </p:nvGrpSpPr>
      <p:grpSpPr>
        <a:xfrm>
          <a:off x="0" y="0"/>
          <a:ext cx="0" cy="0"/>
          <a:chOff x="0" y="0"/>
          <a:chExt cx="0" cy="0"/>
        </a:xfrm>
      </p:grpSpPr>
      <p:sp>
        <p:nvSpPr>
          <p:cNvPr id="46082" name="Rectangle 1026">
            <a:extLst>
              <a:ext uri="{FF2B5EF4-FFF2-40B4-BE49-F238E27FC236}">
                <a16:creationId xmlns:a16="http://schemas.microsoft.com/office/drawing/2014/main" id="{DBAAB527-1B7D-F6EE-E6BE-FC1C319D6E08}"/>
              </a:ext>
            </a:extLst>
          </p:cNvPr>
          <p:cNvSpPr>
            <a:spLocks noGrp="1" noRot="1" noChangeAspect="1" noChangeArrowheads="1" noTextEdit="1"/>
          </p:cNvSpPr>
          <p:nvPr>
            <p:ph type="sldImg"/>
          </p:nvPr>
        </p:nvSpPr>
        <p:spPr>
          <a:ln/>
        </p:spPr>
      </p:sp>
      <p:sp>
        <p:nvSpPr>
          <p:cNvPr id="46083" name="Rectangle 1027">
            <a:extLst>
              <a:ext uri="{FF2B5EF4-FFF2-40B4-BE49-F238E27FC236}">
                <a16:creationId xmlns:a16="http://schemas.microsoft.com/office/drawing/2014/main" id="{A1E90045-3C9B-6F59-AF26-3632895A22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815864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p:cNvSpPr>
            <a:spLocks noGrp="1" noRot="1" noChangeAspect="1" noChangeArrowheads="1" noTextEdit="1"/>
          </p:cNvSpPr>
          <p:nvPr>
            <p:ph type="sldImg"/>
          </p:nvPr>
        </p:nvSpPr>
        <p:spPr>
          <a:ln/>
        </p:spPr>
      </p:sp>
      <p:sp>
        <p:nvSpPr>
          <p:cNvPr id="440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3054024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p:cNvSpPr>
            <a:spLocks noGrp="1" noRot="1" noChangeAspect="1" noChangeArrowheads="1" noTextEdit="1"/>
          </p:cNvSpPr>
          <p:nvPr>
            <p:ph type="sldImg"/>
          </p:nvPr>
        </p:nvSpPr>
        <p:spPr>
          <a:ln/>
        </p:spPr>
      </p:sp>
      <p:sp>
        <p:nvSpPr>
          <p:cNvPr id="440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48056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p:cNvSpPr>
            <a:spLocks noGrp="1" noRot="1" noChangeAspect="1" noChangeArrowheads="1" noTextEdit="1"/>
          </p:cNvSpPr>
          <p:nvPr>
            <p:ph type="sldImg"/>
          </p:nvPr>
        </p:nvSpPr>
        <p:spPr>
          <a:ln/>
        </p:spPr>
      </p:sp>
      <p:sp>
        <p:nvSpPr>
          <p:cNvPr id="44035"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92004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F11FF-9D84-F345-C814-9F7FB53349EB}"/>
            </a:ext>
          </a:extLst>
        </p:cNvPr>
        <p:cNvGrpSpPr/>
        <p:nvPr/>
      </p:nvGrpSpPr>
      <p:grpSpPr>
        <a:xfrm>
          <a:off x="0" y="0"/>
          <a:ext cx="0" cy="0"/>
          <a:chOff x="0" y="0"/>
          <a:chExt cx="0" cy="0"/>
        </a:xfrm>
      </p:grpSpPr>
      <p:sp>
        <p:nvSpPr>
          <p:cNvPr id="46082" name="Rectangle 1026">
            <a:extLst>
              <a:ext uri="{FF2B5EF4-FFF2-40B4-BE49-F238E27FC236}">
                <a16:creationId xmlns:a16="http://schemas.microsoft.com/office/drawing/2014/main" id="{71FCD799-2FD4-B177-F21D-80F376B7E6D6}"/>
              </a:ext>
            </a:extLst>
          </p:cNvPr>
          <p:cNvSpPr>
            <a:spLocks noGrp="1" noRot="1" noChangeAspect="1" noChangeArrowheads="1" noTextEdit="1"/>
          </p:cNvSpPr>
          <p:nvPr>
            <p:ph type="sldImg"/>
          </p:nvPr>
        </p:nvSpPr>
        <p:spPr>
          <a:ln/>
        </p:spPr>
      </p:sp>
      <p:sp>
        <p:nvSpPr>
          <p:cNvPr id="46083" name="Rectangle 1027">
            <a:extLst>
              <a:ext uri="{FF2B5EF4-FFF2-40B4-BE49-F238E27FC236}">
                <a16:creationId xmlns:a16="http://schemas.microsoft.com/office/drawing/2014/main" id="{5253DC7A-CD74-451C-0F00-78B3CE5A13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39817011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764D1-E3FD-EBA1-2865-DB23E70681BF}"/>
            </a:ext>
          </a:extLst>
        </p:cNvPr>
        <p:cNvGrpSpPr/>
        <p:nvPr/>
      </p:nvGrpSpPr>
      <p:grpSpPr>
        <a:xfrm>
          <a:off x="0" y="0"/>
          <a:ext cx="0" cy="0"/>
          <a:chOff x="0" y="0"/>
          <a:chExt cx="0" cy="0"/>
        </a:xfrm>
      </p:grpSpPr>
      <p:sp>
        <p:nvSpPr>
          <p:cNvPr id="46082" name="Rectangle 1026">
            <a:extLst>
              <a:ext uri="{FF2B5EF4-FFF2-40B4-BE49-F238E27FC236}">
                <a16:creationId xmlns:a16="http://schemas.microsoft.com/office/drawing/2014/main" id="{89CFFA77-8696-0FDB-871E-F410CF34CFDD}"/>
              </a:ext>
            </a:extLst>
          </p:cNvPr>
          <p:cNvSpPr>
            <a:spLocks noGrp="1" noRot="1" noChangeAspect="1" noChangeArrowheads="1" noTextEdit="1"/>
          </p:cNvSpPr>
          <p:nvPr>
            <p:ph type="sldImg"/>
          </p:nvPr>
        </p:nvSpPr>
        <p:spPr>
          <a:ln/>
        </p:spPr>
      </p:sp>
      <p:sp>
        <p:nvSpPr>
          <p:cNvPr id="46083" name="Rectangle 1027">
            <a:extLst>
              <a:ext uri="{FF2B5EF4-FFF2-40B4-BE49-F238E27FC236}">
                <a16:creationId xmlns:a16="http://schemas.microsoft.com/office/drawing/2014/main" id="{EC485E06-3853-C3EB-04A6-7A84F5C3D3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7871366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B664C-68AA-D900-4E28-BBD9F8DE37AB}"/>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BBFD9FF7-6B1A-060E-1D52-55BC100C620E}"/>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71A41FCF-9B22-D30A-9526-F040DBAB84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878523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A6CFE-A4BB-1681-F60F-742B7B0E3C8B}"/>
            </a:ext>
          </a:extLst>
        </p:cNvPr>
        <p:cNvGrpSpPr/>
        <p:nvPr/>
      </p:nvGrpSpPr>
      <p:grpSpPr>
        <a:xfrm>
          <a:off x="0" y="0"/>
          <a:ext cx="0" cy="0"/>
          <a:chOff x="0" y="0"/>
          <a:chExt cx="0" cy="0"/>
        </a:xfrm>
      </p:grpSpPr>
      <p:sp>
        <p:nvSpPr>
          <p:cNvPr id="50178" name="Rectangle 1026">
            <a:extLst>
              <a:ext uri="{FF2B5EF4-FFF2-40B4-BE49-F238E27FC236}">
                <a16:creationId xmlns:a16="http://schemas.microsoft.com/office/drawing/2014/main" id="{66F4F1C9-0E0F-BEB0-C6B4-9BBD6DA9FC6C}"/>
              </a:ext>
            </a:extLst>
          </p:cNvPr>
          <p:cNvSpPr>
            <a:spLocks noGrp="1" noRot="1" noChangeAspect="1" noChangeArrowheads="1" noTextEdit="1"/>
          </p:cNvSpPr>
          <p:nvPr>
            <p:ph type="sldImg"/>
          </p:nvPr>
        </p:nvSpPr>
        <p:spPr>
          <a:ln/>
        </p:spPr>
      </p:sp>
      <p:sp>
        <p:nvSpPr>
          <p:cNvPr id="50179" name="Rectangle 1027">
            <a:extLst>
              <a:ext uri="{FF2B5EF4-FFF2-40B4-BE49-F238E27FC236}">
                <a16:creationId xmlns:a16="http://schemas.microsoft.com/office/drawing/2014/main" id="{86F9C38C-1E2D-CA48-44E1-E5F6292D48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52610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pPr rtl="0"/>
            <a:fld id="{EFFBB5C9-59A7-4770-B2AA-641F3C63B4C9}" type="datetime1">
              <a:rPr lang="fr-FR" noProof="0" smtClean="0"/>
              <a:t>19/10/2026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58692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3897ECEE-8444-4057-BCDC-70E869F964AE}" type="datetime1">
              <a:rPr lang="fr-FR" noProof="0" smtClean="0"/>
              <a:t>19/10/2026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56031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pPr rtl="0"/>
            <a:fld id="{03F65A44-474D-4549-A07C-6AAA0A9314B3}" type="datetime1">
              <a:rPr lang="fr-FR" noProof="0" smtClean="0"/>
              <a:t>19/10/2026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5140996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pPr rtl="0"/>
            <a:fld id="{F7D72C39-303F-4AD1-B738-8E01CD1AAB10}" type="datetime1">
              <a:rPr lang="fr-FR" noProof="0" smtClean="0"/>
              <a:t>19/10/2026</a:t>
            </a:fld>
            <a:endParaRPr lang="fr-FR" noProof="0"/>
          </a:p>
        </p:txBody>
      </p:sp>
      <p:sp>
        <p:nvSpPr>
          <p:cNvPr id="6" name="Footer Placeholder 5"/>
          <p:cNvSpPr>
            <a:spLocks noGrp="1"/>
          </p:cNvSpPr>
          <p:nvPr>
            <p:ph type="ftr" sz="quarter" idx="11"/>
          </p:nvPr>
        </p:nvSpPr>
        <p:spPr/>
        <p:txBody>
          <a:bodyPr/>
          <a:lstStyle/>
          <a:p>
            <a:pPr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741550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pPr rtl="0"/>
            <a:fld id="{F7F8CE47-D1E6-4DD8-AB34-2C9318886F0C}" type="datetime1">
              <a:rPr lang="fr-FR" noProof="0" smtClean="0"/>
              <a:t>19/10/2026</a:t>
            </a:fld>
            <a:endParaRPr lang="fr-FR" noProof="0"/>
          </a:p>
        </p:txBody>
      </p:sp>
      <p:sp>
        <p:nvSpPr>
          <p:cNvPr id="8" name="Footer Placeholder 7"/>
          <p:cNvSpPr>
            <a:spLocks noGrp="1"/>
          </p:cNvSpPr>
          <p:nvPr>
            <p:ph type="ftr" sz="quarter" idx="11"/>
          </p:nvPr>
        </p:nvSpPr>
        <p:spPr/>
        <p:txBody>
          <a:bodyPr/>
          <a:lstStyle/>
          <a:p>
            <a:pPr rtl="0"/>
            <a:endParaRPr lang="fr-FR" noProof="0"/>
          </a:p>
        </p:txBody>
      </p:sp>
      <p:sp>
        <p:nvSpPr>
          <p:cNvPr id="9" name="Slide Number Placeholder 8"/>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84948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pPr rtl="0"/>
            <a:fld id="{03F65A44-474D-4549-A07C-6AAA0A9314B3}" type="datetime1">
              <a:rPr lang="fr-FR" noProof="0" smtClean="0"/>
              <a:t>19/10/2026</a:t>
            </a:fld>
            <a:endParaRPr lang="fr-FR" noProof="0"/>
          </a:p>
        </p:txBody>
      </p:sp>
      <p:sp>
        <p:nvSpPr>
          <p:cNvPr id="4" name="Footer Placeholder 3"/>
          <p:cNvSpPr>
            <a:spLocks noGrp="1"/>
          </p:cNvSpPr>
          <p:nvPr>
            <p:ph type="ftr" sz="quarter" idx="11"/>
          </p:nvPr>
        </p:nvSpPr>
        <p:spPr/>
        <p:txBody>
          <a:bodyPr/>
          <a:lstStyle/>
          <a:p>
            <a:pPr rtl="0"/>
            <a:endParaRPr lang="fr-FR" noProof="0"/>
          </a:p>
        </p:txBody>
      </p:sp>
      <p:sp>
        <p:nvSpPr>
          <p:cNvPr id="5" name="Slide Number Placeholder 4"/>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00679730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BFE5801A-B430-401E-B5DD-10F987106A20}" type="datetime1">
              <a:rPr lang="fr-FR" noProof="0" smtClean="0"/>
              <a:t>19/10/2026</a:t>
            </a:fld>
            <a:endParaRPr lang="fr-FR" noProof="0"/>
          </a:p>
        </p:txBody>
      </p:sp>
      <p:sp>
        <p:nvSpPr>
          <p:cNvPr id="3" name="Footer Placeholder 2"/>
          <p:cNvSpPr>
            <a:spLocks noGrp="1"/>
          </p:cNvSpPr>
          <p:nvPr>
            <p:ph type="ftr" sz="quarter" idx="11"/>
          </p:nvPr>
        </p:nvSpPr>
        <p:spPr/>
        <p:txBody>
          <a:bodyPr/>
          <a:lstStyle/>
          <a:p>
            <a:pPr rtl="0"/>
            <a:endParaRPr lang="fr-FR" noProof="0"/>
          </a:p>
        </p:txBody>
      </p:sp>
      <p:sp>
        <p:nvSpPr>
          <p:cNvPr id="4" name="Slide Number Placeholder 3"/>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421794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AC21A69B-D4C2-4BD5-8B03-93209A425E14}" type="datetime1">
              <a:rPr lang="fr-FR" noProof="0" smtClean="0"/>
              <a:t>19/10/2026</a:t>
            </a:fld>
            <a:endParaRPr lang="fr-FR" noProof="0"/>
          </a:p>
        </p:txBody>
      </p:sp>
      <p:sp>
        <p:nvSpPr>
          <p:cNvPr id="6" name="Footer Placeholder 5"/>
          <p:cNvSpPr>
            <a:spLocks noGrp="1"/>
          </p:cNvSpPr>
          <p:nvPr>
            <p:ph type="ftr" sz="quarter" idx="11"/>
          </p:nvPr>
        </p:nvSpPr>
        <p:spPr/>
        <p:txBody>
          <a:bodyPr/>
          <a:lstStyle/>
          <a:p>
            <a:pPr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pPr rtl="0"/>
              <a:t>‹N°›</a:t>
            </a:fld>
            <a:endParaRPr lang="fr-FR" noProof="0"/>
          </a:p>
        </p:txBody>
      </p:sp>
    </p:spTree>
    <p:extLst>
      <p:ext uri="{BB962C8B-B14F-4D97-AF65-F5344CB8AC3E}">
        <p14:creationId xmlns:p14="http://schemas.microsoft.com/office/powerpoint/2010/main" val="2468222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pPr rtl="0"/>
            <a:fld id="{EB14F60A-7B66-4829-887A-F663649423E8}" type="datetime1">
              <a:rPr lang="fr-FR" noProof="0" smtClean="0"/>
              <a:t>19/10/2026</a:t>
            </a:fld>
            <a:endParaRPr lang="fr-FR" noProof="0"/>
          </a:p>
        </p:txBody>
      </p:sp>
      <p:sp>
        <p:nvSpPr>
          <p:cNvPr id="6" name="Footer Placeholder 5"/>
          <p:cNvSpPr>
            <a:spLocks noGrp="1"/>
          </p:cNvSpPr>
          <p:nvPr>
            <p:ph type="ftr" sz="quarter" idx="11"/>
          </p:nvPr>
        </p:nvSpPr>
        <p:spPr/>
        <p:txBody>
          <a:bodyPr/>
          <a:lstStyle/>
          <a:p>
            <a:pPr algn="l" rtl="0"/>
            <a:endParaRPr lang="fr-FR" noProof="0"/>
          </a:p>
        </p:txBody>
      </p:sp>
      <p:sp>
        <p:nvSpPr>
          <p:cNvPr id="7" name="Slide Number Placeholder 6"/>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3919509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03F65A44-474D-4549-A07C-6AAA0A9314B3}" type="datetime1">
              <a:rPr lang="fr-FR" noProof="0" smtClean="0"/>
              <a:t>19/10/2026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37994863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pPr rtl="0"/>
            <a:fld id="{03F65A44-474D-4549-A07C-6AAA0A9314B3}" type="datetime1">
              <a:rPr lang="fr-FR" noProof="0" smtClean="0"/>
              <a:t>19/10/2026</a:t>
            </a:fld>
            <a:endParaRPr lang="fr-FR" noProof="0"/>
          </a:p>
        </p:txBody>
      </p:sp>
      <p:sp>
        <p:nvSpPr>
          <p:cNvPr id="5" name="Footer Placeholder 4"/>
          <p:cNvSpPr>
            <a:spLocks noGrp="1"/>
          </p:cNvSpPr>
          <p:nvPr>
            <p:ph type="ftr" sz="quarter" idx="11"/>
          </p:nvPr>
        </p:nvSpPr>
        <p:spPr/>
        <p:txBody>
          <a:bodyPr/>
          <a:lstStyle/>
          <a:p>
            <a:pPr rtl="0"/>
            <a:endParaRPr lang="fr-FR" noProof="0"/>
          </a:p>
        </p:txBody>
      </p:sp>
      <p:sp>
        <p:nvSpPr>
          <p:cNvPr id="6" name="Slide Number Placeholder 5"/>
          <p:cNvSpPr>
            <a:spLocks noGrp="1"/>
          </p:cNvSpPr>
          <p:nvPr>
            <p:ph type="sldNum" sz="quarter" idx="12"/>
          </p:nvPr>
        </p:nvSpPr>
        <p:spPr/>
        <p:txBody>
          <a:body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242317100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03F65A44-474D-4549-A07C-6AAA0A9314B3}" type="datetime1">
              <a:rPr lang="fr-FR" noProof="0" smtClean="0"/>
              <a:t>19/10/2026</a:t>
            </a:fld>
            <a:endParaRPr lang="fr-FR" noProof="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fr-FR" noProof="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3A98EE3D-8CD1-4C3F-BD1C-C98C9596463C}" type="slidenum">
              <a:rPr lang="fr-FR" noProof="0" smtClean="0"/>
              <a:t>‹N°›</a:t>
            </a:fld>
            <a:endParaRPr lang="fr-FR" noProof="0"/>
          </a:p>
        </p:txBody>
      </p:sp>
    </p:spTree>
    <p:extLst>
      <p:ext uri="{BB962C8B-B14F-4D97-AF65-F5344CB8AC3E}">
        <p14:creationId xmlns:p14="http://schemas.microsoft.com/office/powerpoint/2010/main" val="429126200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3.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image" Target="../media/image5.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4.jpeg"/><Relationship Id="rId5" Type="http://schemas.openxmlformats.org/officeDocument/2006/relationships/tags" Target="../tags/tag8.xml"/><Relationship Id="rId10" Type="http://schemas.openxmlformats.org/officeDocument/2006/relationships/image" Target="../media/image2.jpeg"/><Relationship Id="rId4" Type="http://schemas.openxmlformats.org/officeDocument/2006/relationships/tags" Target="../tags/tag7.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2.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5.xml"/><Relationship Id="rId7" Type="http://schemas.openxmlformats.org/officeDocument/2006/relationships/slideLayout" Target="../slideLayouts/slideLayout2.xml"/><Relationship Id="rId12" Type="http://schemas.openxmlformats.org/officeDocument/2006/relationships/image" Target="../media/image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8.png"/><Relationship Id="rId5" Type="http://schemas.openxmlformats.org/officeDocument/2006/relationships/tags" Target="../tags/tag17.xml"/><Relationship Id="rId10" Type="http://schemas.openxmlformats.org/officeDocument/2006/relationships/image" Target="../media/image7.png"/><Relationship Id="rId4" Type="http://schemas.openxmlformats.org/officeDocument/2006/relationships/tags" Target="../tags/tag16.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21.xml"/><Relationship Id="rId7" Type="http://schemas.openxmlformats.org/officeDocument/2006/relationships/slideLayout" Target="../slideLayouts/slideLayout6.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image" Target="../media/image12.jpeg"/><Relationship Id="rId5" Type="http://schemas.openxmlformats.org/officeDocument/2006/relationships/tags" Target="../tags/tag23.xml"/><Relationship Id="rId10" Type="http://schemas.openxmlformats.org/officeDocument/2006/relationships/image" Target="../media/image11.png"/><Relationship Id="rId4" Type="http://schemas.openxmlformats.org/officeDocument/2006/relationships/tags" Target="../tags/tag22.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3.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jpeg"/><Relationship Id="rId5" Type="http://schemas.openxmlformats.org/officeDocument/2006/relationships/notesSlide" Target="../notesSlides/notesSlide6.xml"/><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3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notesSlide" Target="../notesSlides/notesSlide10.xml"/><Relationship Id="rId4"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tags" Target="../tags/tag43.xml"/></Relationships>
</file>

<file path=ppt/slides/_rels/slide12.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notesSlide" Target="../notesSlides/notesSlide12.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50.xml"/></Relationships>
</file>

<file path=ppt/slides/_rels/slide14.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54.xml"/></Relationships>
</file>

<file path=ppt/slides/_rels/slide15.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hyperlink" Target="https://www.britannica.com/technology/deep-web" TargetMode="Externa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image" Target="../media/image13.jpeg"/><Relationship Id="rId5" Type="http://schemas.openxmlformats.org/officeDocument/2006/relationships/tags" Target="../tags/tag59.xml"/><Relationship Id="rId10" Type="http://schemas.openxmlformats.org/officeDocument/2006/relationships/notesSlide" Target="../notesSlides/notesSlide15.xml"/><Relationship Id="rId4" Type="http://schemas.openxmlformats.org/officeDocument/2006/relationships/tags" Target="../tags/tag58.xml"/><Relationship Id="rId9"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notesSlide" Target="../notesSlides/notesSlide16.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2.xml"/><Relationship Id="rId5" Type="http://schemas.openxmlformats.org/officeDocument/2006/relationships/tags" Target="../tags/tag67.xml"/><Relationship Id="rId4" Type="http://schemas.openxmlformats.org/officeDocument/2006/relationships/tags" Target="../tags/tag66.xml"/></Relationships>
</file>

<file path=ppt/slides/_rels/slide17.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notesSlide" Target="../notesSlides/notesSlide17.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tags" Target="../tags/tag71.xml"/></Relationships>
</file>

<file path=ppt/slides/_rels/slide18.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image" Target="../media/image14.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76.xml"/></Relationships>
</file>

<file path=ppt/slides/_rels/slide19.xml.rels><?xml version="1.0" encoding="UTF-8" standalone="yes"?>
<Relationships xmlns="http://schemas.openxmlformats.org/package/2006/relationships"><Relationship Id="rId3" Type="http://schemas.openxmlformats.org/officeDocument/2006/relationships/tags" Target="../tags/tag79.xml"/><Relationship Id="rId7" Type="http://schemas.openxmlformats.org/officeDocument/2006/relationships/image" Target="../media/image3.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2.jpeg"/><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82.xml"/><Relationship Id="rId7"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hyperlink" Target="https://forms.office.com/Pages/ResponsePage.aspx?id=qmsg6dVWf0WEaN_wSMSXDSEz7w8Exi9Oip3srrXzuCRUNUtOVlQwRTA1V1ZFR0ZVT0pMVFROOE1EQi4u" TargetMode="External"/><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image" Target="../media/image16.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image" Target="../media/image15.png"/><Relationship Id="rId5" Type="http://schemas.openxmlformats.org/officeDocument/2006/relationships/tags" Target="../tags/tag90.xml"/><Relationship Id="rId10" Type="http://schemas.openxmlformats.org/officeDocument/2006/relationships/notesSlide" Target="../notesSlides/notesSlide21.xml"/><Relationship Id="rId4" Type="http://schemas.openxmlformats.org/officeDocument/2006/relationships/tags" Target="../tags/tag89.xml"/><Relationship Id="rId9"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image" Target="../media/image3.pn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2.jpeg"/><Relationship Id="rId5" Type="http://schemas.openxmlformats.org/officeDocument/2006/relationships/notesSlide" Target="../notesSlides/notesSlide22.xml"/><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tags" Target="../tags/tag99.xml"/><Relationship Id="rId7" Type="http://schemas.openxmlformats.org/officeDocument/2006/relationships/notesSlide" Target="../notesSlides/notesSlide23.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slideLayout" Target="../slideLayouts/slideLayout2.xml"/><Relationship Id="rId5" Type="http://schemas.openxmlformats.org/officeDocument/2006/relationships/tags" Target="../tags/tag101.xml"/><Relationship Id="rId4" Type="http://schemas.openxmlformats.org/officeDocument/2006/relationships/tags" Target="../tags/tag100.xml"/></Relationships>
</file>

<file path=ppt/slides/_rels/slide24.xml.rels><?xml version="1.0" encoding="UTF-8" standalone="yes"?>
<Relationships xmlns="http://schemas.openxmlformats.org/package/2006/relationships"><Relationship Id="rId3" Type="http://schemas.openxmlformats.org/officeDocument/2006/relationships/tags" Target="../tags/tag104.xml"/><Relationship Id="rId7" Type="http://schemas.openxmlformats.org/officeDocument/2006/relationships/notesSlide" Target="../notesSlides/notesSlide24.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2.xml"/><Relationship Id="rId5" Type="http://schemas.openxmlformats.org/officeDocument/2006/relationships/tags" Target="../tags/tag106.xml"/><Relationship Id="rId4" Type="http://schemas.openxmlformats.org/officeDocument/2006/relationships/tags" Target="../tags/tag105.xml"/></Relationships>
</file>

<file path=ppt/slides/_rels/slide25.xml.rels><?xml version="1.0" encoding="UTF-8" standalone="yes"?>
<Relationships xmlns="http://schemas.openxmlformats.org/package/2006/relationships"><Relationship Id="rId3" Type="http://schemas.openxmlformats.org/officeDocument/2006/relationships/tags" Target="../tags/tag109.xml"/><Relationship Id="rId7" Type="http://schemas.openxmlformats.org/officeDocument/2006/relationships/notesSlide" Target="../notesSlides/notesSlide25.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slideLayout" Target="../slideLayouts/slideLayout2.xml"/><Relationship Id="rId5" Type="http://schemas.openxmlformats.org/officeDocument/2006/relationships/tags" Target="../tags/tag111.xml"/><Relationship Id="rId4" Type="http://schemas.openxmlformats.org/officeDocument/2006/relationships/tags" Target="../tags/tag110.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14.xml"/><Relationship Id="rId7" Type="http://schemas.openxmlformats.org/officeDocument/2006/relationships/slideLayout" Target="../slideLayouts/slideLayout2.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s>
</file>

<file path=ppt/slides/_rels/slide27.xml.rels><?xml version="1.0" encoding="UTF-8" standalone="yes"?>
<Relationships xmlns="http://schemas.openxmlformats.org/package/2006/relationships"><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tags" Target="../tags/tag121.xml"/></Relationships>
</file>

<file path=ppt/slides/_rels/slide28.xml.rels><?xml version="1.0" encoding="UTF-8" standalone="yes"?>
<Relationships xmlns="http://schemas.openxmlformats.org/package/2006/relationships"><Relationship Id="rId3" Type="http://schemas.openxmlformats.org/officeDocument/2006/relationships/tags" Target="../tags/tag124.xml"/><Relationship Id="rId7" Type="http://schemas.openxmlformats.org/officeDocument/2006/relationships/notesSlide" Target="../notesSlides/notesSlide28.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Layout" Target="../slideLayouts/slideLayout2.xml"/><Relationship Id="rId5" Type="http://schemas.openxmlformats.org/officeDocument/2006/relationships/tags" Target="../tags/tag126.xml"/><Relationship Id="rId4" Type="http://schemas.openxmlformats.org/officeDocument/2006/relationships/tags" Target="../tags/tag125.xml"/></Relationships>
</file>

<file path=ppt/slides/_rels/slide29.xml.rels><?xml version="1.0" encoding="UTF-8" standalone="yes"?>
<Relationships xmlns="http://schemas.openxmlformats.org/package/2006/relationships"><Relationship Id="rId3" Type="http://schemas.openxmlformats.org/officeDocument/2006/relationships/tags" Target="../tags/tag129.xml"/><Relationship Id="rId7" Type="http://schemas.openxmlformats.org/officeDocument/2006/relationships/notesSlide" Target="../notesSlides/notesSlide29.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slideLayout" Target="../slideLayouts/slideLayout2.xml"/><Relationship Id="rId5" Type="http://schemas.openxmlformats.org/officeDocument/2006/relationships/tags" Target="../tags/tag131.xml"/><Relationship Id="rId4" Type="http://schemas.openxmlformats.org/officeDocument/2006/relationships/tags" Target="../tags/tag130.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34.xml"/><Relationship Id="rId7" Type="http://schemas.openxmlformats.org/officeDocument/2006/relationships/tags" Target="../tags/tag138.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image" Target="../media/image18.png"/><Relationship Id="rId5" Type="http://schemas.openxmlformats.org/officeDocument/2006/relationships/tags" Target="../tags/tag136.xml"/><Relationship Id="rId10" Type="http://schemas.openxmlformats.org/officeDocument/2006/relationships/image" Target="../media/image17.png"/><Relationship Id="rId4" Type="http://schemas.openxmlformats.org/officeDocument/2006/relationships/tags" Target="../tags/tag135.xml"/><Relationship Id="rId9"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41.xml"/><Relationship Id="rId7"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C3581A51-73FF-2A44-D5F7-D90985AE2D06}"/>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7" name="Titre 1">
            <a:extLst>
              <a:ext uri="{FF2B5EF4-FFF2-40B4-BE49-F238E27FC236}">
                <a16:creationId xmlns:a16="http://schemas.microsoft.com/office/drawing/2014/main" id="{719947D2-2EEC-049F-4970-54CDE9FB77F3}"/>
              </a:ext>
            </a:extLst>
          </p:cNvPr>
          <p:cNvSpPr txBox="1">
            <a:spLocks/>
          </p:cNvSpPr>
          <p:nvPr>
            <p:custDataLst>
              <p:tags r:id="rId3"/>
            </p:custDataLst>
          </p:nvPr>
        </p:nvSpPr>
        <p:spPr>
          <a:xfrm>
            <a:off x="793774" y="642375"/>
            <a:ext cx="10606976" cy="5573249"/>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dirty="0">
                <a:solidFill>
                  <a:schemeClr val="bg1"/>
                </a:solidFill>
                <a:latin typeface="Aptos Display" panose="020B0004020202020204" pitchFamily="34" charset="0"/>
              </a:rPr>
              <a:t>Si vous avez des problèmes d’accès (mot de passe), </a:t>
            </a:r>
          </a:p>
          <a:p>
            <a:pPr eaLnBrk="1" hangingPunct="1">
              <a:spcBef>
                <a:spcPct val="0"/>
              </a:spcBef>
              <a:buFontTx/>
              <a:buNone/>
            </a:pPr>
            <a:endParaRPr lang="fr-CA" altLang="fr-FR" sz="5400" b="1" dirty="0">
              <a:solidFill>
                <a:schemeClr val="bg1"/>
              </a:solidFill>
              <a:latin typeface="Aptos Display" panose="020B0004020202020204" pitchFamily="34" charset="0"/>
            </a:endParaRPr>
          </a:p>
          <a:p>
            <a:pPr eaLnBrk="1" hangingPunct="1">
              <a:spcBef>
                <a:spcPct val="0"/>
              </a:spcBef>
              <a:buFontTx/>
              <a:buNone/>
            </a:pPr>
            <a:r>
              <a:rPr lang="fr-CA" altLang="fr-FR" sz="5400" b="1" dirty="0">
                <a:solidFill>
                  <a:schemeClr val="bg1"/>
                </a:solidFill>
                <a:latin typeface="Aptos Display" panose="020B0004020202020204" pitchFamily="34" charset="0"/>
              </a:rPr>
              <a:t>allez au C-102 </a:t>
            </a:r>
          </a:p>
          <a:p>
            <a:pPr eaLnBrk="1" hangingPunct="1">
              <a:spcBef>
                <a:spcPct val="0"/>
              </a:spcBef>
              <a:buFontTx/>
              <a:buNone/>
            </a:pPr>
            <a:r>
              <a:rPr lang="fr-CA" sz="5400" b="1" dirty="0">
                <a:solidFill>
                  <a:schemeClr val="bg1"/>
                </a:solidFill>
                <a:latin typeface="Aptos Display" panose="020B0004020202020204" pitchFamily="34" charset="0"/>
              </a:rPr>
              <a:t>AVANT LE DÉBUT DE L’ATELIER</a:t>
            </a:r>
          </a:p>
          <a:p>
            <a:pPr eaLnBrk="1" hangingPunct="1">
              <a:spcBef>
                <a:spcPct val="0"/>
              </a:spcBef>
              <a:buFontTx/>
              <a:buNone/>
            </a:pPr>
            <a:endParaRPr lang="fr-CA" sz="5400" b="1" dirty="0">
              <a:solidFill>
                <a:schemeClr val="bg1"/>
              </a:solidFill>
              <a:latin typeface="Aptos Display" panose="020B0004020202020204" pitchFamily="34" charset="0"/>
            </a:endParaRPr>
          </a:p>
          <a:p>
            <a:pPr eaLnBrk="1" hangingPunct="1">
              <a:spcBef>
                <a:spcPct val="0"/>
              </a:spcBef>
              <a:buFontTx/>
              <a:buNone/>
            </a:pPr>
            <a:r>
              <a:rPr lang="fr-CA" sz="5400" b="1" dirty="0">
                <a:solidFill>
                  <a:schemeClr val="bg1"/>
                </a:solidFill>
                <a:latin typeface="Aptos Display" panose="020B0004020202020204" pitchFamily="34" charset="0"/>
              </a:rPr>
              <a:t>Merci.</a:t>
            </a:r>
            <a:endParaRPr lang="fr-FR" sz="5400" dirty="0">
              <a:solidFill>
                <a:schemeClr val="bg1"/>
              </a:solidFill>
              <a:latin typeface="Aptos SemiBold" panose="020B0004020202020204" pitchFamily="34" charset="0"/>
            </a:endParaRPr>
          </a:p>
        </p:txBody>
      </p:sp>
    </p:spTree>
    <p:extLst>
      <p:ext uri="{BB962C8B-B14F-4D97-AF65-F5344CB8AC3E}">
        <p14:creationId xmlns:p14="http://schemas.microsoft.com/office/powerpoint/2010/main" val="1066483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CA48-F987-A6D1-A8E4-58DE742B798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BF8D570-2FB0-DA6E-A875-3F5DC7873A0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10">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sp>
        <p:nvSpPr>
          <p:cNvPr id="9" name="ZoneTexte 8">
            <a:extLst>
              <a:ext uri="{FF2B5EF4-FFF2-40B4-BE49-F238E27FC236}">
                <a16:creationId xmlns:a16="http://schemas.microsoft.com/office/drawing/2014/main" id="{B11A69AE-E70C-E7BA-AB6D-6C7E7D982073}"/>
              </a:ext>
            </a:extLst>
          </p:cNvPr>
          <p:cNvSpPr txBox="1"/>
          <p:nvPr>
            <p:custDataLst>
              <p:tags r:id="rId2"/>
            </p:custDataLst>
          </p:nvPr>
        </p:nvSpPr>
        <p:spPr>
          <a:xfrm>
            <a:off x="6391538" y="3873600"/>
            <a:ext cx="5538795" cy="2862322"/>
          </a:xfrm>
          <a:prstGeom prst="rect">
            <a:avLst/>
          </a:prstGeom>
          <a:solidFill>
            <a:schemeClr val="tx1">
              <a:lumMod val="85000"/>
              <a:lumOff val="15000"/>
            </a:schemeClr>
          </a:solidFill>
        </p:spPr>
        <p:txBody>
          <a:bodyPr wrap="square">
            <a:spAutoFit/>
          </a:bodyPr>
          <a:lstStyle/>
          <a:p>
            <a:r>
              <a:rPr lang="fr-CA" sz="2400" b="1" dirty="0">
                <a:solidFill>
                  <a:schemeClr val="bg1"/>
                </a:solidFill>
                <a:latin typeface="Aptos SemiBold" panose="020F0502020204030204" pitchFamily="34" charset="0"/>
              </a:rPr>
              <a:t>BESOIN D’AIDE OU DE SOUTIEN : </a:t>
            </a:r>
          </a:p>
          <a:p>
            <a:pPr marL="914400" lvl="1" indent="-457200">
              <a:buFont typeface="Wingdings" panose="05000000000000000000" pitchFamily="2" charset="2"/>
              <a:buChar char="q"/>
            </a:pPr>
            <a:r>
              <a:rPr lang="fr-CA" sz="2000" b="1" dirty="0">
                <a:solidFill>
                  <a:schemeClr val="bg1"/>
                </a:solidFill>
                <a:latin typeface="Aptos SemiBold" panose="020F0502020204030204" pitchFamily="34" charset="0"/>
              </a:rPr>
              <a:t>Pour rencontre individuelle</a:t>
            </a:r>
          </a:p>
          <a:p>
            <a:pPr marL="914400" lvl="1" indent="-457200">
              <a:buFont typeface="Wingdings" panose="05000000000000000000" pitchFamily="2" charset="2"/>
              <a:buChar char="q"/>
            </a:pPr>
            <a:r>
              <a:rPr lang="fr-CA" sz="2000" b="1" dirty="0">
                <a:solidFill>
                  <a:schemeClr val="bg1"/>
                </a:solidFill>
                <a:latin typeface="Aptos SemiBold" panose="020F0502020204030204" pitchFamily="34" charset="0"/>
              </a:rPr>
              <a:t>Sur biblio@collegemv.qc.ca </a:t>
            </a:r>
          </a:p>
          <a:p>
            <a:pPr marL="914400" lvl="1" indent="-457200">
              <a:buFont typeface="Wingdings" panose="05000000000000000000" pitchFamily="2" charset="2"/>
              <a:buChar char="q"/>
            </a:pPr>
            <a:r>
              <a:rPr lang="fr-CA" sz="2000" b="1" dirty="0">
                <a:solidFill>
                  <a:schemeClr val="bg1"/>
                </a:solidFill>
                <a:latin typeface="Aptos SemiBold" panose="020F0502020204030204" pitchFamily="34" charset="0"/>
              </a:rPr>
              <a:t>Par système de clavardage </a:t>
            </a:r>
          </a:p>
          <a:p>
            <a:pPr marL="914400" lvl="1" indent="-457200">
              <a:buFont typeface="Wingdings" panose="05000000000000000000" pitchFamily="2" charset="2"/>
              <a:buChar char="q"/>
            </a:pPr>
            <a:r>
              <a:rPr lang="fr-CA" sz="2000" b="1" dirty="0">
                <a:solidFill>
                  <a:schemeClr val="bg1"/>
                </a:solidFill>
                <a:latin typeface="Aptos SemiBold" panose="020F0502020204030204" pitchFamily="34" charset="0"/>
              </a:rPr>
              <a:t>Au 514-325-0150, poste 2311</a:t>
            </a:r>
          </a:p>
          <a:p>
            <a:r>
              <a:rPr lang="fr-CA" sz="2000" b="1" dirty="0">
                <a:solidFill>
                  <a:schemeClr val="bg1"/>
                </a:solidFill>
                <a:latin typeface="Aptos SemiBold" panose="020F0502020204030204" pitchFamily="34" charset="0"/>
              </a:rPr>
              <a:t>Sur place, à la référence du comptoir de prêt : </a:t>
            </a:r>
            <a:endParaRPr lang="pt-BR" sz="2000" b="1" dirty="0">
              <a:solidFill>
                <a:schemeClr val="bg1"/>
              </a:solidFill>
              <a:latin typeface="Aptos SemiBold" panose="020F0502020204030204" pitchFamily="34" charset="0"/>
            </a:endParaRPr>
          </a:p>
          <a:p>
            <a:pPr marL="1257300" lvl="2" indent="-342900">
              <a:buFont typeface="Wingdings" panose="05000000000000000000" pitchFamily="2" charset="2"/>
              <a:buChar char="§"/>
            </a:pPr>
            <a:r>
              <a:rPr lang="pt-BR" b="1" dirty="0">
                <a:solidFill>
                  <a:schemeClr val="bg1"/>
                </a:solidFill>
                <a:latin typeface="Aptos SemiBold" panose="020F0502020204030204" pitchFamily="34" charset="0"/>
              </a:rPr>
              <a:t>Lundi au jeudi : 7 h 45 à 20 h 15</a:t>
            </a:r>
          </a:p>
          <a:p>
            <a:pPr marL="1257300" lvl="2" indent="-342900">
              <a:buFont typeface="Wingdings" panose="05000000000000000000" pitchFamily="2" charset="2"/>
              <a:buChar char="§"/>
            </a:pPr>
            <a:r>
              <a:rPr lang="pt-BR" b="1" dirty="0">
                <a:solidFill>
                  <a:schemeClr val="bg1"/>
                </a:solidFill>
                <a:latin typeface="Aptos SemiBold" panose="020F0502020204030204" pitchFamily="34" charset="0"/>
              </a:rPr>
              <a:t>Vendredi : 7 h 45 à 16 h 30</a:t>
            </a:r>
          </a:p>
          <a:p>
            <a:r>
              <a:rPr lang="fr-CA" sz="2000" b="1" dirty="0">
                <a:solidFill>
                  <a:schemeClr val="bg1"/>
                </a:solidFill>
                <a:latin typeface="Aptos SemiBold" panose="020F0502020204030204" pitchFamily="34" charset="0"/>
              </a:rPr>
              <a:t>Bibliothèque, pavillon principal, local G-130</a:t>
            </a:r>
          </a:p>
        </p:txBody>
      </p:sp>
      <p:pic>
        <p:nvPicPr>
          <p:cNvPr id="1026" name="Picture 2">
            <a:extLst>
              <a:ext uri="{FF2B5EF4-FFF2-40B4-BE49-F238E27FC236}">
                <a16:creationId xmlns:a16="http://schemas.microsoft.com/office/drawing/2014/main" id="{70D96FE0-F3DA-8067-E620-80C6B19578B1}"/>
              </a:ext>
            </a:extLst>
          </p:cNvPr>
          <p:cNvPicPr>
            <a:picLocks noChangeAspect="1" noChangeArrowheads="1"/>
          </p:cNvPicPr>
          <p:nvPr>
            <p:custDataLst>
              <p:tags r:id="rId3"/>
            </p:custDataLst>
          </p:nvPr>
        </p:nvPicPr>
        <p:blipFill>
          <a:blip r:embed="rId11">
            <a:extLst>
              <a:ext uri="{28A0092B-C50C-407E-A947-70E740481C1C}">
                <a14:useLocalDpi xmlns:a14="http://schemas.microsoft.com/office/drawing/2010/main" val="0"/>
              </a:ext>
            </a:extLst>
          </a:blip>
          <a:srcRect/>
          <a:stretch>
            <a:fillRect/>
          </a:stretch>
        </p:blipFill>
        <p:spPr bwMode="auto">
          <a:xfrm>
            <a:off x="158313" y="72519"/>
            <a:ext cx="661609" cy="8450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6BC7811F-3BD4-F9BF-7B0E-3C8B63426316}"/>
              </a:ext>
            </a:extLst>
          </p:cNvPr>
          <p:cNvPicPr>
            <a:picLocks noChangeAspect="1" noChangeArrowheads="1"/>
          </p:cNvPicPr>
          <p:nvPr>
            <p:custDataLst>
              <p:tags r:id="rId4"/>
            </p:custDataLst>
          </p:nvPr>
        </p:nvPicPr>
        <p:blipFill>
          <a:blip r:embed="rId12">
            <a:extLst>
              <a:ext uri="{28A0092B-C50C-407E-A947-70E740481C1C}">
                <a14:useLocalDpi xmlns:a14="http://schemas.microsoft.com/office/drawing/2010/main" val="0"/>
              </a:ext>
            </a:extLst>
          </a:blip>
          <a:srcRect/>
          <a:stretch>
            <a:fillRect/>
          </a:stretch>
        </p:blipFill>
        <p:spPr bwMode="auto">
          <a:xfrm>
            <a:off x="36943" y="990031"/>
            <a:ext cx="830467" cy="290663"/>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BF90C4B9-D177-1347-D803-DC1375804419}"/>
              </a:ext>
            </a:extLst>
          </p:cNvPr>
          <p:cNvSpPr txBox="1">
            <a:spLocks/>
          </p:cNvSpPr>
          <p:nvPr>
            <p:custDataLst>
              <p:tags r:id="rId5"/>
            </p:custDataLst>
          </p:nvPr>
        </p:nvSpPr>
        <p:spPr>
          <a:xfrm>
            <a:off x="1227908" y="278138"/>
            <a:ext cx="10532854" cy="2249117"/>
          </a:xfrm>
          <a:prstGeom prst="rect">
            <a:avLst/>
          </a:prstGeom>
          <a:solidFill>
            <a:schemeClr val="tx1">
              <a:lumMod val="85000"/>
              <a:lumOff val="15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800" b="1" dirty="0">
                <a:solidFill>
                  <a:schemeClr val="bg1"/>
                </a:solidFill>
                <a:latin typeface="Aptos Display" panose="020B0004020202020204" pitchFamily="34" charset="0"/>
              </a:rPr>
              <a:t>Optimiser sa recherche documentaire</a:t>
            </a:r>
            <a:r>
              <a:rPr lang="fr-FR" altLang="fr-FR" sz="4800" b="1" dirty="0">
                <a:solidFill>
                  <a:schemeClr val="bg1"/>
                </a:solidFill>
                <a:latin typeface="Aptos Display" panose="020B0004020202020204" pitchFamily="34" charset="0"/>
              </a:rPr>
              <a:t> </a:t>
            </a:r>
            <a:br>
              <a:rPr lang="fr-FR" sz="3600" b="1" dirty="0">
                <a:solidFill>
                  <a:schemeClr val="bg1"/>
                </a:solidFill>
                <a:latin typeface="Aptos ExtraBold" panose="020B0004020202020204" pitchFamily="34" charset="0"/>
              </a:rPr>
            </a:br>
            <a:r>
              <a:rPr lang="fr-FR" sz="3600" dirty="0">
                <a:solidFill>
                  <a:schemeClr val="bg1"/>
                </a:solidFill>
                <a:latin typeface="Aptos SemiBold" panose="020B0004020202020204" pitchFamily="34" charset="0"/>
              </a:rPr>
              <a:t>par Anne-Gaëlle Habib, spécialiste en sciences de l’information (bibliothécaire). </a:t>
            </a:r>
          </a:p>
        </p:txBody>
      </p:sp>
      <p:sp>
        <p:nvSpPr>
          <p:cNvPr id="2" name="Rectangle 7">
            <a:extLst>
              <a:ext uri="{FF2B5EF4-FFF2-40B4-BE49-F238E27FC236}">
                <a16:creationId xmlns:a16="http://schemas.microsoft.com/office/drawing/2014/main" id="{001EE324-5ED3-2D92-0120-B41C8A4B347A}"/>
              </a:ext>
            </a:extLst>
          </p:cNvPr>
          <p:cNvSpPr txBox="1">
            <a:spLocks/>
          </p:cNvSpPr>
          <p:nvPr>
            <p:custDataLst>
              <p:tags r:id="rId6"/>
            </p:custDataLst>
          </p:nvPr>
        </p:nvSpPr>
        <p:spPr bwMode="auto">
          <a:xfrm>
            <a:off x="1227908" y="2236592"/>
            <a:ext cx="1528973" cy="290663"/>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1000" b="1" dirty="0">
                <a:solidFill>
                  <a:schemeClr val="bg1"/>
                </a:solidFill>
                <a:latin typeface="Aptos Display" panose="020B0004020202020204" pitchFamily="34" charset="0"/>
              </a:rPr>
              <a:t>20261019</a:t>
            </a:r>
          </a:p>
        </p:txBody>
      </p:sp>
      <p:pic>
        <p:nvPicPr>
          <p:cNvPr id="12" name="Image 11" descr="Une image contenant texte, Police, Graphique, graphisme&#10;&#10;Description générée automatiquement">
            <a:extLst>
              <a:ext uri="{FF2B5EF4-FFF2-40B4-BE49-F238E27FC236}">
                <a16:creationId xmlns:a16="http://schemas.microsoft.com/office/drawing/2014/main" id="{A2D23C58-6F08-D141-0088-713ADB46B781}"/>
              </a:ext>
            </a:extLst>
          </p:cNvPr>
          <p:cNvPicPr>
            <a:picLocks noChangeAspect="1"/>
          </p:cNvPicPr>
          <p:nvPr>
            <p:custDataLst>
              <p:tags r:id="rId7"/>
            </p:custDataLst>
          </p:nvPr>
        </p:nvPicPr>
        <p:blipFill>
          <a:blip r:embed="rId13"/>
          <a:stretch>
            <a:fillRect/>
          </a:stretch>
        </p:blipFill>
        <p:spPr>
          <a:xfrm>
            <a:off x="10232466" y="320596"/>
            <a:ext cx="1440000" cy="228084"/>
          </a:xfrm>
          <a:prstGeom prst="rect">
            <a:avLst/>
          </a:prstGeom>
        </p:spPr>
      </p:pic>
    </p:spTree>
    <p:extLst>
      <p:ext uri="{BB962C8B-B14F-4D97-AF65-F5344CB8AC3E}">
        <p14:creationId xmlns:p14="http://schemas.microsoft.com/office/powerpoint/2010/main" val="1967312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5">
            <a:extLst>
              <a:ext uri="{28A0092B-C50C-407E-A947-70E740481C1C}">
                <a14:useLocalDpi xmlns:a14="http://schemas.microsoft.com/office/drawing/2010/main" val="0"/>
              </a:ext>
            </a:extLst>
          </a:blip>
          <a:srcRect/>
          <a:stretch/>
        </p:blipFill>
        <p:spPr>
          <a:xfrm>
            <a:off x="0" y="27310"/>
            <a:ext cx="12192000" cy="6857990"/>
          </a:xfrm>
          <a:prstGeom prst="rect">
            <a:avLst/>
          </a:prstGeom>
          <a:ln>
            <a:solidFill>
              <a:schemeClr val="tx1"/>
            </a:solidFill>
          </a:ln>
        </p:spPr>
      </p:pic>
      <p:sp>
        <p:nvSpPr>
          <p:cNvPr id="5" name="Titre 1">
            <a:extLst>
              <a:ext uri="{FF2B5EF4-FFF2-40B4-BE49-F238E27FC236}">
                <a16:creationId xmlns:a16="http://schemas.microsoft.com/office/drawing/2014/main" id="{719947D2-2EEC-049F-4970-54CDE9FB77F3}"/>
              </a:ext>
            </a:extLst>
          </p:cNvPr>
          <p:cNvSpPr txBox="1">
            <a:spLocks/>
          </p:cNvSpPr>
          <p:nvPr>
            <p:custDataLst>
              <p:tags r:id="rId2"/>
            </p:custDataLst>
          </p:nvPr>
        </p:nvSpPr>
        <p:spPr>
          <a:xfrm>
            <a:off x="4146430" y="1739301"/>
            <a:ext cx="3899140" cy="3379397"/>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sz="4400" b="1" dirty="0">
                <a:solidFill>
                  <a:schemeClr val="bg1"/>
                </a:solidFill>
                <a:latin typeface="Aptos ExtraBold" panose="020B0004020202020204" pitchFamily="34" charset="0"/>
              </a:rPr>
              <a:t>Chercher</a:t>
            </a:r>
          </a:p>
          <a:p>
            <a:pPr eaLnBrk="1" hangingPunct="1">
              <a:spcBef>
                <a:spcPct val="0"/>
              </a:spcBef>
              <a:buFontTx/>
              <a:buNone/>
            </a:pPr>
            <a:r>
              <a:rPr lang="fr-CA" sz="4400" b="1" dirty="0">
                <a:solidFill>
                  <a:schemeClr val="bg1"/>
                </a:solidFill>
                <a:latin typeface="Aptos ExtraBold" panose="020B0004020202020204" pitchFamily="34" charset="0"/>
              </a:rPr>
              <a:t>Évaluer</a:t>
            </a:r>
          </a:p>
          <a:p>
            <a:pPr eaLnBrk="1" hangingPunct="1">
              <a:spcBef>
                <a:spcPct val="0"/>
              </a:spcBef>
              <a:buFontTx/>
              <a:buNone/>
            </a:pPr>
            <a:r>
              <a:rPr lang="fr-CA" sz="4400" b="1" dirty="0">
                <a:solidFill>
                  <a:schemeClr val="bg1"/>
                </a:solidFill>
                <a:latin typeface="Aptos ExtraBold" panose="020B0004020202020204" pitchFamily="34" charset="0"/>
              </a:rPr>
              <a:t>Citer</a:t>
            </a:r>
            <a:endParaRPr lang="fr-FR" altLang="fr-FR" sz="4400" b="1"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2208327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texte, capture d’écran, ligne, Police&#10;&#10;Le contenu généré par l’IA peut être incorrect.">
            <a:extLst>
              <a:ext uri="{FF2B5EF4-FFF2-40B4-BE49-F238E27FC236}">
                <a16:creationId xmlns:a16="http://schemas.microsoft.com/office/drawing/2014/main" id="{E375E4CB-5BD8-44A6-D5F4-F257EA387BB6}"/>
              </a:ext>
            </a:extLst>
          </p:cNvPr>
          <p:cNvPicPr>
            <a:picLocks noChangeAspect="1"/>
          </p:cNvPicPr>
          <p:nvPr>
            <p:custDataLst>
              <p:tags r:id="rId1"/>
            </p:custDataLst>
          </p:nvPr>
        </p:nvPicPr>
        <p:blipFill>
          <a:blip r:embed="rId9"/>
          <a:srcRect b="73374"/>
          <a:stretch>
            <a:fillRect/>
          </a:stretch>
        </p:blipFill>
        <p:spPr>
          <a:xfrm>
            <a:off x="159631" y="1714115"/>
            <a:ext cx="6862185" cy="1241034"/>
          </a:xfrm>
          <a:prstGeom prst="rect">
            <a:avLst/>
          </a:prstGeom>
        </p:spPr>
      </p:pic>
      <p:sp>
        <p:nvSpPr>
          <p:cNvPr id="6" name="Rectangle 7">
            <a:extLst>
              <a:ext uri="{FF2B5EF4-FFF2-40B4-BE49-F238E27FC236}">
                <a16:creationId xmlns:a16="http://schemas.microsoft.com/office/drawing/2014/main" id="{36400707-3827-D608-3768-5F4FBCA9A0E6}"/>
              </a:ext>
            </a:extLst>
          </p:cNvPr>
          <p:cNvSpPr txBox="1">
            <a:spLocks/>
          </p:cNvSpPr>
          <p:nvPr>
            <p:custDataLst>
              <p:tags r:id="rId2"/>
            </p:custDataLst>
          </p:nvPr>
        </p:nvSpPr>
        <p:spPr bwMode="auto">
          <a:xfrm>
            <a:off x="0" y="-12298"/>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dirty="0">
                <a:solidFill>
                  <a:schemeClr val="bg1"/>
                </a:solidFill>
                <a:latin typeface="Aptos Display" panose="020B0004020202020204" pitchFamily="34" charset="0"/>
              </a:rPr>
              <a:t>Tous les liens de l’atelier</a:t>
            </a:r>
          </a:p>
        </p:txBody>
      </p:sp>
      <p:pic>
        <p:nvPicPr>
          <p:cNvPr id="8" name="Image 7">
            <a:extLst>
              <a:ext uri="{FF2B5EF4-FFF2-40B4-BE49-F238E27FC236}">
                <a16:creationId xmlns:a16="http://schemas.microsoft.com/office/drawing/2014/main" id="{A0C21318-5611-0CDA-2203-B56608D6671A}"/>
              </a:ext>
            </a:extLst>
          </p:cNvPr>
          <p:cNvPicPr>
            <a:picLocks noChangeAspect="1"/>
          </p:cNvPicPr>
          <p:nvPr>
            <p:custDataLst>
              <p:tags r:id="rId3"/>
            </p:custDataLst>
          </p:nvPr>
        </p:nvPicPr>
        <p:blipFill>
          <a:blip r:embed="rId10"/>
          <a:stretch>
            <a:fillRect/>
          </a:stretch>
        </p:blipFill>
        <p:spPr>
          <a:xfrm>
            <a:off x="0" y="1120177"/>
            <a:ext cx="12192000" cy="456780"/>
          </a:xfrm>
          <a:prstGeom prst="rect">
            <a:avLst/>
          </a:prstGeom>
        </p:spPr>
      </p:pic>
      <p:cxnSp>
        <p:nvCxnSpPr>
          <p:cNvPr id="9" name="Connecteur droit avec flèche 8">
            <a:extLst>
              <a:ext uri="{FF2B5EF4-FFF2-40B4-BE49-F238E27FC236}">
                <a16:creationId xmlns:a16="http://schemas.microsoft.com/office/drawing/2014/main" id="{2F5CA8E0-4F2A-0111-B84E-52B36165BD07}"/>
              </a:ext>
            </a:extLst>
          </p:cNvPr>
          <p:cNvCxnSpPr>
            <a:cxnSpLocks/>
          </p:cNvCxnSpPr>
          <p:nvPr>
            <p:custDataLst>
              <p:tags r:id="rId4"/>
            </p:custDataLst>
          </p:nvPr>
        </p:nvCxnSpPr>
        <p:spPr>
          <a:xfrm>
            <a:off x="7090917" y="4915491"/>
            <a:ext cx="293298" cy="43288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E101ECEA-FB68-85D5-9387-37DD68935FEF}"/>
              </a:ext>
            </a:extLst>
          </p:cNvPr>
          <p:cNvPicPr>
            <a:picLocks noChangeAspect="1"/>
          </p:cNvPicPr>
          <p:nvPr>
            <p:custDataLst>
              <p:tags r:id="rId5"/>
            </p:custDataLst>
          </p:nvPr>
        </p:nvPicPr>
        <p:blipFill>
          <a:blip r:embed="rId11"/>
          <a:stretch>
            <a:fillRect/>
          </a:stretch>
        </p:blipFill>
        <p:spPr>
          <a:xfrm>
            <a:off x="5101172" y="5467702"/>
            <a:ext cx="6862185" cy="1241033"/>
          </a:xfrm>
          <a:prstGeom prst="rect">
            <a:avLst/>
          </a:prstGeom>
          <a:ln w="57150">
            <a:solidFill>
              <a:srgbClr val="FF0000"/>
            </a:solidFill>
          </a:ln>
        </p:spPr>
      </p:pic>
      <p:pic>
        <p:nvPicPr>
          <p:cNvPr id="12" name="Image 11">
            <a:extLst>
              <a:ext uri="{FF2B5EF4-FFF2-40B4-BE49-F238E27FC236}">
                <a16:creationId xmlns:a16="http://schemas.microsoft.com/office/drawing/2014/main" id="{85D0F423-80AE-795B-77DE-C7C73AA1B81E}"/>
              </a:ext>
            </a:extLst>
          </p:cNvPr>
          <p:cNvPicPr>
            <a:picLocks noChangeAspect="1"/>
          </p:cNvPicPr>
          <p:nvPr/>
        </p:nvPicPr>
        <p:blipFill>
          <a:blip r:embed="rId12"/>
          <a:stretch>
            <a:fillRect/>
          </a:stretch>
        </p:blipFill>
        <p:spPr>
          <a:xfrm>
            <a:off x="159631" y="2934963"/>
            <a:ext cx="6862185" cy="2208922"/>
          </a:xfrm>
          <a:prstGeom prst="rect">
            <a:avLst/>
          </a:prstGeom>
        </p:spPr>
      </p:pic>
      <p:cxnSp>
        <p:nvCxnSpPr>
          <p:cNvPr id="13" name="Connecteur droit avec flèche 12">
            <a:extLst>
              <a:ext uri="{FF2B5EF4-FFF2-40B4-BE49-F238E27FC236}">
                <a16:creationId xmlns:a16="http://schemas.microsoft.com/office/drawing/2014/main" id="{E955C9D8-4F2F-5EE8-8C54-CA41CEF9D7AB}"/>
              </a:ext>
            </a:extLst>
          </p:cNvPr>
          <p:cNvCxnSpPr>
            <a:cxnSpLocks/>
          </p:cNvCxnSpPr>
          <p:nvPr>
            <p:custDataLst>
              <p:tags r:id="rId6"/>
            </p:custDataLst>
          </p:nvPr>
        </p:nvCxnSpPr>
        <p:spPr>
          <a:xfrm flipH="1">
            <a:off x="7094900" y="1576957"/>
            <a:ext cx="2014594" cy="232589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2029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52CAAA-2C6C-4675-A4F8-DD4AAC5B0320}"/>
              </a:ext>
            </a:extLst>
          </p:cNvPr>
          <p:cNvSpPr txBox="1">
            <a:spLocks/>
          </p:cNvSpPr>
          <p:nvPr>
            <p:custDataLst>
              <p:tags r:id="rId1"/>
            </p:custDataLst>
          </p:nvPr>
        </p:nvSpPr>
        <p:spPr bwMode="auto">
          <a:xfrm>
            <a:off x="591450" y="97971"/>
            <a:ext cx="11381295"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dirty="0">
                <a:solidFill>
                  <a:schemeClr val="bg1"/>
                </a:solidFill>
                <a:latin typeface="Aptos Display" panose="020B0004020202020204" pitchFamily="34" charset="0"/>
              </a:rPr>
              <a:t>Intégrité intellectuelle</a:t>
            </a:r>
          </a:p>
        </p:txBody>
      </p:sp>
      <p:sp>
        <p:nvSpPr>
          <p:cNvPr id="10" name="ZoneTexte 9">
            <a:extLst>
              <a:ext uri="{FF2B5EF4-FFF2-40B4-BE49-F238E27FC236}">
                <a16:creationId xmlns:a16="http://schemas.microsoft.com/office/drawing/2014/main" id="{9A7CE2FD-4681-5FC4-84E3-F5CCA10A3DF9}"/>
              </a:ext>
            </a:extLst>
          </p:cNvPr>
          <p:cNvSpPr txBox="1"/>
          <p:nvPr>
            <p:custDataLst>
              <p:tags r:id="rId2"/>
            </p:custDataLst>
          </p:nvPr>
        </p:nvSpPr>
        <p:spPr>
          <a:xfrm>
            <a:off x="177488" y="1177599"/>
            <a:ext cx="8196491" cy="2246769"/>
          </a:xfrm>
          <a:prstGeom prst="rect">
            <a:avLst/>
          </a:prstGeom>
          <a:noFill/>
        </p:spPr>
        <p:txBody>
          <a:bodyPr wrap="square">
            <a:spAutoFit/>
          </a:bodyPr>
          <a:lstStyle/>
          <a:p>
            <a:r>
              <a:rPr lang="fr-CA" sz="2800" b="1" dirty="0">
                <a:solidFill>
                  <a:schemeClr val="bg1"/>
                </a:solidFill>
                <a:latin typeface="Aptos Display" panose="020B0004020202020204" pitchFamily="34" charset="0"/>
              </a:rPr>
              <a:t>Pourquoi citer? </a:t>
            </a:r>
          </a:p>
          <a:p>
            <a:pPr lvl="1">
              <a:buFont typeface="Arial" panose="020B0604020202020204" pitchFamily="34" charset="0"/>
              <a:buChar char="•"/>
            </a:pPr>
            <a:r>
              <a:rPr lang="fr-CA" sz="2800" dirty="0">
                <a:solidFill>
                  <a:schemeClr val="bg1"/>
                </a:solidFill>
                <a:latin typeface="Aptos Display" panose="020B0004020202020204" pitchFamily="34" charset="0"/>
              </a:rPr>
              <a:t> Reconnaître le travail d’autrui.</a:t>
            </a:r>
          </a:p>
          <a:p>
            <a:pPr lvl="1">
              <a:buFont typeface="Arial" panose="020B0604020202020204" pitchFamily="34" charset="0"/>
              <a:buChar char="•"/>
            </a:pPr>
            <a:r>
              <a:rPr lang="fr-CA" sz="2800" dirty="0">
                <a:solidFill>
                  <a:schemeClr val="bg1"/>
                </a:solidFill>
                <a:latin typeface="Aptos Display" panose="020B0004020202020204" pitchFamily="34" charset="0"/>
              </a:rPr>
              <a:t> Démontrer ta capacité de recherche documentaire.</a:t>
            </a:r>
          </a:p>
          <a:p>
            <a:pPr lvl="1">
              <a:buFont typeface="Arial" panose="020B0604020202020204" pitchFamily="34" charset="0"/>
              <a:buChar char="•"/>
            </a:pPr>
            <a:r>
              <a:rPr lang="fr-CA" sz="2800" dirty="0">
                <a:solidFill>
                  <a:schemeClr val="bg1"/>
                </a:solidFill>
                <a:latin typeface="Aptos Display" panose="020B0004020202020204" pitchFamily="34" charset="0"/>
              </a:rPr>
              <a:t> Appuyer tes idées et tes arguments. </a:t>
            </a:r>
          </a:p>
          <a:p>
            <a:pPr lvl="1">
              <a:buFont typeface="Arial" panose="020B0604020202020204" pitchFamily="34" charset="0"/>
              <a:buChar char="•"/>
            </a:pPr>
            <a:r>
              <a:rPr lang="fr-CA" sz="2800" dirty="0">
                <a:solidFill>
                  <a:schemeClr val="bg1"/>
                </a:solidFill>
                <a:latin typeface="Aptos Display" panose="020B0004020202020204" pitchFamily="34" charset="0"/>
              </a:rPr>
              <a:t> Augmenter la crédibilité de ton travail.</a:t>
            </a:r>
          </a:p>
        </p:txBody>
      </p:sp>
      <p:pic>
        <p:nvPicPr>
          <p:cNvPr id="3" name="Image 2">
            <a:extLst>
              <a:ext uri="{FF2B5EF4-FFF2-40B4-BE49-F238E27FC236}">
                <a16:creationId xmlns:a16="http://schemas.microsoft.com/office/drawing/2014/main" id="{A7404C25-3DE4-5FDC-C7C1-E4292671ECE9}"/>
              </a:ext>
            </a:extLst>
          </p:cNvPr>
          <p:cNvPicPr>
            <a:picLocks noChangeAspect="1"/>
          </p:cNvPicPr>
          <p:nvPr>
            <p:custDataLst>
              <p:tags r:id="rId3"/>
            </p:custDataLst>
          </p:nvPr>
        </p:nvPicPr>
        <p:blipFill>
          <a:blip r:embed="rId9"/>
          <a:stretch>
            <a:fillRect/>
          </a:stretch>
        </p:blipFill>
        <p:spPr>
          <a:xfrm>
            <a:off x="393401" y="4628052"/>
            <a:ext cx="9076420" cy="1836682"/>
          </a:xfrm>
          <a:prstGeom prst="rect">
            <a:avLst/>
          </a:prstGeom>
        </p:spPr>
      </p:pic>
      <p:pic>
        <p:nvPicPr>
          <p:cNvPr id="1026" name="Picture 2">
            <a:extLst>
              <a:ext uri="{FF2B5EF4-FFF2-40B4-BE49-F238E27FC236}">
                <a16:creationId xmlns:a16="http://schemas.microsoft.com/office/drawing/2014/main" id="{7E3FDC0E-A886-3F1C-2966-808859B0BA20}"/>
              </a:ext>
            </a:extLst>
          </p:cNvPr>
          <p:cNvPicPr>
            <a:picLocks noChangeAspect="1" noChangeArrowheads="1"/>
          </p:cNvPicPr>
          <p:nvPr>
            <p:custDataLst>
              <p:tags r:id="rId4"/>
            </p:custDataLst>
          </p:nvPr>
        </p:nvPicPr>
        <p:blipFill>
          <a:blip r:embed="rId10">
            <a:extLst>
              <a:ext uri="{28A0092B-C50C-407E-A947-70E740481C1C}">
                <a14:useLocalDpi xmlns:a14="http://schemas.microsoft.com/office/drawing/2010/main" val="0"/>
              </a:ext>
            </a:extLst>
          </a:blip>
          <a:srcRect/>
          <a:stretch>
            <a:fillRect/>
          </a:stretch>
        </p:blipFill>
        <p:spPr bwMode="auto">
          <a:xfrm>
            <a:off x="8373979" y="909531"/>
            <a:ext cx="3450159" cy="345015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Microsoft Word — Wikipédia">
            <a:extLst>
              <a:ext uri="{FF2B5EF4-FFF2-40B4-BE49-F238E27FC236}">
                <a16:creationId xmlns:a16="http://schemas.microsoft.com/office/drawing/2014/main" id="{CE01593A-AEF2-4770-117B-72CCD2002992}"/>
              </a:ext>
            </a:extLst>
          </p:cNvPr>
          <p:cNvPicPr>
            <a:picLocks noChangeAspect="1" noChangeArrowheads="1"/>
          </p:cNvPicPr>
          <p:nvPr>
            <p:custDataLst>
              <p:tags r:id="rId5"/>
            </p:custDataLst>
          </p:nvPr>
        </p:nvPicPr>
        <p:blipFill>
          <a:blip r:embed="rId11">
            <a:extLst>
              <a:ext uri="{28A0092B-C50C-407E-A947-70E740481C1C}">
                <a14:useLocalDpi xmlns:a14="http://schemas.microsoft.com/office/drawing/2010/main" val="0"/>
              </a:ext>
            </a:extLst>
          </a:blip>
          <a:srcRect/>
          <a:stretch>
            <a:fillRect/>
          </a:stretch>
        </p:blipFill>
        <p:spPr bwMode="auto">
          <a:xfrm>
            <a:off x="7595961" y="4125133"/>
            <a:ext cx="1080000" cy="100583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42290C4-5492-5637-27E4-83A64C0C80F0}"/>
              </a:ext>
            </a:extLst>
          </p:cNvPr>
          <p:cNvSpPr/>
          <p:nvPr>
            <p:custDataLst>
              <p:tags r:id="rId6"/>
            </p:custDataLst>
          </p:nvPr>
        </p:nvSpPr>
        <p:spPr>
          <a:xfrm>
            <a:off x="69850" y="88708"/>
            <a:ext cx="12052300" cy="6671321"/>
          </a:xfrm>
          <a:prstGeom prst="rect">
            <a:avLst/>
          </a:prstGeom>
          <a:noFill/>
          <a:ln w="190500">
            <a:solidFill>
              <a:srgbClr val="F2CE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70466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52816-DAF9-565A-C8F5-5C6641A4549A}"/>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68B75CD2-EC55-D1EC-9766-94AE5F64B7A1}"/>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27310"/>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206BD433-4094-A708-8E11-65CAB782B77E}"/>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5" name="Titre 1">
            <a:extLst>
              <a:ext uri="{FF2B5EF4-FFF2-40B4-BE49-F238E27FC236}">
                <a16:creationId xmlns:a16="http://schemas.microsoft.com/office/drawing/2014/main" id="{F274279B-F41C-5763-FB54-7F92C3A58207}"/>
              </a:ext>
            </a:extLst>
          </p:cNvPr>
          <p:cNvSpPr txBox="1">
            <a:spLocks/>
          </p:cNvSpPr>
          <p:nvPr>
            <p:custDataLst>
              <p:tags r:id="rId3"/>
            </p:custDataLst>
          </p:nvPr>
        </p:nvSpPr>
        <p:spPr>
          <a:xfrm>
            <a:off x="4146430" y="1739301"/>
            <a:ext cx="3899140" cy="3379397"/>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4400" b="1">
                <a:solidFill>
                  <a:schemeClr val="bg1"/>
                </a:solidFill>
                <a:latin typeface="Aptos Display" panose="020B0004020202020204" pitchFamily="34" charset="0"/>
              </a:rPr>
              <a:t>Recherche documentaire</a:t>
            </a:r>
            <a:endParaRPr lang="fr-FR" altLang="fr-FR" sz="4400" b="1">
              <a:solidFill>
                <a:schemeClr val="bg1"/>
              </a:solidFill>
              <a:latin typeface="Aptos Display" panose="020B0004020202020204" pitchFamily="34" charset="0"/>
            </a:endParaRPr>
          </a:p>
        </p:txBody>
      </p:sp>
    </p:spTree>
    <p:extLst>
      <p:ext uri="{BB962C8B-B14F-4D97-AF65-F5344CB8AC3E}">
        <p14:creationId xmlns:p14="http://schemas.microsoft.com/office/powerpoint/2010/main" val="3681897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7"/>
          <p:cNvSpPr txBox="1">
            <a:spLocks/>
          </p:cNvSpPr>
          <p:nvPr>
            <p:custDataLst>
              <p:tags r:id="rId1"/>
            </p:custDataLst>
          </p:nvPr>
        </p:nvSpPr>
        <p:spPr bwMode="auto">
          <a:xfrm>
            <a:off x="0" y="1148101"/>
            <a:ext cx="8208912" cy="647700"/>
          </a:xfrm>
          <a:prstGeom prst="rect">
            <a:avLst/>
          </a:prstGeom>
          <a:noFill/>
          <a:ln>
            <a:noFill/>
          </a:ln>
        </p:spPr>
        <p:txBody>
          <a:bodyPr/>
          <a:lstStyle>
            <a:lvl1pPr marL="342900" indent="-342900"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 typeface="Wingdings" pitchFamily="2" charset="2"/>
              <a:buChar char="v"/>
            </a:pPr>
            <a:r>
              <a:rPr lang="fr-FR" altLang="fr-FR" sz="3600" b="1" dirty="0">
                <a:solidFill>
                  <a:schemeClr val="bg1"/>
                </a:solidFill>
                <a:latin typeface="Aptos Display" panose="020B0004020202020204" pitchFamily="34" charset="0"/>
              </a:rPr>
              <a:t>Des guillemets : "…"</a:t>
            </a:r>
          </a:p>
        </p:txBody>
      </p:sp>
      <p:sp>
        <p:nvSpPr>
          <p:cNvPr id="5124" name="Rectangle 1"/>
          <p:cNvSpPr>
            <a:spLocks noChangeArrowheads="1"/>
          </p:cNvSpPr>
          <p:nvPr>
            <p:custDataLst>
              <p:tags r:id="rId2"/>
            </p:custDataLst>
          </p:nvPr>
        </p:nvSpPr>
        <p:spPr bwMode="auto">
          <a:xfrm>
            <a:off x="293616" y="1916887"/>
            <a:ext cx="11898384" cy="4093428"/>
          </a:xfrm>
          <a:prstGeom prst="rect">
            <a:avLst/>
          </a:prstGeom>
          <a:no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800100" indent="-34290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3600" dirty="0">
                <a:solidFill>
                  <a:schemeClr val="bg1"/>
                </a:solidFill>
                <a:latin typeface="Aptos Display" panose="020B0004020202020204" pitchFamily="34" charset="0"/>
              </a:rPr>
              <a:t>Les guillemets permettent de lancer une recherche avec une expression exacte et non pas avec chaque mot séparément.</a:t>
            </a:r>
          </a:p>
          <a:p>
            <a:pPr marL="571500" indent="-571500" eaLnBrk="1" hangingPunct="1">
              <a:spcBef>
                <a:spcPct val="0"/>
              </a:spcBef>
              <a:buClr>
                <a:schemeClr val="bg1"/>
              </a:buClr>
              <a:buFont typeface="Courier New" panose="02070309020205020404" pitchFamily="49" charset="0"/>
              <a:buChar char="o"/>
            </a:pPr>
            <a:endParaRPr lang="fr-CA" altLang="fr-FR" sz="3600" dirty="0">
              <a:solidFill>
                <a:schemeClr val="bg1"/>
              </a:solidFill>
              <a:latin typeface="Aptos Display" panose="020B0004020202020204" pitchFamily="34" charset="0"/>
            </a:endParaRPr>
          </a:p>
          <a:p>
            <a:pPr lvl="1" eaLnBrk="1" hangingPunct="1">
              <a:spcBef>
                <a:spcPct val="0"/>
              </a:spcBef>
              <a:buClr>
                <a:schemeClr val="bg1"/>
              </a:buClr>
              <a:buFont typeface="Courier New" panose="02070309020205020404" pitchFamily="49" charset="0"/>
              <a:buChar char="o"/>
            </a:pPr>
            <a:r>
              <a:rPr lang="fr-CA" altLang="fr-FR" sz="3200" dirty="0">
                <a:solidFill>
                  <a:schemeClr val="bg1"/>
                </a:solidFill>
                <a:latin typeface="Aptos Display" panose="020B0004020202020204" pitchFamily="34" charset="0"/>
              </a:rPr>
              <a:t>"peine de mort"</a:t>
            </a:r>
          </a:p>
          <a:p>
            <a:pPr lvl="1" eaLnBrk="1" hangingPunct="1">
              <a:spcBef>
                <a:spcPct val="0"/>
              </a:spcBef>
              <a:buClr>
                <a:schemeClr val="bg1"/>
              </a:buClr>
              <a:buFont typeface="Courier New" panose="02070309020205020404" pitchFamily="49" charset="0"/>
              <a:buChar char="o"/>
            </a:pPr>
            <a:r>
              <a:rPr lang="fr-CA" altLang="fr-FR" sz="3200" dirty="0">
                <a:solidFill>
                  <a:schemeClr val="bg1"/>
                </a:solidFill>
                <a:latin typeface="Aptos Display" panose="020B0004020202020204" pitchFamily="34" charset="0"/>
              </a:rPr>
              <a:t>"Simone Veil"</a:t>
            </a:r>
          </a:p>
          <a:p>
            <a:pPr lvl="1" eaLnBrk="1" hangingPunct="1">
              <a:spcBef>
                <a:spcPct val="0"/>
              </a:spcBef>
              <a:buClr>
                <a:schemeClr val="bg1"/>
              </a:buClr>
              <a:buFont typeface="Courier New" panose="02070309020205020404" pitchFamily="49" charset="0"/>
              <a:buChar char="o"/>
            </a:pPr>
            <a:r>
              <a:rPr lang="fr-CA" altLang="fr-FR" sz="3200" dirty="0">
                <a:solidFill>
                  <a:schemeClr val="bg1"/>
                </a:solidFill>
                <a:latin typeface="Aptos Display" panose="020B0004020202020204" pitchFamily="34" charset="0"/>
              </a:rPr>
              <a:t>"bibliothèque du cégep Marie-Victorin" </a:t>
            </a:r>
          </a:p>
          <a:p>
            <a:pPr lvl="2" eaLnBrk="1" hangingPunct="1">
              <a:spcBef>
                <a:spcPct val="0"/>
              </a:spcBef>
              <a:buClr>
                <a:schemeClr val="bg1"/>
              </a:buClr>
              <a:buFont typeface="Wingdings" panose="05000000000000000000" pitchFamily="2" charset="2"/>
              <a:buChar char="§"/>
            </a:pPr>
            <a:r>
              <a:rPr lang="fr-CA" altLang="fr-FR" sz="2800" dirty="0">
                <a:solidFill>
                  <a:schemeClr val="bg1"/>
                </a:solidFill>
                <a:latin typeface="Aptos Display" panose="020B0004020202020204" pitchFamily="34" charset="0"/>
              </a:rPr>
              <a:t>Avec guillemets : 1410 résultats sur Google​</a:t>
            </a:r>
          </a:p>
          <a:p>
            <a:pPr lvl="2" eaLnBrk="1" hangingPunct="1">
              <a:spcBef>
                <a:spcPct val="0"/>
              </a:spcBef>
              <a:buClr>
                <a:schemeClr val="bg1"/>
              </a:buClr>
              <a:buFont typeface="Wingdings" panose="05000000000000000000" pitchFamily="2" charset="2"/>
              <a:buChar char="§"/>
            </a:pPr>
            <a:r>
              <a:rPr lang="fr-CA" altLang="fr-FR" sz="2800" dirty="0">
                <a:solidFill>
                  <a:schemeClr val="bg1"/>
                </a:solidFill>
                <a:latin typeface="Aptos Display" panose="020B0004020202020204" pitchFamily="34" charset="0"/>
              </a:rPr>
              <a:t>Sans guillemets : 254 600 résultats sur Google</a:t>
            </a:r>
          </a:p>
        </p:txBody>
      </p:sp>
      <p:sp>
        <p:nvSpPr>
          <p:cNvPr id="8" name="Rectangle 7">
            <a:extLst>
              <a:ext uri="{FF2B5EF4-FFF2-40B4-BE49-F238E27FC236}">
                <a16:creationId xmlns:a16="http://schemas.microsoft.com/office/drawing/2014/main" id="{8152C3FA-051F-4C01-9C5E-41925BD3AA84}"/>
              </a:ext>
            </a:extLst>
          </p:cNvPr>
          <p:cNvSpPr txBox="1">
            <a:spLocks/>
          </p:cNvSpPr>
          <p:nvPr>
            <p:custDataLst>
              <p:tags r:id="rId3"/>
            </p:custDataLst>
          </p:nvPr>
        </p:nvSpPr>
        <p:spPr bwMode="auto">
          <a:xfrm>
            <a:off x="2233061" y="0"/>
            <a:ext cx="9958939"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Préparer une recherche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au 11"/>
          <p:cNvGraphicFramePr>
            <a:graphicFrameLocks noGrp="1"/>
          </p:cNvGraphicFramePr>
          <p:nvPr>
            <p:custDataLst>
              <p:tags r:id="rId1"/>
            </p:custDataLst>
            <p:extLst>
              <p:ext uri="{D42A27DB-BD31-4B8C-83A1-F6EECF244321}">
                <p14:modId xmlns:p14="http://schemas.microsoft.com/office/powerpoint/2010/main" val="1803481678"/>
              </p:ext>
            </p:extLst>
          </p:nvPr>
        </p:nvGraphicFramePr>
        <p:xfrm>
          <a:off x="381001" y="2070340"/>
          <a:ext cx="11371445" cy="3200570"/>
        </p:xfrm>
        <a:graphic>
          <a:graphicData uri="http://schemas.openxmlformats.org/drawingml/2006/table">
            <a:tbl>
              <a:tblPr firstRow="1">
                <a:tableStyleId>{8799B23B-EC83-4686-B30A-512413B5E67A}</a:tableStyleId>
              </a:tblPr>
              <a:tblGrid>
                <a:gridCol w="9090258">
                  <a:extLst>
                    <a:ext uri="{9D8B030D-6E8A-4147-A177-3AD203B41FA5}">
                      <a16:colId xmlns:a16="http://schemas.microsoft.com/office/drawing/2014/main" val="20000"/>
                    </a:ext>
                  </a:extLst>
                </a:gridCol>
                <a:gridCol w="2281187">
                  <a:extLst>
                    <a:ext uri="{9D8B030D-6E8A-4147-A177-3AD203B41FA5}">
                      <a16:colId xmlns:a16="http://schemas.microsoft.com/office/drawing/2014/main" val="20001"/>
                    </a:ext>
                  </a:extLst>
                </a:gridCol>
              </a:tblGrid>
              <a:tr h="436300">
                <a:tc>
                  <a:txBody>
                    <a:bodyPr/>
                    <a:lstStyle/>
                    <a:p>
                      <a:r>
                        <a:rPr lang="fr-CA" sz="3600" b="0" dirty="0">
                          <a:solidFill>
                            <a:schemeClr val="bg1"/>
                          </a:solidFill>
                        </a:rPr>
                        <a:t>LIMITATIONS</a:t>
                      </a:r>
                    </a:p>
                  </a:txBody>
                  <a:tcPr marL="91441" marR="91441" marT="45737" marB="45737" anchor="ct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CA" sz="3600" b="0" dirty="0">
                          <a:solidFill>
                            <a:schemeClr val="bg1"/>
                          </a:solidFill>
                        </a:rPr>
                        <a:t>RÉSULTATS</a:t>
                      </a:r>
                    </a:p>
                  </a:txBody>
                  <a:tcPr marL="91441" marR="91441" marT="45737" marB="45737" anchor="ctr"/>
                </a:tc>
                <a:extLst>
                  <a:ext uri="{0D108BD9-81ED-4DB2-BD59-A6C34878D82A}">
                    <a16:rowId xmlns:a16="http://schemas.microsoft.com/office/drawing/2014/main" val="10000"/>
                  </a:ext>
                </a:extLst>
              </a:tr>
              <a:tr h="544611">
                <a:tc>
                  <a:txBody>
                    <a:bodyPr/>
                    <a:lstStyle/>
                    <a:p>
                      <a:r>
                        <a:rPr lang="fr-FR" sz="3600" b="0" dirty="0">
                          <a:solidFill>
                            <a:schemeClr val="bg1"/>
                          </a:solidFill>
                        </a:rPr>
                        <a:t>Prénom Nom</a:t>
                      </a:r>
                      <a:endParaRPr lang="fr-CA" sz="3600" b="0" dirty="0">
                        <a:solidFill>
                          <a:schemeClr val="bg1"/>
                        </a:solidFill>
                      </a:endParaRPr>
                    </a:p>
                  </a:txBody>
                  <a:tcPr marL="91441" marR="91441" marT="45737" marB="45737" anchor="ctr"/>
                </a:tc>
                <a:tc>
                  <a:txBody>
                    <a:bodyPr/>
                    <a:lstStyle/>
                    <a:p>
                      <a:pPr algn="r"/>
                      <a:endParaRPr lang="fr-CA" sz="3600" b="0" dirty="0">
                        <a:solidFill>
                          <a:schemeClr val="bg1"/>
                        </a:solidFill>
                      </a:endParaRPr>
                    </a:p>
                  </a:txBody>
                  <a:tcPr marL="91441" marR="91441" marT="45737" marB="45737" anchor="ctr"/>
                </a:tc>
                <a:extLst>
                  <a:ext uri="{0D108BD9-81ED-4DB2-BD59-A6C34878D82A}">
                    <a16:rowId xmlns:a16="http://schemas.microsoft.com/office/drawing/2014/main" val="10001"/>
                  </a:ext>
                </a:extLst>
              </a:tr>
              <a:tr h="5446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3600" b="0" dirty="0">
                          <a:solidFill>
                            <a:schemeClr val="bg1"/>
                          </a:solidFill>
                        </a:rPr>
                        <a:t>"Prénom Nom"</a:t>
                      </a:r>
                      <a:endParaRPr lang="fr-CA" sz="3600" b="0" dirty="0">
                        <a:solidFill>
                          <a:schemeClr val="bg1"/>
                        </a:solidFill>
                      </a:endParaRPr>
                    </a:p>
                  </a:txBody>
                  <a:tcPr marL="91441" marR="91441" marT="45737" marB="45737" anchor="ctr"/>
                </a:tc>
                <a:tc>
                  <a:txBody>
                    <a:bodyPr/>
                    <a:lstStyle/>
                    <a:p>
                      <a:pPr algn="r"/>
                      <a:endParaRPr lang="fr-CA" sz="3600" b="0" dirty="0">
                        <a:solidFill>
                          <a:schemeClr val="bg1"/>
                        </a:solidFill>
                      </a:endParaRPr>
                    </a:p>
                  </a:txBody>
                  <a:tcPr marL="91441" marR="91441" marT="45737" marB="45737" anchor="ctr"/>
                </a:tc>
                <a:extLst>
                  <a:ext uri="{0D108BD9-81ED-4DB2-BD59-A6C34878D82A}">
                    <a16:rowId xmlns:a16="http://schemas.microsoft.com/office/drawing/2014/main" val="10002"/>
                  </a:ext>
                </a:extLst>
              </a:tr>
              <a:tr h="544611">
                <a:tc>
                  <a:txBody>
                    <a:bodyPr/>
                    <a:lstStyle/>
                    <a:p>
                      <a:r>
                        <a:rPr lang="fr-CA" sz="3600" b="0" dirty="0">
                          <a:solidFill>
                            <a:schemeClr val="bg1"/>
                          </a:solidFill>
                        </a:rPr>
                        <a:t>Uniquement des publications de moins d’un an</a:t>
                      </a:r>
                    </a:p>
                  </a:txBody>
                  <a:tcPr marL="91441" marR="91441" marT="45737" marB="45737" anchor="ctr"/>
                </a:tc>
                <a:tc>
                  <a:txBody>
                    <a:bodyPr/>
                    <a:lstStyle/>
                    <a:p>
                      <a:pPr algn="r"/>
                      <a:endParaRPr lang="fr-CA" sz="3600" b="0" dirty="0">
                        <a:solidFill>
                          <a:schemeClr val="bg1"/>
                        </a:solidFill>
                      </a:endParaRPr>
                    </a:p>
                  </a:txBody>
                  <a:tcPr marL="91441" marR="91441" marT="45737" marB="45737" anchor="ctr"/>
                </a:tc>
                <a:extLst>
                  <a:ext uri="{0D108BD9-81ED-4DB2-BD59-A6C34878D82A}">
                    <a16:rowId xmlns:a16="http://schemas.microsoft.com/office/drawing/2014/main" val="10003"/>
                  </a:ext>
                </a:extLst>
              </a:tr>
              <a:tr h="544611">
                <a:tc>
                  <a:txBody>
                    <a:bodyPr/>
                    <a:lstStyle/>
                    <a:p>
                      <a:r>
                        <a:rPr lang="fr-CA" sz="3600" b="0" dirty="0">
                          <a:solidFill>
                            <a:schemeClr val="bg1"/>
                          </a:solidFill>
                        </a:rPr>
                        <a:t>NETTOYER, puis uniquement des PDF</a:t>
                      </a:r>
                    </a:p>
                  </a:txBody>
                  <a:tcPr marL="91441" marR="91441" marT="45737" marB="45737" anchor="ctr"/>
                </a:tc>
                <a:tc>
                  <a:txBody>
                    <a:bodyPr/>
                    <a:lstStyle/>
                    <a:p>
                      <a:pPr algn="r"/>
                      <a:endParaRPr lang="fr-CA" sz="3600" b="0" dirty="0">
                        <a:solidFill>
                          <a:schemeClr val="bg1"/>
                        </a:solidFill>
                      </a:endParaRPr>
                    </a:p>
                  </a:txBody>
                  <a:tcPr marL="91441" marR="91441" marT="45737" marB="45737" anchor="ctr"/>
                </a:tc>
                <a:extLst>
                  <a:ext uri="{0D108BD9-81ED-4DB2-BD59-A6C34878D82A}">
                    <a16:rowId xmlns:a16="http://schemas.microsoft.com/office/drawing/2014/main" val="10004"/>
                  </a:ext>
                </a:extLst>
              </a:tr>
            </a:tbl>
          </a:graphicData>
        </a:graphic>
      </p:graphicFrame>
      <p:sp>
        <p:nvSpPr>
          <p:cNvPr id="7" name="Rectangle 7">
            <a:extLst>
              <a:ext uri="{FF2B5EF4-FFF2-40B4-BE49-F238E27FC236}">
                <a16:creationId xmlns:a16="http://schemas.microsoft.com/office/drawing/2014/main" id="{BACAC751-E0DC-4013-895D-7E581A39C964}"/>
              </a:ext>
            </a:extLst>
          </p:cNvPr>
          <p:cNvSpPr txBox="1">
            <a:spLocks/>
          </p:cNvSpPr>
          <p:nvPr>
            <p:custDataLst>
              <p:tags r:id="rId2"/>
            </p:custDataLst>
          </p:nvPr>
        </p:nvSpPr>
        <p:spPr bwMode="auto">
          <a:xfrm>
            <a:off x="1991544" y="692697"/>
            <a:ext cx="8208912" cy="605367"/>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altLang="fr-FR" b="1" dirty="0">
              <a:solidFill>
                <a:schemeClr val="bg1"/>
              </a:solidFill>
              <a:latin typeface="Aptos Display" panose="020B0004020202020204" pitchFamily="34" charset="0"/>
            </a:endParaRPr>
          </a:p>
        </p:txBody>
      </p:sp>
      <p:sp>
        <p:nvSpPr>
          <p:cNvPr id="5" name="Rectangle 7">
            <a:extLst>
              <a:ext uri="{FF2B5EF4-FFF2-40B4-BE49-F238E27FC236}">
                <a16:creationId xmlns:a16="http://schemas.microsoft.com/office/drawing/2014/main" id="{51A91199-825A-437F-93B1-2A2367C09A5B}"/>
              </a:ext>
            </a:extLst>
          </p:cNvPr>
          <p:cNvSpPr txBox="1">
            <a:spLocks/>
          </p:cNvSpPr>
          <p:nvPr>
            <p:custDataLst>
              <p:tags r:id="rId3"/>
            </p:custDataLst>
          </p:nvPr>
        </p:nvSpPr>
        <p:spPr bwMode="auto">
          <a:xfrm>
            <a:off x="3876326" y="457200"/>
            <a:ext cx="8315673"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altLang="fr-FR" dirty="0">
              <a:solidFill>
                <a:schemeClr val="bg1"/>
              </a:solidFill>
              <a:latin typeface="Aptos Display" panose="020B0004020202020204" pitchFamily="34" charset="0"/>
            </a:endParaRPr>
          </a:p>
        </p:txBody>
      </p:sp>
      <p:sp>
        <p:nvSpPr>
          <p:cNvPr id="6" name="Rectangle 7">
            <a:extLst>
              <a:ext uri="{FF2B5EF4-FFF2-40B4-BE49-F238E27FC236}">
                <a16:creationId xmlns:a16="http://schemas.microsoft.com/office/drawing/2014/main" id="{B9B57A73-F122-429A-8692-ABB67882F555}"/>
              </a:ext>
            </a:extLst>
          </p:cNvPr>
          <p:cNvSpPr txBox="1">
            <a:spLocks/>
          </p:cNvSpPr>
          <p:nvPr>
            <p:custDataLst>
              <p:tags r:id="rId4"/>
            </p:custDataLst>
          </p:nvPr>
        </p:nvSpPr>
        <p:spPr bwMode="auto">
          <a:xfrm>
            <a:off x="3876325" y="-69973"/>
            <a:ext cx="8315673"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Recherche dans Google</a:t>
            </a:r>
          </a:p>
        </p:txBody>
      </p:sp>
    </p:spTree>
    <p:extLst>
      <p:ext uri="{BB962C8B-B14F-4D97-AF65-F5344CB8AC3E}">
        <p14:creationId xmlns:p14="http://schemas.microsoft.com/office/powerpoint/2010/main" val="72958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BA62-122F-35F0-2383-7A76C8A6429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BECC8EE-A723-8669-F4E6-BF5986F1F8F7}"/>
              </a:ext>
            </a:extLst>
          </p:cNvPr>
          <p:cNvSpPr txBox="1">
            <a:spLocks/>
          </p:cNvSpPr>
          <p:nvPr>
            <p:custDataLst>
              <p:tags r:id="rId1"/>
            </p:custDataLst>
          </p:nvPr>
        </p:nvSpPr>
        <p:spPr bwMode="auto">
          <a:xfrm>
            <a:off x="810705" y="0"/>
            <a:ext cx="11381295"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000" b="1" dirty="0">
                <a:solidFill>
                  <a:schemeClr val="bg1"/>
                </a:solidFill>
                <a:latin typeface="Aptos Display" panose="020B0004020202020204" pitchFamily="34" charset="0"/>
              </a:rPr>
              <a:t>Étapes d’une recherche documentaire</a:t>
            </a:r>
            <a:endParaRPr lang="fr-FR" altLang="fr-FR" sz="4000" b="1" dirty="0">
              <a:solidFill>
                <a:schemeClr val="bg1"/>
              </a:solidFill>
              <a:latin typeface="Aptos Display" panose="020B0004020202020204" pitchFamily="34" charset="0"/>
            </a:endParaRPr>
          </a:p>
        </p:txBody>
      </p:sp>
      <p:sp>
        <p:nvSpPr>
          <p:cNvPr id="12" name="ZoneTexte 11">
            <a:extLst>
              <a:ext uri="{FF2B5EF4-FFF2-40B4-BE49-F238E27FC236}">
                <a16:creationId xmlns:a16="http://schemas.microsoft.com/office/drawing/2014/main" id="{34B83387-C637-032B-8CE3-F176A4BF9F08}"/>
              </a:ext>
            </a:extLst>
          </p:cNvPr>
          <p:cNvSpPr txBox="1"/>
          <p:nvPr>
            <p:custDataLst>
              <p:tags r:id="rId2"/>
            </p:custDataLst>
          </p:nvPr>
        </p:nvSpPr>
        <p:spPr>
          <a:xfrm>
            <a:off x="620923" y="1685661"/>
            <a:ext cx="10558705" cy="3816429"/>
          </a:xfrm>
          <a:prstGeom prst="rect">
            <a:avLst/>
          </a:prstGeom>
          <a:noFill/>
        </p:spPr>
        <p:txBody>
          <a:bodyPr wrap="square">
            <a:spAutoFit/>
          </a:bodyPr>
          <a:lstStyle/>
          <a:p>
            <a:pPr marL="342900" indent="-342900" algn="just">
              <a:spcBef>
                <a:spcPts val="1200"/>
              </a:spcBef>
              <a:buFont typeface="+mj-lt"/>
              <a:buAutoNum type="arabicPeriod"/>
            </a:pPr>
            <a:r>
              <a:rPr lang="fr-CA" sz="3200" dirty="0">
                <a:solidFill>
                  <a:srgbClr val="FF9900"/>
                </a:solidFill>
                <a:effectLst>
                  <a:outerShdw blurRad="38100" dist="38100" dir="2700000" algn="tl">
                    <a:srgbClr val="000000">
                      <a:alpha val="43137"/>
                    </a:srgbClr>
                  </a:outerShdw>
                </a:effectLst>
                <a:latin typeface="Aptos Display" panose="020B0004020202020204" pitchFamily="34" charset="0"/>
              </a:rPr>
              <a:t>DÉFINIR LE SUJET </a:t>
            </a:r>
          </a:p>
          <a:p>
            <a:pPr marL="342900" indent="-342900" algn="just">
              <a:spcBef>
                <a:spcPts val="1200"/>
              </a:spcBef>
              <a:buFont typeface="+mj-lt"/>
              <a:buAutoNum type="arabicPeriod"/>
            </a:pPr>
            <a:r>
              <a:rPr lang="fr-CA" sz="3200" dirty="0">
                <a:solidFill>
                  <a:srgbClr val="FF0000"/>
                </a:solidFill>
                <a:effectLst>
                  <a:outerShdw blurRad="38100" dist="38100" dir="2700000" algn="tl">
                    <a:srgbClr val="000000">
                      <a:alpha val="43137"/>
                    </a:srgbClr>
                  </a:outerShdw>
                </a:effectLst>
                <a:latin typeface="Aptos Display" panose="020B0004020202020204" pitchFamily="34" charset="0"/>
              </a:rPr>
              <a:t>IDENTIFIER DES MOTS-CLÉS</a:t>
            </a:r>
          </a:p>
          <a:p>
            <a:pPr marL="342900" indent="-342900" algn="just">
              <a:spcBef>
                <a:spcPts val="1200"/>
              </a:spcBef>
              <a:buFont typeface="+mj-lt"/>
              <a:buAutoNum type="arabicPeriod"/>
            </a:pPr>
            <a:r>
              <a:rPr lang="fr-CA" sz="3200" dirty="0">
                <a:solidFill>
                  <a:srgbClr val="FE06CF"/>
                </a:solidFill>
                <a:effectLst>
                  <a:outerShdw blurRad="38100" dist="38100" dir="2700000" algn="tl">
                    <a:srgbClr val="000000">
                      <a:alpha val="43137"/>
                    </a:srgbClr>
                  </a:outerShdw>
                </a:effectLst>
                <a:latin typeface="Aptos Display" panose="020B0004020202020204" pitchFamily="34" charset="0"/>
              </a:rPr>
              <a:t>CHOISIR LES SOURCES</a:t>
            </a:r>
          </a:p>
          <a:p>
            <a:pPr marL="342900" indent="-342900" algn="just">
              <a:spcBef>
                <a:spcPts val="1200"/>
              </a:spcBef>
              <a:buFont typeface="+mj-lt"/>
              <a:buAutoNum type="arabicPeriod"/>
            </a:pPr>
            <a:r>
              <a:rPr lang="fr-CA" sz="3200" dirty="0">
                <a:solidFill>
                  <a:schemeClr val="accent5"/>
                </a:solidFill>
                <a:effectLst>
                  <a:outerShdw blurRad="38100" dist="38100" dir="2700000" algn="tl">
                    <a:srgbClr val="000000">
                      <a:alpha val="43137"/>
                    </a:srgbClr>
                  </a:outerShdw>
                </a:effectLst>
                <a:latin typeface="Aptos Display" panose="020B0004020202020204" pitchFamily="34" charset="0"/>
              </a:rPr>
              <a:t>EFFECTUER LA RECHERCHE</a:t>
            </a:r>
          </a:p>
          <a:p>
            <a:pPr marL="342900" indent="-342900" algn="just">
              <a:spcBef>
                <a:spcPts val="1200"/>
              </a:spcBef>
              <a:buFont typeface="+mj-lt"/>
              <a:buAutoNum type="arabicPeriod"/>
            </a:pPr>
            <a:r>
              <a:rPr lang="fr-CA" sz="3200" dirty="0">
                <a:solidFill>
                  <a:srgbClr val="00B050"/>
                </a:solidFill>
                <a:effectLst>
                  <a:outerShdw blurRad="38100" dist="38100" dir="2700000" algn="tl">
                    <a:srgbClr val="000000">
                      <a:alpha val="43137"/>
                    </a:srgbClr>
                  </a:outerShdw>
                </a:effectLst>
                <a:latin typeface="Aptos Display" panose="020B0004020202020204" pitchFamily="34" charset="0"/>
              </a:rPr>
              <a:t>ÉVALUER LES SOURCES </a:t>
            </a:r>
          </a:p>
          <a:p>
            <a:pPr marL="342900" indent="-342900" algn="just">
              <a:spcBef>
                <a:spcPts val="1200"/>
              </a:spcBef>
              <a:buFont typeface="+mj-lt"/>
              <a:buAutoNum type="arabicPeriod" startAt="5"/>
            </a:pPr>
            <a:r>
              <a:rPr lang="fr-CA" sz="3200" dirty="0">
                <a:solidFill>
                  <a:srgbClr val="FFFF00"/>
                </a:solidFill>
                <a:effectLst>
                  <a:outerShdw blurRad="38100" dist="38100" dir="2700000" algn="tl">
                    <a:srgbClr val="000000">
                      <a:alpha val="43137"/>
                    </a:srgbClr>
                  </a:outerShdw>
                </a:effectLst>
                <a:latin typeface="Aptos Display" panose="020B0004020202020204" pitchFamily="34" charset="0"/>
              </a:rPr>
              <a:t>CITER LES SOURCES</a:t>
            </a:r>
          </a:p>
        </p:txBody>
      </p:sp>
    </p:spTree>
    <p:extLst>
      <p:ext uri="{BB962C8B-B14F-4D97-AF65-F5344CB8AC3E}">
        <p14:creationId xmlns:p14="http://schemas.microsoft.com/office/powerpoint/2010/main" val="48741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BB202-0DD4-6F88-7B89-E97E57875AA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9165357-F48C-FCC5-B365-37FDD4A80A90}"/>
              </a:ext>
            </a:extLst>
          </p:cNvPr>
          <p:cNvSpPr txBox="1"/>
          <p:nvPr>
            <p:custDataLst>
              <p:tags r:id="rId1"/>
            </p:custDataLst>
          </p:nvPr>
        </p:nvSpPr>
        <p:spPr>
          <a:xfrm>
            <a:off x="9582671" y="108414"/>
            <a:ext cx="2539479" cy="1292662"/>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dirty="0">
                <a:solidFill>
                  <a:srgbClr val="FF9900"/>
                </a:solidFill>
                <a:latin typeface="Aptos ExtraBold" panose="020B0004020202020204" pitchFamily="34" charset="0"/>
              </a:rPr>
              <a:t>DÉFINIR LE SUJET </a:t>
            </a:r>
          </a:p>
          <a:p>
            <a:pPr indent="-342900">
              <a:buFont typeface="+mj-lt"/>
              <a:buAutoNum type="arabicPeriod"/>
            </a:pPr>
            <a:r>
              <a:rPr lang="fr-CA" sz="1200" dirty="0">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10" name="ZoneTexte 9">
            <a:extLst>
              <a:ext uri="{FF2B5EF4-FFF2-40B4-BE49-F238E27FC236}">
                <a16:creationId xmlns:a16="http://schemas.microsoft.com/office/drawing/2014/main" id="{D733012E-431D-F4FD-B52A-986088A7EED8}"/>
              </a:ext>
            </a:extLst>
          </p:cNvPr>
          <p:cNvSpPr txBox="1"/>
          <p:nvPr>
            <p:custDataLst>
              <p:tags r:id="rId2"/>
            </p:custDataLst>
          </p:nvPr>
        </p:nvSpPr>
        <p:spPr>
          <a:xfrm>
            <a:off x="236627" y="500572"/>
            <a:ext cx="7359156" cy="523220"/>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DÉFINIR LE SUJET </a:t>
            </a:r>
          </a:p>
        </p:txBody>
      </p:sp>
      <p:sp>
        <p:nvSpPr>
          <p:cNvPr id="6" name="Rectangle 5">
            <a:extLst>
              <a:ext uri="{FF2B5EF4-FFF2-40B4-BE49-F238E27FC236}">
                <a16:creationId xmlns:a16="http://schemas.microsoft.com/office/drawing/2014/main" id="{7193F213-C9B7-CC3E-D1FB-1415628845E8}"/>
              </a:ext>
            </a:extLst>
          </p:cNvPr>
          <p:cNvSpPr/>
          <p:nvPr>
            <p:custDataLst>
              <p:tags r:id="rId3"/>
            </p:custDataLst>
          </p:nvPr>
        </p:nvSpPr>
        <p:spPr>
          <a:xfrm>
            <a:off x="79475" y="88708"/>
            <a:ext cx="12052300" cy="6671321"/>
          </a:xfrm>
          <a:prstGeom prst="rect">
            <a:avLst/>
          </a:prstGeom>
          <a:noFill/>
          <a:ln w="19050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ZoneTexte 2">
            <a:extLst>
              <a:ext uri="{FF2B5EF4-FFF2-40B4-BE49-F238E27FC236}">
                <a16:creationId xmlns:a16="http://schemas.microsoft.com/office/drawing/2014/main" id="{5B6178A0-84F2-8763-FAC1-91DB959FBD5F}"/>
              </a:ext>
            </a:extLst>
          </p:cNvPr>
          <p:cNvSpPr txBox="1"/>
          <p:nvPr/>
        </p:nvSpPr>
        <p:spPr>
          <a:xfrm>
            <a:off x="2142967" y="958602"/>
            <a:ext cx="7169463" cy="954107"/>
          </a:xfrm>
          <a:prstGeom prst="rect">
            <a:avLst/>
          </a:prstGeom>
          <a:noFill/>
        </p:spPr>
        <p:txBody>
          <a:bodyPr wrap="none" rtlCol="0">
            <a:spAutoFit/>
          </a:bodyPr>
          <a:lstStyle/>
          <a:p>
            <a:pPr algn="ctr"/>
            <a:r>
              <a:rPr lang="fr-CA" sz="2800" b="1" dirty="0">
                <a:solidFill>
                  <a:srgbClr val="FF9900"/>
                </a:solidFill>
                <a:latin typeface="Aptos Display" panose="020B0004020202020204" pitchFamily="34" charset="0"/>
              </a:rPr>
              <a:t>Distinction entre un sujet générale (plus large)</a:t>
            </a:r>
          </a:p>
          <a:p>
            <a:pPr algn="ctr"/>
            <a:r>
              <a:rPr lang="fr-CA" sz="2800" b="1" dirty="0">
                <a:solidFill>
                  <a:srgbClr val="FF9900"/>
                </a:solidFill>
                <a:latin typeface="Aptos Display" panose="020B0004020202020204" pitchFamily="34" charset="0"/>
              </a:rPr>
              <a:t> et plus spécifique (plus précis).</a:t>
            </a:r>
          </a:p>
        </p:txBody>
      </p:sp>
      <p:graphicFrame>
        <p:nvGraphicFramePr>
          <p:cNvPr id="11" name="Tableau 10">
            <a:extLst>
              <a:ext uri="{FF2B5EF4-FFF2-40B4-BE49-F238E27FC236}">
                <a16:creationId xmlns:a16="http://schemas.microsoft.com/office/drawing/2014/main" id="{229F0FCF-63F0-9EB7-B0DA-5A763E40C847}"/>
              </a:ext>
            </a:extLst>
          </p:cNvPr>
          <p:cNvGraphicFramePr>
            <a:graphicFrameLocks noGrp="1"/>
          </p:cNvGraphicFramePr>
          <p:nvPr>
            <p:extLst>
              <p:ext uri="{D42A27DB-BD31-4B8C-83A1-F6EECF244321}">
                <p14:modId xmlns:p14="http://schemas.microsoft.com/office/powerpoint/2010/main" val="3699184584"/>
              </p:ext>
            </p:extLst>
          </p:nvPr>
        </p:nvGraphicFramePr>
        <p:xfrm>
          <a:off x="690678" y="2270970"/>
          <a:ext cx="10406382" cy="3901440"/>
        </p:xfrm>
        <a:graphic>
          <a:graphicData uri="http://schemas.openxmlformats.org/drawingml/2006/table">
            <a:tbl>
              <a:tblPr firstRow="1" bandRow="1">
                <a:tableStyleId>{21E4AEA4-8DFA-4A89-87EB-49C32662AFE0}</a:tableStyleId>
              </a:tblPr>
              <a:tblGrid>
                <a:gridCol w="2763922">
                  <a:extLst>
                    <a:ext uri="{9D8B030D-6E8A-4147-A177-3AD203B41FA5}">
                      <a16:colId xmlns:a16="http://schemas.microsoft.com/office/drawing/2014/main" val="3331448033"/>
                    </a:ext>
                  </a:extLst>
                </a:gridCol>
                <a:gridCol w="5025257">
                  <a:extLst>
                    <a:ext uri="{9D8B030D-6E8A-4147-A177-3AD203B41FA5}">
                      <a16:colId xmlns:a16="http://schemas.microsoft.com/office/drawing/2014/main" val="2541632076"/>
                    </a:ext>
                  </a:extLst>
                </a:gridCol>
                <a:gridCol w="2617203">
                  <a:extLst>
                    <a:ext uri="{9D8B030D-6E8A-4147-A177-3AD203B41FA5}">
                      <a16:colId xmlns:a16="http://schemas.microsoft.com/office/drawing/2014/main" val="2088949325"/>
                    </a:ext>
                  </a:extLst>
                </a:gridCol>
              </a:tblGrid>
              <a:tr h="370240">
                <a:tc>
                  <a:txBody>
                    <a:bodyPr/>
                    <a:lstStyle/>
                    <a:p>
                      <a:pPr algn="ctr"/>
                      <a:r>
                        <a:rPr lang="fr-CA" sz="2000" dirty="0">
                          <a:latin typeface="Aptos Display" panose="020B0004020202020204" pitchFamily="34" charset="0"/>
                        </a:rPr>
                        <a:t>NIVEAU DE PRÉCISION</a:t>
                      </a:r>
                    </a:p>
                  </a:txBody>
                  <a:tcPr anchor="ctr"/>
                </a:tc>
                <a:tc>
                  <a:txBody>
                    <a:bodyPr/>
                    <a:lstStyle/>
                    <a:p>
                      <a:pPr algn="ctr"/>
                      <a:r>
                        <a:rPr lang="fr-CA" sz="2000" dirty="0">
                          <a:latin typeface="Aptos Display" panose="020B0004020202020204" pitchFamily="34" charset="0"/>
                        </a:rPr>
                        <a:t>SUJET</a:t>
                      </a:r>
                    </a:p>
                  </a:txBody>
                  <a:tcPr anchor="ctr"/>
                </a:tc>
                <a:tc>
                  <a:txBody>
                    <a:bodyPr/>
                    <a:lstStyle/>
                    <a:p>
                      <a:pPr algn="ctr"/>
                      <a:r>
                        <a:rPr lang="fr-CA" sz="2000" dirty="0">
                          <a:latin typeface="Aptos Display" panose="020B0004020202020204" pitchFamily="34" charset="0"/>
                        </a:rPr>
                        <a:t>NOMBRE DE RÉSULTATS ATTENDU</a:t>
                      </a:r>
                    </a:p>
                  </a:txBody>
                  <a:tcPr anchor="ctr"/>
                </a:tc>
                <a:extLst>
                  <a:ext uri="{0D108BD9-81ED-4DB2-BD59-A6C34878D82A}">
                    <a16:rowId xmlns:a16="http://schemas.microsoft.com/office/drawing/2014/main" val="1391879958"/>
                  </a:ext>
                </a:extLst>
              </a:tr>
              <a:tr h="260609">
                <a:tc>
                  <a:txBody>
                    <a:bodyPr/>
                    <a:lstStyle/>
                    <a:p>
                      <a:pPr algn="ctr"/>
                      <a:r>
                        <a:rPr lang="fr-CA" sz="2000" dirty="0">
                          <a:latin typeface="Aptos Display" panose="020B0004020202020204" pitchFamily="34" charset="0"/>
                        </a:rPr>
                        <a:t>Très large</a:t>
                      </a:r>
                    </a:p>
                  </a:txBody>
                  <a:tcPr anchor="ctr"/>
                </a:tc>
                <a:tc>
                  <a:txBody>
                    <a:bodyPr/>
                    <a:lstStyle/>
                    <a:p>
                      <a:r>
                        <a:rPr lang="fr-CA" sz="2000" dirty="0">
                          <a:latin typeface="Aptos Display" panose="020B0004020202020204" pitchFamily="34" charset="0"/>
                        </a:rPr>
                        <a:t>Les aliments transformés</a:t>
                      </a:r>
                    </a:p>
                  </a:txBody>
                  <a:tcPr/>
                </a:tc>
                <a:tc>
                  <a:txBody>
                    <a:bodyPr/>
                    <a:lstStyle/>
                    <a:p>
                      <a:pPr algn="ctr"/>
                      <a:r>
                        <a:rPr lang="fr-CA" sz="2000" dirty="0">
                          <a:latin typeface="Aptos Display" panose="020B0004020202020204" pitchFamily="34" charset="0"/>
                        </a:rPr>
                        <a:t>Très élevé</a:t>
                      </a:r>
                    </a:p>
                  </a:txBody>
                  <a:tcPr anchor="ctr"/>
                </a:tc>
                <a:extLst>
                  <a:ext uri="{0D108BD9-81ED-4DB2-BD59-A6C34878D82A}">
                    <a16:rowId xmlns:a16="http://schemas.microsoft.com/office/drawing/2014/main" val="3473694466"/>
                  </a:ext>
                </a:extLst>
              </a:tr>
              <a:tr h="370240">
                <a:tc>
                  <a:txBody>
                    <a:bodyPr/>
                    <a:lstStyle/>
                    <a:p>
                      <a:pPr algn="ctr"/>
                      <a:r>
                        <a:rPr lang="fr-CA" sz="2000" dirty="0">
                          <a:latin typeface="Aptos Display" panose="020B0004020202020204" pitchFamily="34" charset="0"/>
                        </a:rPr>
                        <a:t>Large</a:t>
                      </a:r>
                    </a:p>
                  </a:txBody>
                  <a:tcPr anchor="ctr"/>
                </a:tc>
                <a:tc>
                  <a:txBody>
                    <a:bodyPr/>
                    <a:lstStyle/>
                    <a:p>
                      <a:r>
                        <a:rPr lang="fr-CA" sz="2000" dirty="0">
                          <a:latin typeface="Aptos Display" panose="020B0004020202020204" pitchFamily="34" charset="0"/>
                        </a:rPr>
                        <a:t>Les effets des aliments transformés sur la santé</a:t>
                      </a:r>
                    </a:p>
                  </a:txBody>
                  <a:tcPr/>
                </a:tc>
                <a:tc>
                  <a:txBody>
                    <a:bodyPr/>
                    <a:lstStyle/>
                    <a:p>
                      <a:pPr algn="ctr"/>
                      <a:r>
                        <a:rPr lang="fr-CA" sz="2000" dirty="0">
                          <a:latin typeface="Aptos Display" panose="020B0004020202020204" pitchFamily="34" charset="0"/>
                        </a:rPr>
                        <a:t>Élevé</a:t>
                      </a:r>
                    </a:p>
                  </a:txBody>
                  <a:tcPr anchor="ctr"/>
                </a:tc>
                <a:extLst>
                  <a:ext uri="{0D108BD9-81ED-4DB2-BD59-A6C34878D82A}">
                    <a16:rowId xmlns:a16="http://schemas.microsoft.com/office/drawing/2014/main" val="3747792708"/>
                  </a:ext>
                </a:extLst>
              </a:tr>
              <a:tr h="528915">
                <a:tc>
                  <a:txBody>
                    <a:bodyPr/>
                    <a:lstStyle/>
                    <a:p>
                      <a:pPr algn="ctr"/>
                      <a:r>
                        <a:rPr lang="fr-CA" sz="2000" dirty="0">
                          <a:latin typeface="Aptos Display" panose="020B0004020202020204" pitchFamily="34" charset="0"/>
                        </a:rPr>
                        <a:t>Moyen</a:t>
                      </a:r>
                    </a:p>
                  </a:txBody>
                  <a:tcPr anchor="ctr"/>
                </a:tc>
                <a:tc>
                  <a:txBody>
                    <a:bodyPr/>
                    <a:lstStyle/>
                    <a:p>
                      <a:r>
                        <a:rPr lang="fr-CA" sz="2000" dirty="0">
                          <a:latin typeface="Aptos Display" panose="020B0004020202020204" pitchFamily="34" charset="0"/>
                        </a:rPr>
                        <a:t>Les effets des aliments transformés sur la santé des adolescents</a:t>
                      </a:r>
                    </a:p>
                  </a:txBody>
                  <a:tcPr/>
                </a:tc>
                <a:tc>
                  <a:txBody>
                    <a:bodyPr/>
                    <a:lstStyle/>
                    <a:p>
                      <a:pPr algn="ctr"/>
                      <a:r>
                        <a:rPr lang="fr-CA" sz="2000" dirty="0">
                          <a:latin typeface="Aptos Display" panose="020B0004020202020204" pitchFamily="34" charset="0"/>
                        </a:rPr>
                        <a:t>Moyen</a:t>
                      </a:r>
                    </a:p>
                  </a:txBody>
                  <a:tcPr anchor="ctr"/>
                </a:tc>
                <a:extLst>
                  <a:ext uri="{0D108BD9-81ED-4DB2-BD59-A6C34878D82A}">
                    <a16:rowId xmlns:a16="http://schemas.microsoft.com/office/drawing/2014/main" val="3668284956"/>
                  </a:ext>
                </a:extLst>
              </a:tr>
              <a:tr h="528915">
                <a:tc>
                  <a:txBody>
                    <a:bodyPr/>
                    <a:lstStyle/>
                    <a:p>
                      <a:pPr algn="ctr"/>
                      <a:r>
                        <a:rPr lang="fr-CA" sz="2000" dirty="0">
                          <a:latin typeface="Aptos Display" panose="020B0004020202020204" pitchFamily="34" charset="0"/>
                        </a:rPr>
                        <a:t>Précis</a:t>
                      </a:r>
                    </a:p>
                  </a:txBody>
                  <a:tcPr anchor="ctr"/>
                </a:tc>
                <a:tc>
                  <a:txBody>
                    <a:bodyPr/>
                    <a:lstStyle/>
                    <a:p>
                      <a:r>
                        <a:rPr lang="fr-CA" sz="2000" dirty="0">
                          <a:latin typeface="Aptos Display" panose="020B0004020202020204" pitchFamily="34" charset="0"/>
                        </a:rPr>
                        <a:t>Les effets des boissons sucrées sur la santé des adolescents</a:t>
                      </a:r>
                    </a:p>
                  </a:txBody>
                  <a:tcPr/>
                </a:tc>
                <a:tc>
                  <a:txBody>
                    <a:bodyPr/>
                    <a:lstStyle/>
                    <a:p>
                      <a:pPr algn="ctr"/>
                      <a:r>
                        <a:rPr lang="fr-CA" sz="2000" dirty="0">
                          <a:latin typeface="Aptos Display" panose="020B0004020202020204" pitchFamily="34" charset="0"/>
                        </a:rPr>
                        <a:t>Faible à moyen</a:t>
                      </a:r>
                    </a:p>
                  </a:txBody>
                  <a:tcPr anchor="ctr"/>
                </a:tc>
                <a:extLst>
                  <a:ext uri="{0D108BD9-81ED-4DB2-BD59-A6C34878D82A}">
                    <a16:rowId xmlns:a16="http://schemas.microsoft.com/office/drawing/2014/main" val="3558542520"/>
                  </a:ext>
                </a:extLst>
              </a:tr>
              <a:tr h="687589">
                <a:tc>
                  <a:txBody>
                    <a:bodyPr/>
                    <a:lstStyle/>
                    <a:p>
                      <a:pPr algn="ctr"/>
                      <a:r>
                        <a:rPr lang="fr-CA" sz="2000" dirty="0">
                          <a:latin typeface="Aptos Display" panose="020B0004020202020204" pitchFamily="34" charset="0"/>
                        </a:rPr>
                        <a:t>Très précis</a:t>
                      </a:r>
                    </a:p>
                  </a:txBody>
                  <a:tcPr anchor="ctr"/>
                </a:tc>
                <a:tc>
                  <a:txBody>
                    <a:bodyPr/>
                    <a:lstStyle/>
                    <a:p>
                      <a:r>
                        <a:rPr lang="fr-CA" sz="2000" dirty="0">
                          <a:latin typeface="Aptos Display" panose="020B0004020202020204" pitchFamily="34" charset="0"/>
                        </a:rPr>
                        <a:t>Les effets des boissons énergisantes sur le sommeil des adolescents québécois</a:t>
                      </a:r>
                    </a:p>
                  </a:txBody>
                  <a:tcPr/>
                </a:tc>
                <a:tc>
                  <a:txBody>
                    <a:bodyPr/>
                    <a:lstStyle/>
                    <a:p>
                      <a:pPr algn="ctr"/>
                      <a:r>
                        <a:rPr lang="fr-CA" sz="2000" dirty="0">
                          <a:latin typeface="Aptos Display" panose="020B0004020202020204" pitchFamily="34" charset="0"/>
                        </a:rPr>
                        <a:t>Faible</a:t>
                      </a:r>
                    </a:p>
                  </a:txBody>
                  <a:tcPr anchor="ctr"/>
                </a:tc>
                <a:extLst>
                  <a:ext uri="{0D108BD9-81ED-4DB2-BD59-A6C34878D82A}">
                    <a16:rowId xmlns:a16="http://schemas.microsoft.com/office/drawing/2014/main" val="3971392422"/>
                  </a:ext>
                </a:extLst>
              </a:tr>
            </a:tbl>
          </a:graphicData>
        </a:graphic>
      </p:graphicFrame>
    </p:spTree>
    <p:extLst>
      <p:ext uri="{BB962C8B-B14F-4D97-AF65-F5344CB8AC3E}">
        <p14:creationId xmlns:p14="http://schemas.microsoft.com/office/powerpoint/2010/main" val="1683849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DA5B5-9925-111C-C82F-DFDEA4A13D0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EF648BD-3B1A-1D93-861F-27A07CA00A21}"/>
              </a:ext>
            </a:extLst>
          </p:cNvPr>
          <p:cNvSpPr txBox="1"/>
          <p:nvPr>
            <p:custDataLst>
              <p:tags r:id="rId1"/>
            </p:custDataLst>
          </p:nvPr>
        </p:nvSpPr>
        <p:spPr>
          <a:xfrm>
            <a:off x="9582671" y="108414"/>
            <a:ext cx="2539479" cy="1292662"/>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dirty="0">
                <a:solidFill>
                  <a:srgbClr val="FF9900"/>
                </a:solidFill>
                <a:latin typeface="Aptos ExtraBold" panose="020B0004020202020204" pitchFamily="34" charset="0"/>
              </a:rPr>
              <a:t>DÉFINIR LE SUJET </a:t>
            </a:r>
          </a:p>
          <a:p>
            <a:pPr indent="-342900">
              <a:buFont typeface="+mj-lt"/>
              <a:buAutoNum type="arabicPeriod"/>
            </a:pPr>
            <a:r>
              <a:rPr lang="fr-CA" sz="1200" dirty="0">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10" name="ZoneTexte 9">
            <a:extLst>
              <a:ext uri="{FF2B5EF4-FFF2-40B4-BE49-F238E27FC236}">
                <a16:creationId xmlns:a16="http://schemas.microsoft.com/office/drawing/2014/main" id="{CE59EE94-A112-6946-BA99-9BB3CFFACE54}"/>
              </a:ext>
            </a:extLst>
          </p:cNvPr>
          <p:cNvSpPr txBox="1"/>
          <p:nvPr>
            <p:custDataLst>
              <p:tags r:id="rId2"/>
            </p:custDataLst>
          </p:nvPr>
        </p:nvSpPr>
        <p:spPr>
          <a:xfrm>
            <a:off x="236627" y="500572"/>
            <a:ext cx="7359156" cy="892552"/>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DÉFINIR LE SUJET </a:t>
            </a:r>
          </a:p>
          <a:p>
            <a:r>
              <a:rPr lang="fr-CA" sz="2400" dirty="0">
                <a:solidFill>
                  <a:schemeClr val="bg1"/>
                </a:solidFill>
                <a:latin typeface="Aptos SemiBold" panose="020B0004020202020204" pitchFamily="34" charset="0"/>
              </a:rPr>
              <a:t>qui, quoi, pourquoi, où, quand, comment et combien </a:t>
            </a:r>
            <a:endParaRPr lang="fr-CA" sz="3200" dirty="0">
              <a:solidFill>
                <a:schemeClr val="bg1"/>
              </a:solidFill>
              <a:latin typeface="Aptos SemiBold" panose="020B0004020202020204" pitchFamily="34" charset="0"/>
            </a:endParaRPr>
          </a:p>
        </p:txBody>
      </p:sp>
      <p:sp>
        <p:nvSpPr>
          <p:cNvPr id="5" name="ZoneTexte 4">
            <a:extLst>
              <a:ext uri="{FF2B5EF4-FFF2-40B4-BE49-F238E27FC236}">
                <a16:creationId xmlns:a16="http://schemas.microsoft.com/office/drawing/2014/main" id="{A6BC7CB7-A3AB-78BC-F386-19F69D171EEF}"/>
              </a:ext>
            </a:extLst>
          </p:cNvPr>
          <p:cNvSpPr txBox="1"/>
          <p:nvPr>
            <p:custDataLst>
              <p:tags r:id="rId3"/>
            </p:custDataLst>
          </p:nvPr>
        </p:nvSpPr>
        <p:spPr>
          <a:xfrm>
            <a:off x="982975" y="1940839"/>
            <a:ext cx="10226050" cy="4124206"/>
          </a:xfrm>
          <a:prstGeom prst="rect">
            <a:avLst/>
          </a:prstGeom>
          <a:noFill/>
          <a:ln>
            <a:solidFill>
              <a:schemeClr val="bg1"/>
            </a:solidFill>
          </a:ln>
        </p:spPr>
        <p:txBody>
          <a:bodyPr wrap="square" numCol="1">
            <a:spAutoFit/>
          </a:bodyPr>
          <a:lstStyle/>
          <a:p>
            <a:pPr>
              <a:spcBef>
                <a:spcPts val="600"/>
              </a:spcBef>
            </a:pPr>
            <a:r>
              <a:rPr lang="fr-CA" sz="2800" dirty="0">
                <a:solidFill>
                  <a:schemeClr val="bg1"/>
                </a:solidFill>
                <a:highlight>
                  <a:srgbClr val="000080"/>
                </a:highlight>
                <a:latin typeface="Aptos Display" panose="020B0004020202020204" pitchFamily="34" charset="0"/>
              </a:rPr>
              <a:t>*** PROMPT 1 À DONNER À L’IA *** </a:t>
            </a:r>
          </a:p>
          <a:p>
            <a:pPr>
              <a:spcBef>
                <a:spcPts val="600"/>
              </a:spcBef>
            </a:pPr>
            <a:endParaRPr lang="fr-CA" sz="2800" dirty="0">
              <a:solidFill>
                <a:schemeClr val="bg1"/>
              </a:solidFill>
              <a:highlight>
                <a:srgbClr val="000080"/>
              </a:highlight>
              <a:latin typeface="Aptos Display" panose="020B0004020202020204" pitchFamily="34" charset="0"/>
            </a:endParaRPr>
          </a:p>
          <a:p>
            <a:pPr>
              <a:spcBef>
                <a:spcPts val="300"/>
              </a:spcBef>
            </a:pPr>
            <a:r>
              <a:rPr lang="fr-CA" sz="2800" dirty="0">
                <a:solidFill>
                  <a:schemeClr val="bg1"/>
                </a:solidFill>
                <a:latin typeface="Aptos Display" panose="020B0004020202020204" pitchFamily="34" charset="0"/>
              </a:rPr>
              <a:t>Tu es spécialiste en méthodologie de la recherche documentaire au niveau collégial. Aide-moi à définir mon sujet de recherche qui est [</a:t>
            </a:r>
            <a:r>
              <a:rPr lang="fr-CA" sz="2800" dirty="0">
                <a:solidFill>
                  <a:schemeClr val="bg1"/>
                </a:solidFill>
                <a:highlight>
                  <a:srgbClr val="FF00FF"/>
                </a:highlight>
                <a:latin typeface="Aptos Display" panose="020B0004020202020204" pitchFamily="34" charset="0"/>
              </a:rPr>
              <a:t>INSÉRER SUJET</a:t>
            </a:r>
            <a:r>
              <a:rPr lang="fr-CA" sz="2800" dirty="0">
                <a:solidFill>
                  <a:schemeClr val="bg1"/>
                </a:solidFill>
                <a:latin typeface="Aptos Display" panose="020B0004020202020204" pitchFamily="34" charset="0"/>
              </a:rPr>
              <a:t>]. Génère 10 exemples de sujets larges en variant les populations concernées et les angles possibles (santé, alimentation, société, environnement, économie, etc.).</a:t>
            </a:r>
          </a:p>
          <a:p>
            <a:pPr>
              <a:spcBef>
                <a:spcPts val="300"/>
              </a:spcBef>
            </a:pPr>
            <a:r>
              <a:rPr lang="fr-CA" sz="2800" dirty="0">
                <a:solidFill>
                  <a:schemeClr val="bg1"/>
                </a:solidFill>
                <a:latin typeface="Aptos Display" panose="020B0004020202020204" pitchFamily="34" charset="0"/>
              </a:rPr>
              <a:t>Ensuite, je vais choisir, adapter ou modifier une des propositions pour préciser mon propre besoin.</a:t>
            </a:r>
          </a:p>
        </p:txBody>
      </p:sp>
      <p:sp>
        <p:nvSpPr>
          <p:cNvPr id="6" name="Rectangle 5">
            <a:extLst>
              <a:ext uri="{FF2B5EF4-FFF2-40B4-BE49-F238E27FC236}">
                <a16:creationId xmlns:a16="http://schemas.microsoft.com/office/drawing/2014/main" id="{B2941F7E-AF14-B131-CCD8-5D69CCB9301D}"/>
              </a:ext>
            </a:extLst>
          </p:cNvPr>
          <p:cNvSpPr/>
          <p:nvPr>
            <p:custDataLst>
              <p:tags r:id="rId4"/>
            </p:custDataLst>
          </p:nvPr>
        </p:nvSpPr>
        <p:spPr>
          <a:xfrm>
            <a:off x="69850" y="88708"/>
            <a:ext cx="12052300" cy="6671321"/>
          </a:xfrm>
          <a:prstGeom prst="rect">
            <a:avLst/>
          </a:prstGeom>
          <a:noFill/>
          <a:ln w="19050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78331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57B26-F3B0-BEC6-FCFE-EACDB9D201B7}"/>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518466BA-3FDF-36DA-F2D1-42B7E0E45200}"/>
              </a:ext>
            </a:extLst>
          </p:cNvPr>
          <p:cNvSpPr txBox="1"/>
          <p:nvPr>
            <p:custDataLst>
              <p:tags r:id="rId1"/>
            </p:custDataLst>
          </p:nvPr>
        </p:nvSpPr>
        <p:spPr>
          <a:xfrm>
            <a:off x="9582671" y="117467"/>
            <a:ext cx="2539479" cy="1292662"/>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dirty="0">
                <a:solidFill>
                  <a:srgbClr val="FF9900"/>
                </a:solidFill>
                <a:latin typeface="Aptos ExtraBold" panose="020B0004020202020204" pitchFamily="34" charset="0"/>
              </a:rPr>
              <a:t>DÉFINIR LE SUJET </a:t>
            </a:r>
          </a:p>
          <a:p>
            <a:pPr indent="-342900">
              <a:buFont typeface="+mj-lt"/>
              <a:buAutoNum type="arabicPeriod"/>
            </a:pPr>
            <a:r>
              <a:rPr lang="fr-CA" sz="1200" dirty="0">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5" name="Rectangle 4">
            <a:extLst>
              <a:ext uri="{FF2B5EF4-FFF2-40B4-BE49-F238E27FC236}">
                <a16:creationId xmlns:a16="http://schemas.microsoft.com/office/drawing/2014/main" id="{DD3C5B3D-244E-8136-BF16-6A59289B1A2E}"/>
              </a:ext>
            </a:extLst>
          </p:cNvPr>
          <p:cNvSpPr/>
          <p:nvPr>
            <p:custDataLst>
              <p:tags r:id="rId2"/>
            </p:custDataLst>
          </p:nvPr>
        </p:nvSpPr>
        <p:spPr>
          <a:xfrm>
            <a:off x="69850" y="88708"/>
            <a:ext cx="12052300" cy="6671321"/>
          </a:xfrm>
          <a:prstGeom prst="rect">
            <a:avLst/>
          </a:prstGeom>
          <a:noFill/>
          <a:ln w="190500">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3" name="ZoneTexte 2">
            <a:extLst>
              <a:ext uri="{FF2B5EF4-FFF2-40B4-BE49-F238E27FC236}">
                <a16:creationId xmlns:a16="http://schemas.microsoft.com/office/drawing/2014/main" id="{26119622-5FCC-7C7D-654F-E3C8EF82BF70}"/>
              </a:ext>
            </a:extLst>
          </p:cNvPr>
          <p:cNvSpPr txBox="1"/>
          <p:nvPr>
            <p:custDataLst>
              <p:tags r:id="rId3"/>
            </p:custDataLst>
          </p:nvPr>
        </p:nvSpPr>
        <p:spPr>
          <a:xfrm>
            <a:off x="236627" y="500572"/>
            <a:ext cx="7359156" cy="523220"/>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DÉFINIR LE SUJET </a:t>
            </a:r>
          </a:p>
        </p:txBody>
      </p:sp>
      <p:graphicFrame>
        <p:nvGraphicFramePr>
          <p:cNvPr id="2" name="Tableau 1">
            <a:extLst>
              <a:ext uri="{FF2B5EF4-FFF2-40B4-BE49-F238E27FC236}">
                <a16:creationId xmlns:a16="http://schemas.microsoft.com/office/drawing/2014/main" id="{AAE4ACA7-D10D-E291-172E-47C8E45EEFE6}"/>
              </a:ext>
            </a:extLst>
          </p:cNvPr>
          <p:cNvGraphicFramePr>
            <a:graphicFrameLocks noGrp="1"/>
          </p:cNvGraphicFramePr>
          <p:nvPr>
            <p:extLst>
              <p:ext uri="{D42A27DB-BD31-4B8C-83A1-F6EECF244321}">
                <p14:modId xmlns:p14="http://schemas.microsoft.com/office/powerpoint/2010/main" val="3812542940"/>
              </p:ext>
            </p:extLst>
          </p:nvPr>
        </p:nvGraphicFramePr>
        <p:xfrm>
          <a:off x="685239" y="1821993"/>
          <a:ext cx="10720698" cy="4292927"/>
        </p:xfrm>
        <a:graphic>
          <a:graphicData uri="http://schemas.openxmlformats.org/drawingml/2006/table">
            <a:tbl>
              <a:tblPr>
                <a:solidFill>
                  <a:schemeClr val="bg2">
                    <a:lumMod val="50000"/>
                  </a:schemeClr>
                </a:solidFill>
              </a:tblPr>
              <a:tblGrid>
                <a:gridCol w="1894293">
                  <a:extLst>
                    <a:ext uri="{9D8B030D-6E8A-4147-A177-3AD203B41FA5}">
                      <a16:colId xmlns:a16="http://schemas.microsoft.com/office/drawing/2014/main" val="1357417214"/>
                    </a:ext>
                  </a:extLst>
                </a:gridCol>
                <a:gridCol w="8826405">
                  <a:extLst>
                    <a:ext uri="{9D8B030D-6E8A-4147-A177-3AD203B41FA5}">
                      <a16:colId xmlns:a16="http://schemas.microsoft.com/office/drawing/2014/main" val="1428296672"/>
                    </a:ext>
                  </a:extLst>
                </a:gridCol>
              </a:tblGrid>
              <a:tr h="173209">
                <a:tc>
                  <a:txBody>
                    <a:bodyPr/>
                    <a:lstStyle/>
                    <a:p>
                      <a:pPr>
                        <a:buNone/>
                      </a:pPr>
                      <a:r>
                        <a:rPr lang="fr-CA" sz="2000" b="1" dirty="0">
                          <a:solidFill>
                            <a:schemeClr val="bg1"/>
                          </a:solidFill>
                          <a:latin typeface="Aptos Display" panose="020B0004020202020204" pitchFamily="34" charset="0"/>
                        </a:rPr>
                        <a:t>DIMENSIONS</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b="1" dirty="0">
                          <a:solidFill>
                            <a:schemeClr val="bg1"/>
                          </a:solidFill>
                          <a:latin typeface="Aptos Display" panose="020B0004020202020204" pitchFamily="34" charset="0"/>
                        </a:rPr>
                        <a:t>EXEMPLES DE SUJET</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3252889"/>
                  </a:ext>
                </a:extLst>
              </a:tr>
              <a:tr h="744838">
                <a:tc>
                  <a:txBody>
                    <a:bodyPr/>
                    <a:lstStyle/>
                    <a:p>
                      <a:pPr>
                        <a:buNone/>
                      </a:pPr>
                      <a:r>
                        <a:rPr lang="fr-CA" sz="2000" b="1" dirty="0">
                          <a:solidFill>
                            <a:schemeClr val="bg1"/>
                          </a:solidFill>
                          <a:latin typeface="Aptos Display" panose="020B0004020202020204" pitchFamily="34" charset="0"/>
                        </a:rPr>
                        <a:t>Santé mentale</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dirty="0">
                          <a:solidFill>
                            <a:schemeClr val="bg1"/>
                          </a:solidFill>
                          <a:latin typeface="Aptos Display" panose="020B0004020202020204" pitchFamily="34" charset="0"/>
                        </a:rPr>
                        <a:t>L'impact de l'intégration sociale sur la santé mentale des réfugiés récemment établis au Québec.</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5096712"/>
                  </a:ext>
                </a:extLst>
              </a:tr>
              <a:tr h="596233">
                <a:tc>
                  <a:txBody>
                    <a:bodyPr/>
                    <a:lstStyle/>
                    <a:p>
                      <a:pPr>
                        <a:buNone/>
                      </a:pPr>
                      <a:r>
                        <a:rPr lang="fr-CA" sz="2000" b="1" dirty="0">
                          <a:solidFill>
                            <a:schemeClr val="bg1"/>
                          </a:solidFill>
                          <a:latin typeface="Aptos Display" panose="020B0004020202020204" pitchFamily="34" charset="0"/>
                        </a:rPr>
                        <a:t>Alimentation</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dirty="0">
                          <a:solidFill>
                            <a:schemeClr val="bg1"/>
                          </a:solidFill>
                          <a:latin typeface="Aptos Display" panose="020B0004020202020204" pitchFamily="34" charset="0"/>
                        </a:rPr>
                        <a:t>L'adaptation des habitudes alimentaires des familles immigrantes et son effet sur leur intégration sociale.</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99754834"/>
                  </a:ext>
                </a:extLst>
              </a:tr>
              <a:tr h="665220">
                <a:tc>
                  <a:txBody>
                    <a:bodyPr/>
                    <a:lstStyle/>
                    <a:p>
                      <a:pPr>
                        <a:buNone/>
                      </a:pPr>
                      <a:r>
                        <a:rPr lang="fr-CA" sz="2000" b="1" dirty="0">
                          <a:solidFill>
                            <a:schemeClr val="bg1"/>
                          </a:solidFill>
                          <a:latin typeface="Aptos Display" panose="020B0004020202020204" pitchFamily="34" charset="0"/>
                        </a:rPr>
                        <a:t>Éducation</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dirty="0">
                          <a:solidFill>
                            <a:schemeClr val="bg1"/>
                          </a:solidFill>
                          <a:latin typeface="Aptos Display" panose="020B0004020202020204" pitchFamily="34" charset="0"/>
                        </a:rPr>
                        <a:t>Le rôle des établissements collégiaux dans l'intégration sociale des étudiants internationaux.</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5128793"/>
                  </a:ext>
                </a:extLst>
              </a:tr>
              <a:tr h="596233">
                <a:tc>
                  <a:txBody>
                    <a:bodyPr/>
                    <a:lstStyle/>
                    <a:p>
                      <a:pPr>
                        <a:buNone/>
                      </a:pPr>
                      <a:r>
                        <a:rPr lang="fr-CA" sz="2000" b="1" dirty="0">
                          <a:solidFill>
                            <a:schemeClr val="bg1"/>
                          </a:solidFill>
                          <a:latin typeface="Aptos Display" panose="020B0004020202020204" pitchFamily="34" charset="0"/>
                        </a:rPr>
                        <a:t>Logement</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dirty="0">
                          <a:solidFill>
                            <a:schemeClr val="bg1"/>
                          </a:solidFill>
                          <a:latin typeface="Aptos Display" panose="020B0004020202020204" pitchFamily="34" charset="0"/>
                        </a:rPr>
                        <a:t>L'influence des conditions de logement sur l'intégration sociale des familles nouvellement immigrées.</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1819156"/>
                  </a:ext>
                </a:extLst>
              </a:tr>
              <a:tr h="665220">
                <a:tc>
                  <a:txBody>
                    <a:bodyPr/>
                    <a:lstStyle/>
                    <a:p>
                      <a:pPr>
                        <a:buNone/>
                      </a:pPr>
                      <a:r>
                        <a:rPr lang="fr-CA" sz="2000" b="1" dirty="0">
                          <a:solidFill>
                            <a:schemeClr val="bg1"/>
                          </a:solidFill>
                          <a:latin typeface="Aptos Display" panose="020B0004020202020204" pitchFamily="34" charset="0"/>
                        </a:rPr>
                        <a:t>Participation citoyenne</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dirty="0">
                          <a:solidFill>
                            <a:schemeClr val="bg1"/>
                          </a:solidFill>
                          <a:latin typeface="Aptos Display" panose="020B0004020202020204" pitchFamily="34" charset="0"/>
                        </a:rPr>
                        <a:t>L'engagement communautaire comme moteur d'intégration sociale chez les nouveaux arrivants.</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7742753"/>
                  </a:ext>
                </a:extLst>
              </a:tr>
              <a:tr h="596233">
                <a:tc>
                  <a:txBody>
                    <a:bodyPr/>
                    <a:lstStyle/>
                    <a:p>
                      <a:pPr>
                        <a:buNone/>
                      </a:pPr>
                      <a:r>
                        <a:rPr lang="fr-CA" sz="2000" b="1" dirty="0">
                          <a:solidFill>
                            <a:schemeClr val="bg1"/>
                          </a:solidFill>
                          <a:latin typeface="Aptos Display" panose="020B0004020202020204" pitchFamily="34" charset="0"/>
                        </a:rPr>
                        <a:t>Femmes</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CA" sz="2000" dirty="0">
                          <a:solidFill>
                            <a:schemeClr val="bg1"/>
                          </a:solidFill>
                          <a:latin typeface="Aptos Display" panose="020B0004020202020204" pitchFamily="34" charset="0"/>
                        </a:rPr>
                        <a:t>Les défis d'intégration sociale des femmes immigrantes ayant de jeunes enfants.</a:t>
                      </a:r>
                    </a:p>
                  </a:txBody>
                  <a:tcPr marL="32473" marR="32473" marT="16236" marB="1623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2005793"/>
                  </a:ext>
                </a:extLst>
              </a:tr>
            </a:tbl>
          </a:graphicData>
        </a:graphic>
      </p:graphicFrame>
    </p:spTree>
    <p:extLst>
      <p:ext uri="{BB962C8B-B14F-4D97-AF65-F5344CB8AC3E}">
        <p14:creationId xmlns:p14="http://schemas.microsoft.com/office/powerpoint/2010/main" val="85047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EEEF6F20-FFF7-88B7-F49C-8B8CD9F07405}"/>
              </a:ext>
            </a:extLst>
          </p:cNvPr>
          <p:cNvSpPr txBox="1"/>
          <p:nvPr>
            <p:custDataLst>
              <p:tags r:id="rId1"/>
            </p:custDataLst>
          </p:nvPr>
        </p:nvSpPr>
        <p:spPr>
          <a:xfrm>
            <a:off x="279891" y="490337"/>
            <a:ext cx="5531281" cy="523220"/>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IDENTIFIER DES MOTS-CLÉS</a:t>
            </a:r>
          </a:p>
        </p:txBody>
      </p:sp>
      <p:sp>
        <p:nvSpPr>
          <p:cNvPr id="3" name="ZoneTexte 2">
            <a:extLst>
              <a:ext uri="{FF2B5EF4-FFF2-40B4-BE49-F238E27FC236}">
                <a16:creationId xmlns:a16="http://schemas.microsoft.com/office/drawing/2014/main" id="{C237499D-7201-38BC-5055-9B56AB5F192E}"/>
              </a:ext>
            </a:extLst>
          </p:cNvPr>
          <p:cNvSpPr txBox="1"/>
          <p:nvPr>
            <p:custDataLst>
              <p:tags r:id="rId2"/>
            </p:custDataLst>
          </p:nvPr>
        </p:nvSpPr>
        <p:spPr>
          <a:xfrm>
            <a:off x="9297909" y="179518"/>
            <a:ext cx="2763735" cy="1231106"/>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sz="1200" dirty="0">
                <a:latin typeface="Aptos Display" panose="020B0004020202020204" pitchFamily="34" charset="0"/>
              </a:rPr>
              <a:t>DÉFINIR LE SUJET </a:t>
            </a:r>
          </a:p>
          <a:p>
            <a:pPr indent="-342900">
              <a:buFont typeface="+mj-lt"/>
              <a:buAutoNum type="arabicPeriod"/>
            </a:pPr>
            <a:r>
              <a:rPr lang="fr-CA" sz="1400" b="1" dirty="0">
                <a:solidFill>
                  <a:srgbClr val="FF0000"/>
                </a:solidFill>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5" name="ZoneTexte 4">
            <a:extLst>
              <a:ext uri="{FF2B5EF4-FFF2-40B4-BE49-F238E27FC236}">
                <a16:creationId xmlns:a16="http://schemas.microsoft.com/office/drawing/2014/main" id="{AC71ADE2-61D9-F896-8E4B-B13B67468A9F}"/>
              </a:ext>
            </a:extLst>
          </p:cNvPr>
          <p:cNvSpPr txBox="1"/>
          <p:nvPr>
            <p:custDataLst>
              <p:tags r:id="rId3"/>
            </p:custDataLst>
          </p:nvPr>
        </p:nvSpPr>
        <p:spPr>
          <a:xfrm>
            <a:off x="417729" y="1899243"/>
            <a:ext cx="11356541" cy="3234219"/>
          </a:xfrm>
          <a:prstGeom prst="rect">
            <a:avLst/>
          </a:prstGeom>
          <a:noFill/>
          <a:ln>
            <a:solidFill>
              <a:schemeClr val="bg1"/>
            </a:solidFill>
          </a:ln>
        </p:spPr>
        <p:txBody>
          <a:bodyPr wrap="square" numCol="1">
            <a:spAutoFit/>
          </a:bodyPr>
          <a:lstStyle/>
          <a:p>
            <a:pPr>
              <a:spcBef>
                <a:spcPts val="100"/>
              </a:spcBef>
            </a:pPr>
            <a:r>
              <a:rPr lang="fr-CA" sz="2000" dirty="0">
                <a:solidFill>
                  <a:schemeClr val="bg1"/>
                </a:solidFill>
                <a:highlight>
                  <a:srgbClr val="000080"/>
                </a:highlight>
                <a:latin typeface="Aptos Display" panose="020B0004020202020204" pitchFamily="34" charset="0"/>
              </a:rPr>
              <a:t>*** PROMPT 2 À DONNER À L’IA *** </a:t>
            </a:r>
          </a:p>
          <a:p>
            <a:pPr>
              <a:spcBef>
                <a:spcPts val="100"/>
              </a:spcBef>
            </a:pPr>
            <a:endParaRPr lang="fr-CA" sz="2000" dirty="0">
              <a:solidFill>
                <a:schemeClr val="bg1"/>
              </a:solidFill>
              <a:highlight>
                <a:srgbClr val="000080"/>
              </a:highlight>
              <a:latin typeface="Aptos Display" panose="020B0004020202020204" pitchFamily="34" charset="0"/>
            </a:endParaRPr>
          </a:p>
          <a:p>
            <a:pPr>
              <a:spcBef>
                <a:spcPts val="100"/>
              </a:spcBef>
            </a:pPr>
            <a:r>
              <a:rPr lang="fr-CA" sz="2000" dirty="0">
                <a:solidFill>
                  <a:schemeClr val="bg1"/>
                </a:solidFill>
                <a:latin typeface="Aptos Display" panose="020B0004020202020204" pitchFamily="34" charset="0"/>
              </a:rPr>
              <a:t>Avec le sujet que j’ai sélectionné : [</a:t>
            </a:r>
            <a:r>
              <a:rPr lang="fr-CA" sz="2000" dirty="0">
                <a:solidFill>
                  <a:schemeClr val="bg1"/>
                </a:solidFill>
                <a:highlight>
                  <a:srgbClr val="FF00FF"/>
                </a:highlight>
                <a:latin typeface="Aptos Display" panose="020B0004020202020204" pitchFamily="34" charset="0"/>
              </a:rPr>
              <a:t>INSÉRER SUJET PLUS PRÉCIS</a:t>
            </a:r>
            <a:r>
              <a:rPr lang="fr-CA" sz="2000" dirty="0">
                <a:solidFill>
                  <a:schemeClr val="bg1"/>
                </a:solidFill>
                <a:latin typeface="Aptos Display" panose="020B0004020202020204" pitchFamily="34" charset="0"/>
              </a:rPr>
              <a:t>]. Aide-moi à identifier des mots-clés qui pourraient être utilisés pour rechercher de l’information dans des bases de données documentaires et des moteurs de recherche.</a:t>
            </a:r>
            <a:br>
              <a:rPr lang="fr-CA" sz="2000" dirty="0">
                <a:solidFill>
                  <a:schemeClr val="bg1"/>
                </a:solidFill>
                <a:latin typeface="Aptos Display" panose="020B0004020202020204" pitchFamily="34" charset="0"/>
              </a:rPr>
            </a:br>
            <a:r>
              <a:rPr lang="fr-CA" sz="2000" dirty="0">
                <a:solidFill>
                  <a:schemeClr val="bg1"/>
                </a:solidFill>
                <a:latin typeface="Aptos Display" panose="020B0004020202020204" pitchFamily="34" charset="0"/>
              </a:rPr>
              <a:t>Règles :</a:t>
            </a:r>
          </a:p>
          <a:p>
            <a:pPr marL="285750" indent="-285750">
              <a:spcBef>
                <a:spcPts val="100"/>
              </a:spcBef>
              <a:buFont typeface="Arial" panose="020B0604020202020204" pitchFamily="34" charset="0"/>
              <a:buChar char="•"/>
            </a:pPr>
            <a:r>
              <a:rPr lang="fr-CA" sz="2000" dirty="0">
                <a:solidFill>
                  <a:schemeClr val="bg1"/>
                </a:solidFill>
                <a:latin typeface="Aptos Display" panose="020B0004020202020204" pitchFamily="34" charset="0"/>
              </a:rPr>
              <a:t>Identifie 2 ou 3 concepts principaux à partir de mon sujet.</a:t>
            </a:r>
          </a:p>
          <a:p>
            <a:pPr marL="285750" indent="-285750">
              <a:spcBef>
                <a:spcPts val="100"/>
              </a:spcBef>
              <a:buFont typeface="Arial" panose="020B0604020202020204" pitchFamily="34" charset="0"/>
              <a:buChar char="•"/>
            </a:pPr>
            <a:r>
              <a:rPr lang="fr-CA" sz="2000" dirty="0">
                <a:solidFill>
                  <a:schemeClr val="bg1"/>
                </a:solidFill>
                <a:latin typeface="Aptos Display" panose="020B0004020202020204" pitchFamily="34" charset="0"/>
              </a:rPr>
              <a:t>Pour chaque concept, propose au moins 3 termes associés.</a:t>
            </a:r>
          </a:p>
          <a:p>
            <a:pPr marL="285750" indent="-285750">
              <a:spcBef>
                <a:spcPts val="100"/>
              </a:spcBef>
              <a:buFont typeface="Arial" panose="020B0604020202020204" pitchFamily="34" charset="0"/>
              <a:buChar char="•"/>
            </a:pPr>
            <a:r>
              <a:rPr lang="fr-CA" sz="2000" dirty="0">
                <a:solidFill>
                  <a:schemeClr val="bg1"/>
                </a:solidFill>
                <a:latin typeface="Aptos Display" panose="020B0004020202020204" pitchFamily="34" charset="0"/>
              </a:rPr>
              <a:t>Présente le résultat dans un tableau à deux colonnes : Concept principal ET Termes associés et synonymes</a:t>
            </a:r>
          </a:p>
        </p:txBody>
      </p:sp>
      <p:sp>
        <p:nvSpPr>
          <p:cNvPr id="8" name="Rectangle 7">
            <a:extLst>
              <a:ext uri="{FF2B5EF4-FFF2-40B4-BE49-F238E27FC236}">
                <a16:creationId xmlns:a16="http://schemas.microsoft.com/office/drawing/2014/main" id="{A9C20E1A-63CA-58D5-DA91-BD25E28E0ECF}"/>
              </a:ext>
            </a:extLst>
          </p:cNvPr>
          <p:cNvSpPr/>
          <p:nvPr>
            <p:custDataLst>
              <p:tags r:id="rId4"/>
            </p:custDataLst>
          </p:nvPr>
        </p:nvSpPr>
        <p:spPr>
          <a:xfrm>
            <a:off x="69850" y="88708"/>
            <a:ext cx="12052300" cy="6671321"/>
          </a:xfrm>
          <a:prstGeom prst="rect">
            <a:avLst/>
          </a:prstGeom>
          <a:noFill/>
          <a:ln w="190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90353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4FFC4-5988-8136-CBFB-B537226D4EB6}"/>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CD4458BA-334F-6041-7323-0FD02B02F681}"/>
              </a:ext>
            </a:extLst>
          </p:cNvPr>
          <p:cNvSpPr txBox="1"/>
          <p:nvPr>
            <p:custDataLst>
              <p:tags r:id="rId1"/>
            </p:custDataLst>
          </p:nvPr>
        </p:nvSpPr>
        <p:spPr>
          <a:xfrm>
            <a:off x="9280627" y="179518"/>
            <a:ext cx="2781017" cy="1231106"/>
          </a:xfrm>
          <a:prstGeom prst="rect">
            <a:avLst/>
          </a:prstGeom>
          <a:solidFill>
            <a:schemeClr val="bg1"/>
          </a:solidFill>
          <a:ln w="19050">
            <a:solidFill>
              <a:schemeClr val="bg1"/>
            </a:solidFill>
          </a:ln>
        </p:spPr>
        <p:txBody>
          <a:bodyPr wrap="square">
            <a:spAutoFit/>
          </a:bodyPr>
          <a:lstStyle/>
          <a:p>
            <a:pPr indent="-342900">
              <a:buFont typeface="+mj-lt"/>
              <a:buAutoNum type="arabicPeriod"/>
            </a:pPr>
            <a:r>
              <a:rPr lang="fr-CA" sz="1200" dirty="0">
                <a:latin typeface="Aptos Display" panose="020B0004020202020204" pitchFamily="34" charset="0"/>
              </a:rPr>
              <a:t>DÉFINIR LE SUJET </a:t>
            </a:r>
          </a:p>
          <a:p>
            <a:pPr indent="-342900">
              <a:buFont typeface="+mj-lt"/>
              <a:buAutoNum type="arabicPeriod"/>
            </a:pPr>
            <a:r>
              <a:rPr lang="fr-CA" sz="1400" b="1" dirty="0">
                <a:solidFill>
                  <a:srgbClr val="FF0000"/>
                </a:solidFill>
                <a:latin typeface="Aptos Display" panose="020B0004020202020204" pitchFamily="34" charset="0"/>
              </a:rPr>
              <a:t>IDENTIFIER DES MOTS-CLÉS</a:t>
            </a:r>
          </a:p>
          <a:p>
            <a:pPr indent="-342900">
              <a:buFont typeface="+mj-lt"/>
              <a:buAutoNum type="arabicPeriod"/>
            </a:pPr>
            <a:r>
              <a:rPr lang="fr-CA" sz="1200" dirty="0">
                <a:latin typeface="Aptos Display" panose="020B0004020202020204" pitchFamily="34" charset="0"/>
              </a:rPr>
              <a:t>CHOISIR LES SOURCES </a:t>
            </a: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sp>
        <p:nvSpPr>
          <p:cNvPr id="10" name="ZoneTexte 9">
            <a:extLst>
              <a:ext uri="{FF2B5EF4-FFF2-40B4-BE49-F238E27FC236}">
                <a16:creationId xmlns:a16="http://schemas.microsoft.com/office/drawing/2014/main" id="{8DA72BCC-BDE7-BBFC-6D77-73100213FBD4}"/>
              </a:ext>
            </a:extLst>
          </p:cNvPr>
          <p:cNvSpPr txBox="1"/>
          <p:nvPr>
            <p:custDataLst>
              <p:tags r:id="rId2"/>
            </p:custDataLst>
          </p:nvPr>
        </p:nvSpPr>
        <p:spPr>
          <a:xfrm>
            <a:off x="715677" y="2196498"/>
            <a:ext cx="10760646" cy="369332"/>
          </a:xfrm>
          <a:prstGeom prst="rect">
            <a:avLst/>
          </a:prstGeom>
          <a:solidFill>
            <a:srgbClr val="FF0000"/>
          </a:solidFill>
        </p:spPr>
        <p:txBody>
          <a:bodyPr wrap="square">
            <a:spAutoFit/>
          </a:bodyPr>
          <a:lstStyle/>
          <a:p>
            <a:r>
              <a:rPr lang="fr-CA" dirty="0">
                <a:solidFill>
                  <a:schemeClr val="tx1">
                    <a:lumMod val="85000"/>
                    <a:lumOff val="15000"/>
                  </a:schemeClr>
                </a:solidFill>
                <a:latin typeface="Aptos SemiBold" panose="020B0004020202020204" pitchFamily="34" charset="0"/>
              </a:rPr>
              <a:t>SUJET : Les défis d'intégration sociale des femmes immigrantes ayant de jeunes enfants</a:t>
            </a:r>
          </a:p>
        </p:txBody>
      </p:sp>
      <p:sp>
        <p:nvSpPr>
          <p:cNvPr id="5" name="Rectangle 4">
            <a:extLst>
              <a:ext uri="{FF2B5EF4-FFF2-40B4-BE49-F238E27FC236}">
                <a16:creationId xmlns:a16="http://schemas.microsoft.com/office/drawing/2014/main" id="{B411B6BE-21B9-2B2B-01BF-AE1D017EF9AD}"/>
              </a:ext>
            </a:extLst>
          </p:cNvPr>
          <p:cNvSpPr/>
          <p:nvPr>
            <p:custDataLst>
              <p:tags r:id="rId3"/>
            </p:custDataLst>
          </p:nvPr>
        </p:nvSpPr>
        <p:spPr>
          <a:xfrm>
            <a:off x="69850" y="88708"/>
            <a:ext cx="12052300" cy="6671321"/>
          </a:xfrm>
          <a:prstGeom prst="rect">
            <a:avLst/>
          </a:prstGeom>
          <a:noFill/>
          <a:ln w="190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7" name="ZoneTexte 6">
            <a:extLst>
              <a:ext uri="{FF2B5EF4-FFF2-40B4-BE49-F238E27FC236}">
                <a16:creationId xmlns:a16="http://schemas.microsoft.com/office/drawing/2014/main" id="{AF4393D2-E6E3-6494-A750-A0A2E0BD55C4}"/>
              </a:ext>
            </a:extLst>
          </p:cNvPr>
          <p:cNvSpPr txBox="1"/>
          <p:nvPr>
            <p:custDataLst>
              <p:tags r:id="rId4"/>
            </p:custDataLst>
          </p:nvPr>
        </p:nvSpPr>
        <p:spPr>
          <a:xfrm>
            <a:off x="279891" y="490337"/>
            <a:ext cx="5531281" cy="523220"/>
          </a:xfrm>
          <a:prstGeom prst="rect">
            <a:avLst/>
          </a:prstGeom>
          <a:noFill/>
          <a:ln>
            <a:noFill/>
          </a:ln>
        </p:spPr>
        <p:txBody>
          <a:bodyPr wrap="square">
            <a:spAutoFit/>
          </a:bodyPr>
          <a:lstStyle/>
          <a:p>
            <a:r>
              <a:rPr lang="fr-CA" sz="2800" dirty="0">
                <a:solidFill>
                  <a:schemeClr val="bg1"/>
                </a:solidFill>
                <a:latin typeface="Aptos SemiBold" panose="020B0004020202020204" pitchFamily="34" charset="0"/>
              </a:rPr>
              <a:t>IDENTIFIER DES MOTS-CLÉS</a:t>
            </a:r>
          </a:p>
        </p:txBody>
      </p:sp>
      <p:graphicFrame>
        <p:nvGraphicFramePr>
          <p:cNvPr id="3" name="Tableau 2">
            <a:extLst>
              <a:ext uri="{FF2B5EF4-FFF2-40B4-BE49-F238E27FC236}">
                <a16:creationId xmlns:a16="http://schemas.microsoft.com/office/drawing/2014/main" id="{65E83E7D-2ABE-7BB7-2E63-1B71257BA1D0}"/>
              </a:ext>
            </a:extLst>
          </p:cNvPr>
          <p:cNvGraphicFramePr>
            <a:graphicFrameLocks noGrp="1"/>
          </p:cNvGraphicFramePr>
          <p:nvPr>
            <p:extLst>
              <p:ext uri="{D42A27DB-BD31-4B8C-83A1-F6EECF244321}">
                <p14:modId xmlns:p14="http://schemas.microsoft.com/office/powerpoint/2010/main" val="3505134980"/>
              </p:ext>
            </p:extLst>
          </p:nvPr>
        </p:nvGraphicFramePr>
        <p:xfrm>
          <a:off x="838200" y="2848669"/>
          <a:ext cx="10515600" cy="2926080"/>
        </p:xfrm>
        <a:graphic>
          <a:graphicData uri="http://schemas.openxmlformats.org/drawingml/2006/table">
            <a:tbl>
              <a:tblPr>
                <a:tableStyleId>{5C22544A-7EE6-4342-B048-85BDC9FD1C3A}</a:tableStyleId>
              </a:tblPr>
              <a:tblGrid>
                <a:gridCol w="3185160">
                  <a:extLst>
                    <a:ext uri="{9D8B030D-6E8A-4147-A177-3AD203B41FA5}">
                      <a16:colId xmlns:a16="http://schemas.microsoft.com/office/drawing/2014/main" val="2911469286"/>
                    </a:ext>
                  </a:extLst>
                </a:gridCol>
                <a:gridCol w="7330440">
                  <a:extLst>
                    <a:ext uri="{9D8B030D-6E8A-4147-A177-3AD203B41FA5}">
                      <a16:colId xmlns:a16="http://schemas.microsoft.com/office/drawing/2014/main" val="3413206214"/>
                    </a:ext>
                  </a:extLst>
                </a:gridCol>
              </a:tblGrid>
              <a:tr h="0">
                <a:tc>
                  <a:txBody>
                    <a:bodyPr/>
                    <a:lstStyle/>
                    <a:p>
                      <a:pPr>
                        <a:buNone/>
                      </a:pPr>
                      <a:r>
                        <a:rPr lang="fr-CA" sz="2400" b="1" dirty="0">
                          <a:solidFill>
                            <a:schemeClr val="bg1"/>
                          </a:solidFill>
                          <a:latin typeface="Aptos Display" panose="020B0004020202020204" pitchFamily="34" charset="0"/>
                        </a:rPr>
                        <a:t>CONCEPT PRINCIPAL</a:t>
                      </a:r>
                    </a:p>
                  </a:txBody>
                  <a:tcPr anchor="ctr">
                    <a:noFill/>
                  </a:tcPr>
                </a:tc>
                <a:tc>
                  <a:txBody>
                    <a:bodyPr/>
                    <a:lstStyle/>
                    <a:p>
                      <a:pPr>
                        <a:buNone/>
                      </a:pPr>
                      <a:r>
                        <a:rPr lang="fr-CA" sz="2400" dirty="0">
                          <a:solidFill>
                            <a:schemeClr val="bg1"/>
                          </a:solidFill>
                          <a:latin typeface="Aptos Display" panose="020B0004020202020204" pitchFamily="34" charset="0"/>
                        </a:rPr>
                        <a:t>TERMES ASSOCIÉS ET SYNONYMES</a:t>
                      </a:r>
                    </a:p>
                  </a:txBody>
                  <a:tcPr anchor="ctr">
                    <a:noFill/>
                  </a:tcPr>
                </a:tc>
                <a:extLst>
                  <a:ext uri="{0D108BD9-81ED-4DB2-BD59-A6C34878D82A}">
                    <a16:rowId xmlns:a16="http://schemas.microsoft.com/office/drawing/2014/main" val="881343151"/>
                  </a:ext>
                </a:extLst>
              </a:tr>
              <a:tr h="0">
                <a:tc>
                  <a:txBody>
                    <a:bodyPr/>
                    <a:lstStyle/>
                    <a:p>
                      <a:pPr>
                        <a:buNone/>
                      </a:pPr>
                      <a:r>
                        <a:rPr lang="fr-CA" sz="2400" b="1" dirty="0">
                          <a:solidFill>
                            <a:schemeClr val="bg1"/>
                          </a:solidFill>
                          <a:latin typeface="Aptos Display" panose="020B0004020202020204" pitchFamily="34" charset="0"/>
                        </a:rPr>
                        <a:t>FEMMES IMMIGRANTES</a:t>
                      </a:r>
                    </a:p>
                  </a:txBody>
                  <a:tcPr anchor="ctr">
                    <a:noFill/>
                  </a:tcPr>
                </a:tc>
                <a:tc>
                  <a:txBody>
                    <a:bodyPr/>
                    <a:lstStyle/>
                    <a:p>
                      <a:pPr>
                        <a:buNone/>
                      </a:pPr>
                      <a:r>
                        <a:rPr lang="fr-CA" sz="2400" dirty="0">
                          <a:solidFill>
                            <a:schemeClr val="bg1"/>
                          </a:solidFill>
                          <a:latin typeface="Aptos Display" panose="020B0004020202020204" pitchFamily="34" charset="0"/>
                        </a:rPr>
                        <a:t>immigrées, immigrantes, mères immigrantes, nouvelles arrivantes, réfugiées, issues de l'immigration</a:t>
                      </a:r>
                    </a:p>
                  </a:txBody>
                  <a:tcPr anchor="ctr">
                    <a:noFill/>
                  </a:tcPr>
                </a:tc>
                <a:extLst>
                  <a:ext uri="{0D108BD9-81ED-4DB2-BD59-A6C34878D82A}">
                    <a16:rowId xmlns:a16="http://schemas.microsoft.com/office/drawing/2014/main" val="2566692214"/>
                  </a:ext>
                </a:extLst>
              </a:tr>
              <a:tr h="0">
                <a:tc>
                  <a:txBody>
                    <a:bodyPr/>
                    <a:lstStyle/>
                    <a:p>
                      <a:pPr>
                        <a:buNone/>
                      </a:pPr>
                      <a:r>
                        <a:rPr lang="fr-CA" sz="2400" b="1" dirty="0">
                          <a:solidFill>
                            <a:schemeClr val="bg1"/>
                          </a:solidFill>
                          <a:latin typeface="Aptos Display" panose="020B0004020202020204" pitchFamily="34" charset="0"/>
                        </a:rPr>
                        <a:t>INTÉGRATION</a:t>
                      </a:r>
                    </a:p>
                  </a:txBody>
                  <a:tcPr anchor="ctr">
                    <a:noFill/>
                  </a:tcPr>
                </a:tc>
                <a:tc>
                  <a:txBody>
                    <a:bodyPr/>
                    <a:lstStyle/>
                    <a:p>
                      <a:pPr>
                        <a:buNone/>
                      </a:pPr>
                      <a:r>
                        <a:rPr lang="fr-CA" sz="2400" dirty="0">
                          <a:solidFill>
                            <a:schemeClr val="bg1"/>
                          </a:solidFill>
                          <a:latin typeface="Aptos Display" panose="020B0004020202020204" pitchFamily="34" charset="0"/>
                        </a:rPr>
                        <a:t>inclusion, insertion, participation, adaptation, appartenance</a:t>
                      </a:r>
                    </a:p>
                  </a:txBody>
                  <a:tcPr anchor="ctr">
                    <a:noFill/>
                  </a:tcPr>
                </a:tc>
                <a:extLst>
                  <a:ext uri="{0D108BD9-81ED-4DB2-BD59-A6C34878D82A}">
                    <a16:rowId xmlns:a16="http://schemas.microsoft.com/office/drawing/2014/main" val="272438406"/>
                  </a:ext>
                </a:extLst>
              </a:tr>
              <a:tr h="0">
                <a:tc>
                  <a:txBody>
                    <a:bodyPr/>
                    <a:lstStyle/>
                    <a:p>
                      <a:pPr>
                        <a:buNone/>
                      </a:pPr>
                      <a:r>
                        <a:rPr lang="fr-CA" sz="2400" b="1" dirty="0">
                          <a:solidFill>
                            <a:schemeClr val="bg1"/>
                          </a:solidFill>
                          <a:latin typeface="Aptos Display" panose="020B0004020202020204" pitchFamily="34" charset="0"/>
                        </a:rPr>
                        <a:t>JEUNES ENFANTS ET PARENTALITÉ</a:t>
                      </a:r>
                    </a:p>
                  </a:txBody>
                  <a:tcPr anchor="ctr">
                    <a:noFill/>
                  </a:tcPr>
                </a:tc>
                <a:tc>
                  <a:txBody>
                    <a:bodyPr/>
                    <a:lstStyle/>
                    <a:p>
                      <a:pPr>
                        <a:buNone/>
                      </a:pPr>
                      <a:r>
                        <a:rPr lang="fr-CA" sz="2400" dirty="0">
                          <a:solidFill>
                            <a:schemeClr val="bg1"/>
                          </a:solidFill>
                          <a:latin typeface="Aptos Display" panose="020B0004020202020204" pitchFamily="34" charset="0"/>
                        </a:rPr>
                        <a:t>enfants, préscolaire, petite enfance, parentalité, parental, mères, famille</a:t>
                      </a:r>
                    </a:p>
                  </a:txBody>
                  <a:tcPr anchor="ctr">
                    <a:noFill/>
                  </a:tcPr>
                </a:tc>
                <a:extLst>
                  <a:ext uri="{0D108BD9-81ED-4DB2-BD59-A6C34878D82A}">
                    <a16:rowId xmlns:a16="http://schemas.microsoft.com/office/drawing/2014/main" val="911404515"/>
                  </a:ext>
                </a:extLst>
              </a:tr>
            </a:tbl>
          </a:graphicData>
        </a:graphic>
      </p:graphicFrame>
    </p:spTree>
    <p:extLst>
      <p:ext uri="{BB962C8B-B14F-4D97-AF65-F5344CB8AC3E}">
        <p14:creationId xmlns:p14="http://schemas.microsoft.com/office/powerpoint/2010/main" val="2533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vec flèche vers la gauche 6"/>
          <p:cNvSpPr/>
          <p:nvPr>
            <p:custDataLst>
              <p:tags r:id="rId1"/>
            </p:custDataLst>
          </p:nvPr>
        </p:nvSpPr>
        <p:spPr>
          <a:xfrm>
            <a:off x="5950374" y="3446032"/>
            <a:ext cx="6171225" cy="1309745"/>
          </a:xfrm>
          <a:prstGeom prst="leftArrowCallout">
            <a:avLst>
              <a:gd name="adj1" fmla="val 5896"/>
              <a:gd name="adj2" fmla="val 10274"/>
              <a:gd name="adj3" fmla="val 7488"/>
              <a:gd name="adj4" fmla="val 906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2000" b="1" i="0" dirty="0">
                <a:solidFill>
                  <a:schemeClr val="bg1"/>
                </a:solidFill>
                <a:effectLst/>
                <a:latin typeface="Aptos ExtraBold" panose="020B0004020202020204" pitchFamily="34" charset="0"/>
              </a:rPr>
              <a:t>Plus de 90 % </a:t>
            </a:r>
            <a:endParaRPr lang="fr-CA" sz="2000" b="1" dirty="0">
              <a:solidFill>
                <a:schemeClr val="bg1"/>
              </a:solidFill>
              <a:latin typeface="Aptos SemiBold" panose="020B0004020202020204" pitchFamily="34" charset="0"/>
            </a:endParaRPr>
          </a:p>
          <a:p>
            <a:pPr>
              <a:defRPr/>
            </a:pPr>
            <a:r>
              <a:rPr lang="fr-CA" sz="2000" i="0" dirty="0">
                <a:solidFill>
                  <a:schemeClr val="bg1"/>
                </a:solidFill>
                <a:effectLst/>
                <a:latin typeface="Aptos Display" panose="020B0004020202020204" pitchFamily="34" charset="0"/>
              </a:rPr>
              <a:t>Web caché (et payant) : bases de données protégées par mot de passe, contenus universitaires, archives et autres ressources non accessibles librement. </a:t>
            </a:r>
            <a:endParaRPr lang="fr-CA" sz="2000" dirty="0">
              <a:solidFill>
                <a:schemeClr val="bg1"/>
              </a:solidFill>
              <a:latin typeface="Aptos Display" panose="020B000402020202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8352CAAA-2C6C-4675-A4F8-DD4AAC5B0320}"/>
              </a:ext>
            </a:extLst>
          </p:cNvPr>
          <p:cNvSpPr txBox="1">
            <a:spLocks/>
          </p:cNvSpPr>
          <p:nvPr>
            <p:custDataLst>
              <p:tags r:id="rId2"/>
            </p:custDataLst>
          </p:nvPr>
        </p:nvSpPr>
        <p:spPr bwMode="auto">
          <a:xfrm>
            <a:off x="2021344" y="94975"/>
            <a:ext cx="7114029"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ctr" eaLnBrk="1" hangingPunct="1">
              <a:spcBef>
                <a:spcPct val="0"/>
              </a:spcBef>
              <a:buFontTx/>
              <a:buNone/>
            </a:pPr>
            <a:r>
              <a:rPr lang="fr-CA" altLang="fr-FR" sz="4000" b="1">
                <a:solidFill>
                  <a:schemeClr val="bg1"/>
                </a:solidFill>
                <a:latin typeface="Aptos SemiBold" panose="020B0004020202020204" pitchFamily="34" charset="0"/>
              </a:rPr>
              <a:t>Le web… on y trouve tout?</a:t>
            </a:r>
            <a:endParaRPr lang="fr-FR" altLang="fr-FR" sz="4000" b="1">
              <a:solidFill>
                <a:schemeClr val="bg1"/>
              </a:solidFill>
              <a:latin typeface="Aptos SemiBold" panose="020B0004020202020204" pitchFamily="34" charset="0"/>
            </a:endParaRPr>
          </a:p>
        </p:txBody>
      </p:sp>
      <p:sp>
        <p:nvSpPr>
          <p:cNvPr id="2" name="Rectangle 1">
            <a:extLst>
              <a:ext uri="{FF2B5EF4-FFF2-40B4-BE49-F238E27FC236}">
                <a16:creationId xmlns:a16="http://schemas.microsoft.com/office/drawing/2014/main" id="{096215A6-2F1C-7DF5-90B7-9E41E80DDEFF}"/>
              </a:ext>
            </a:extLst>
          </p:cNvPr>
          <p:cNvSpPr/>
          <p:nvPr>
            <p:custDataLst>
              <p:tags r:id="rId3"/>
            </p:custDataLst>
          </p:nvPr>
        </p:nvSpPr>
        <p:spPr>
          <a:xfrm>
            <a:off x="721103" y="1141888"/>
            <a:ext cx="6243484" cy="11940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solidFill>
                <a:schemeClr val="bg1"/>
              </a:solidFill>
              <a:latin typeface="Aptos SemiBold" panose="020B0004020202020204" pitchFamily="34" charset="0"/>
            </a:endParaRPr>
          </a:p>
        </p:txBody>
      </p:sp>
      <p:sp>
        <p:nvSpPr>
          <p:cNvPr id="9" name="Rectangle avec flèche vers la gauche 6">
            <a:extLst>
              <a:ext uri="{FF2B5EF4-FFF2-40B4-BE49-F238E27FC236}">
                <a16:creationId xmlns:a16="http://schemas.microsoft.com/office/drawing/2014/main" id="{04A08263-D188-49AC-8902-6F698E6BB643}"/>
              </a:ext>
            </a:extLst>
          </p:cNvPr>
          <p:cNvSpPr/>
          <p:nvPr>
            <p:custDataLst>
              <p:tags r:id="rId4"/>
            </p:custDataLst>
          </p:nvPr>
        </p:nvSpPr>
        <p:spPr>
          <a:xfrm>
            <a:off x="5950375" y="1681061"/>
            <a:ext cx="6118470" cy="1309745"/>
          </a:xfrm>
          <a:prstGeom prst="leftArrowCallout">
            <a:avLst>
              <a:gd name="adj1" fmla="val 5896"/>
              <a:gd name="adj2" fmla="val 10274"/>
              <a:gd name="adj3" fmla="val 7488"/>
              <a:gd name="adj4" fmla="val 906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2000" b="1" dirty="0">
                <a:solidFill>
                  <a:schemeClr val="bg1"/>
                </a:solidFill>
                <a:latin typeface="Aptos ExtraBold" panose="020B0004020202020204" pitchFamily="34" charset="0"/>
                <a:cs typeface="Calibri" panose="020F0502020204030204" pitchFamily="34" charset="0"/>
              </a:rPr>
              <a:t>4 à 6 %</a:t>
            </a:r>
          </a:p>
          <a:p>
            <a:pPr>
              <a:defRPr/>
            </a:pPr>
            <a:r>
              <a:rPr lang="fr-CA" sz="2000" dirty="0">
                <a:solidFill>
                  <a:schemeClr val="bg1"/>
                </a:solidFill>
                <a:latin typeface="Aptos Display" panose="020B0004020202020204" pitchFamily="34" charset="0"/>
                <a:cs typeface="Calibri" panose="020F0502020204030204" pitchFamily="34" charset="0"/>
              </a:rPr>
              <a:t>Web visible, </a:t>
            </a:r>
            <a:r>
              <a:rPr lang="fr-CA" sz="2000" dirty="0"/>
              <a:t>indexé par les moteurs de recherche</a:t>
            </a:r>
            <a:r>
              <a:rPr lang="fr-CA" sz="2000" dirty="0">
                <a:solidFill>
                  <a:schemeClr val="bg1"/>
                </a:solidFill>
                <a:latin typeface="Aptos Display" panose="020B0004020202020204" pitchFamily="34" charset="0"/>
                <a:cs typeface="Calibri" panose="020F0502020204030204" pitchFamily="34" charset="0"/>
              </a:rPr>
              <a:t> : réseaux sociaux, outils d’intelligences artificielles, sites d’actualités, blogues.</a:t>
            </a:r>
          </a:p>
        </p:txBody>
      </p:sp>
      <p:sp>
        <p:nvSpPr>
          <p:cNvPr id="4" name="ZoneTexte 3">
            <a:extLst>
              <a:ext uri="{FF2B5EF4-FFF2-40B4-BE49-F238E27FC236}">
                <a16:creationId xmlns:a16="http://schemas.microsoft.com/office/drawing/2014/main" id="{4CFD5671-4D16-5CD3-4105-1C7563E50C4E}"/>
              </a:ext>
            </a:extLst>
          </p:cNvPr>
          <p:cNvSpPr txBox="1"/>
          <p:nvPr>
            <p:custDataLst>
              <p:tags r:id="rId5"/>
            </p:custDataLst>
          </p:nvPr>
        </p:nvSpPr>
        <p:spPr>
          <a:xfrm>
            <a:off x="9489057" y="27708"/>
            <a:ext cx="2632542" cy="1231106"/>
          </a:xfrm>
          <a:prstGeom prst="rect">
            <a:avLst/>
          </a:prstGeom>
          <a:solidFill>
            <a:schemeClr val="bg1"/>
          </a:solidFill>
          <a:ln w="12700">
            <a:solidFill>
              <a:schemeClr val="bg1"/>
            </a:solidFill>
          </a:ln>
        </p:spPr>
        <p:txBody>
          <a:bodyPr wrap="square" numCol="1">
            <a:spAutoFit/>
          </a:bodyPr>
          <a:lstStyle/>
          <a:p>
            <a:pPr indent="-342900">
              <a:buFont typeface="+mj-lt"/>
              <a:buAutoNum type="arabicPeriod"/>
            </a:pPr>
            <a:r>
              <a:rPr lang="fr-CA" sz="1200" dirty="0">
                <a:latin typeface="Aptos Display" panose="020B0004020202020204" pitchFamily="34" charset="0"/>
              </a:rPr>
              <a:t>DÉFINIR LE SUJET </a:t>
            </a:r>
          </a:p>
          <a:p>
            <a:pPr indent="-342900">
              <a:buFont typeface="+mj-lt"/>
              <a:buAutoNum type="arabicPeriod"/>
            </a:pPr>
            <a:r>
              <a:rPr lang="fr-CA" sz="1200" dirty="0">
                <a:latin typeface="Aptos Display" panose="020B0004020202020204" pitchFamily="34" charset="0"/>
              </a:rPr>
              <a:t>IDENTIFIER DES MOTS-CLÉS</a:t>
            </a:r>
          </a:p>
          <a:p>
            <a:pPr indent="-342900">
              <a:buFont typeface="+mj-lt"/>
              <a:buAutoNum type="arabicPeriod"/>
            </a:pPr>
            <a:r>
              <a:rPr lang="fr-CA" sz="1400" dirty="0">
                <a:solidFill>
                  <a:srgbClr val="FE06CF"/>
                </a:solidFill>
                <a:latin typeface="Aptos ExtraBold" panose="020B0004020202020204" pitchFamily="34" charset="0"/>
              </a:rPr>
              <a:t>CHOISIR LES SOURCES </a:t>
            </a:r>
            <a:endParaRPr lang="fr-CA" sz="1050" dirty="0">
              <a:latin typeface="Aptos ExtraBold" panose="020B0004020202020204" pitchFamily="34" charset="0"/>
            </a:endParaRPr>
          </a:p>
          <a:p>
            <a:pPr indent="-342900">
              <a:buFont typeface="+mj-lt"/>
              <a:buAutoNum type="arabicPeriod"/>
            </a:pPr>
            <a:r>
              <a:rPr lang="fr-CA" sz="1200" dirty="0">
                <a:latin typeface="Aptos Display" panose="020B0004020202020204" pitchFamily="34" charset="0"/>
              </a:rPr>
              <a:t>EFFECTUER LA RECHERCHE </a:t>
            </a:r>
          </a:p>
          <a:p>
            <a:pPr indent="-342900">
              <a:buFont typeface="+mj-lt"/>
              <a:buAutoNum type="arabicPeriod"/>
            </a:pPr>
            <a:r>
              <a:rPr lang="fr-CA" sz="1200" dirty="0">
                <a:latin typeface="Aptos Display" panose="020B0004020202020204" pitchFamily="34" charset="0"/>
              </a:rPr>
              <a:t>ÉVALUER LES SOURCES </a:t>
            </a:r>
          </a:p>
          <a:p>
            <a:pPr indent="-342900">
              <a:buFont typeface="+mj-lt"/>
              <a:buAutoNum type="arabicPeriod"/>
            </a:pPr>
            <a:r>
              <a:rPr lang="fr-CA" sz="1200" dirty="0">
                <a:latin typeface="Aptos Display" panose="020B0004020202020204" pitchFamily="34" charset="0"/>
              </a:rPr>
              <a:t>CITER </a:t>
            </a:r>
          </a:p>
        </p:txBody>
      </p:sp>
      <p:pic>
        <p:nvPicPr>
          <p:cNvPr id="3074" name="Picture 2">
            <a:extLst>
              <a:ext uri="{FF2B5EF4-FFF2-40B4-BE49-F238E27FC236}">
                <a16:creationId xmlns:a16="http://schemas.microsoft.com/office/drawing/2014/main" id="{E9207567-ADEA-557B-6CD2-A42188C79951}"/>
              </a:ext>
            </a:extLst>
          </p:cNvPr>
          <p:cNvPicPr>
            <a:picLocks noChangeAspect="1" noChangeArrowheads="1"/>
          </p:cNvPicPr>
          <p:nvPr>
            <p:custDataLst>
              <p:tags r:id="rId6"/>
            </p:custDataLst>
          </p:nvPr>
        </p:nvPicPr>
        <p:blipFill>
          <a:blip r:embed="rId11">
            <a:extLst>
              <a:ext uri="{28A0092B-C50C-407E-A947-70E740481C1C}">
                <a14:useLocalDpi xmlns:a14="http://schemas.microsoft.com/office/drawing/2010/main" val="0"/>
              </a:ext>
            </a:extLst>
          </a:blip>
          <a:srcRect/>
          <a:stretch>
            <a:fillRect/>
          </a:stretch>
        </p:blipFill>
        <p:spPr bwMode="auto">
          <a:xfrm>
            <a:off x="265751" y="1085338"/>
            <a:ext cx="5507781" cy="550778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41209974-46D9-4CFF-EAFA-F94218899799}"/>
              </a:ext>
            </a:extLst>
          </p:cNvPr>
          <p:cNvSpPr txBox="1"/>
          <p:nvPr>
            <p:custDataLst>
              <p:tags r:id="rId7"/>
            </p:custDataLst>
          </p:nvPr>
        </p:nvSpPr>
        <p:spPr>
          <a:xfrm>
            <a:off x="-17891" y="6520749"/>
            <a:ext cx="12192000" cy="276999"/>
          </a:xfrm>
          <a:prstGeom prst="rect">
            <a:avLst/>
          </a:prstGeom>
          <a:noFill/>
        </p:spPr>
        <p:txBody>
          <a:bodyPr wrap="square">
            <a:spAutoFit/>
          </a:bodyPr>
          <a:lstStyle/>
          <a:p>
            <a:r>
              <a:rPr lang="en-US" sz="1200">
                <a:solidFill>
                  <a:schemeClr val="bg1"/>
                </a:solidFill>
                <a:effectLst/>
              </a:rPr>
              <a:t>Greengard, Samuel. (2025). Deep web | Definition, Search Engines, &amp; Difference from Dark Web |. In </a:t>
            </a:r>
            <a:r>
              <a:rPr lang="en-US" sz="1200" i="1">
                <a:solidFill>
                  <a:schemeClr val="bg1"/>
                </a:solidFill>
                <a:effectLst/>
              </a:rPr>
              <a:t>Britannica</a:t>
            </a:r>
            <a:r>
              <a:rPr lang="en-US" sz="1200">
                <a:solidFill>
                  <a:schemeClr val="bg1"/>
                </a:solidFill>
                <a:effectLst/>
              </a:rPr>
              <a:t>. </a:t>
            </a:r>
            <a:r>
              <a:rPr lang="en-US" sz="1200">
                <a:solidFill>
                  <a:schemeClr val="bg1"/>
                </a:solidFill>
                <a:effectLst/>
                <a:hlinkClick r:id="rId12">
                  <a:extLst>
                    <a:ext uri="{A12FA001-AC4F-418D-AE19-62706E023703}">
                      <ahyp:hlinkClr xmlns:ahyp="http://schemas.microsoft.com/office/drawing/2018/hyperlinkcolor" val="tx"/>
                    </a:ext>
                  </a:extLst>
                </a:hlinkClick>
              </a:rPr>
              <a:t>https://www.britannica.com/technology/deep-web</a:t>
            </a:r>
            <a:endParaRPr lang="en-US" sz="1200">
              <a:solidFill>
                <a:schemeClr val="bg1"/>
              </a:solidFill>
              <a:effectLst/>
            </a:endParaRPr>
          </a:p>
        </p:txBody>
      </p:sp>
      <p:sp>
        <p:nvSpPr>
          <p:cNvPr id="6" name="Rectangle avec flèche vers la gauche 6">
            <a:extLst>
              <a:ext uri="{FF2B5EF4-FFF2-40B4-BE49-F238E27FC236}">
                <a16:creationId xmlns:a16="http://schemas.microsoft.com/office/drawing/2014/main" id="{0AB52ED6-45E1-03EB-1149-AC8165319BDF}"/>
              </a:ext>
            </a:extLst>
          </p:cNvPr>
          <p:cNvSpPr/>
          <p:nvPr>
            <p:custDataLst>
              <p:tags r:id="rId8"/>
            </p:custDataLst>
          </p:nvPr>
        </p:nvSpPr>
        <p:spPr>
          <a:xfrm>
            <a:off x="5950375" y="5335862"/>
            <a:ext cx="6118470" cy="1022561"/>
          </a:xfrm>
          <a:prstGeom prst="leftArrowCallout">
            <a:avLst>
              <a:gd name="adj1" fmla="val 5896"/>
              <a:gd name="adj2" fmla="val 10274"/>
              <a:gd name="adj3" fmla="val 7488"/>
              <a:gd name="adj4" fmla="val 9063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fr-CA" sz="2000" b="1" i="0" dirty="0">
                <a:solidFill>
                  <a:schemeClr val="bg1"/>
                </a:solidFill>
                <a:effectLst/>
                <a:latin typeface="Aptos ExtraBold" panose="020B0004020202020204" pitchFamily="34" charset="0"/>
              </a:rPr>
              <a:t>Moins de 1 % </a:t>
            </a:r>
            <a:endParaRPr lang="fr-CA" sz="2000" b="1" dirty="0">
              <a:solidFill>
                <a:schemeClr val="bg1"/>
              </a:solidFill>
              <a:latin typeface="Aptos SemiBold" panose="020B0004020202020204" pitchFamily="34" charset="0"/>
            </a:endParaRPr>
          </a:p>
          <a:p>
            <a:pPr>
              <a:defRPr/>
            </a:pPr>
            <a:r>
              <a:rPr lang="fr-CA" sz="2000" dirty="0"/>
              <a:t>Réseau crypté et anonyme : forums, marchés noirs et activités illicites. Tout n’est pas illégal. </a:t>
            </a:r>
            <a:endParaRPr lang="fr-CA" sz="2000" dirty="0">
              <a:solidFill>
                <a:schemeClr val="bg1"/>
              </a:solidFill>
              <a:latin typeface="Aptos Display" panose="020B0004020202020204" pitchFamily="34" charset="0"/>
              <a:cs typeface="Calibri" panose="020F0502020204030204" pitchFamily="34" charset="0"/>
            </a:endParaRPr>
          </a:p>
        </p:txBody>
      </p:sp>
    </p:spTree>
    <p:extLst>
      <p:ext uri="{BB962C8B-B14F-4D97-AF65-F5344CB8AC3E}">
        <p14:creationId xmlns:p14="http://schemas.microsoft.com/office/powerpoint/2010/main" val="174059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DC4E1-4711-7C58-9069-4131AD9C3635}"/>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4D06C748-D497-465D-74AB-1C9A0E9F3458}"/>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16</a:t>
            </a:fld>
            <a:endParaRPr lang="fr-CA" altLang="fr-FR" sz="1200">
              <a:solidFill>
                <a:srgbClr val="898989"/>
              </a:solidFill>
              <a:latin typeface="Book Antiqua" panose="02040602050305030304" pitchFamily="18" charset="0"/>
            </a:endParaRPr>
          </a:p>
        </p:txBody>
      </p:sp>
      <p:sp>
        <p:nvSpPr>
          <p:cNvPr id="5" name="ZoneTexte 4">
            <a:extLst>
              <a:ext uri="{FF2B5EF4-FFF2-40B4-BE49-F238E27FC236}">
                <a16:creationId xmlns:a16="http://schemas.microsoft.com/office/drawing/2014/main" id="{D9279083-96EB-A3B9-5033-0C9F1E0E8805}"/>
              </a:ext>
            </a:extLst>
          </p:cNvPr>
          <p:cNvSpPr txBox="1"/>
          <p:nvPr>
            <p:custDataLst>
              <p:tags r:id="rId2"/>
            </p:custDataLst>
          </p:nvPr>
        </p:nvSpPr>
        <p:spPr>
          <a:xfrm>
            <a:off x="392799" y="1622390"/>
            <a:ext cx="11378898" cy="4832092"/>
          </a:xfrm>
          <a:prstGeom prst="rect">
            <a:avLst/>
          </a:prstGeom>
          <a:noFill/>
          <a:ln>
            <a:solidFill>
              <a:schemeClr val="bg1"/>
            </a:solidFill>
          </a:ln>
        </p:spPr>
        <p:txBody>
          <a:bodyPr wrap="square" numCol="1">
            <a:spAutoFit/>
          </a:bodyPr>
          <a:lstStyle/>
          <a:p>
            <a:pPr>
              <a:spcBef>
                <a:spcPts val="600"/>
              </a:spcBef>
            </a:pPr>
            <a:r>
              <a:rPr lang="fr-CA" sz="2400" dirty="0">
                <a:solidFill>
                  <a:schemeClr val="bg1"/>
                </a:solidFill>
                <a:highlight>
                  <a:srgbClr val="000080"/>
                </a:highlight>
                <a:latin typeface="Aptos Display" panose="020B0004020202020204" pitchFamily="34" charset="0"/>
              </a:rPr>
              <a:t>***PROMPT 3 À DONNER À L’IA***</a:t>
            </a:r>
          </a:p>
          <a:p>
            <a:pPr>
              <a:spcBef>
                <a:spcPts val="600"/>
              </a:spcBef>
            </a:pPr>
            <a:endParaRPr lang="fr-CA" sz="2400" dirty="0">
              <a:solidFill>
                <a:schemeClr val="bg1"/>
              </a:solidFill>
              <a:highlight>
                <a:srgbClr val="000080"/>
              </a:highlight>
              <a:latin typeface="Aptos Display" panose="020B0004020202020204" pitchFamily="34" charset="0"/>
            </a:endParaRPr>
          </a:p>
          <a:p>
            <a:pPr>
              <a:spcBef>
                <a:spcPts val="600"/>
              </a:spcBef>
            </a:pPr>
            <a:r>
              <a:rPr lang="fr-CA" sz="2400" dirty="0">
                <a:solidFill>
                  <a:schemeClr val="bg1"/>
                </a:solidFill>
                <a:latin typeface="Aptos Display" panose="020B0004020202020204" pitchFamily="34" charset="0"/>
              </a:rPr>
              <a:t>Continue à agir comme un tuteur. Réponds uniquement à ce qui est demandé, dans l’ordre indiqué. Attends ma réponse avant de poursuivre.</a:t>
            </a:r>
          </a:p>
          <a:p>
            <a:pPr>
              <a:spcBef>
                <a:spcPts val="600"/>
              </a:spcBef>
            </a:pPr>
            <a:r>
              <a:rPr lang="fr-CA" sz="2400" dirty="0">
                <a:solidFill>
                  <a:schemeClr val="bg1"/>
                </a:solidFill>
                <a:latin typeface="Aptos Display" panose="020B0004020202020204" pitchFamily="34" charset="0"/>
              </a:rPr>
              <a:t>ÉTAPE 1: À partir de mon sujet et des mots-clés que j’ai identifiés, aide-moi à créer une requête Google qui combine au minimum deux concepts. Pour chaque concept, utilise au moins deux termes lorsque cela est pertinent. </a:t>
            </a:r>
          </a:p>
          <a:p>
            <a:pPr>
              <a:spcBef>
                <a:spcPts val="600"/>
              </a:spcBef>
            </a:pPr>
            <a:r>
              <a:rPr lang="fr-CA" sz="2400" dirty="0">
                <a:solidFill>
                  <a:schemeClr val="bg1"/>
                </a:solidFill>
                <a:latin typeface="Aptos Display" panose="020B0004020202020204" pitchFamily="34" charset="0"/>
              </a:rPr>
              <a:t>ÉTAPE 2 : Demande-moi de tester la requête dans Google et de t’indiquer le nombre de résultats. Si les résultats sont trop nombreux ou peu pertinents, propose-moi des requêtes plus adaptées à mon besoin. </a:t>
            </a:r>
            <a:br>
              <a:rPr lang="fr-CA" sz="2400" dirty="0">
                <a:solidFill>
                  <a:schemeClr val="bg1"/>
                </a:solidFill>
                <a:latin typeface="Aptos Display" panose="020B0004020202020204" pitchFamily="34" charset="0"/>
              </a:rPr>
            </a:br>
            <a:r>
              <a:rPr lang="fr-CA" sz="2400" dirty="0">
                <a:solidFill>
                  <a:schemeClr val="bg1"/>
                </a:solidFill>
                <a:latin typeface="Aptos Display" panose="020B0004020202020204" pitchFamily="34" charset="0"/>
              </a:rPr>
              <a:t>ÉTAPE 3 : Demande-moi de tester à nouveau ma requête dans Google en limitant les résultats aux cinq dernières années.</a:t>
            </a:r>
          </a:p>
        </p:txBody>
      </p:sp>
      <p:sp>
        <p:nvSpPr>
          <p:cNvPr id="6" name="ZoneTexte 5">
            <a:extLst>
              <a:ext uri="{FF2B5EF4-FFF2-40B4-BE49-F238E27FC236}">
                <a16:creationId xmlns:a16="http://schemas.microsoft.com/office/drawing/2014/main" id="{F59E60C1-8F32-BE05-0255-0DFC4C8A5D24}"/>
              </a:ext>
            </a:extLst>
          </p:cNvPr>
          <p:cNvSpPr txBox="1"/>
          <p:nvPr>
            <p:custDataLst>
              <p:tags r:id="rId3"/>
            </p:custDataLst>
          </p:nvPr>
        </p:nvSpPr>
        <p:spPr>
          <a:xfrm>
            <a:off x="146552" y="474767"/>
            <a:ext cx="4572547"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WEB #1</a:t>
            </a:r>
          </a:p>
        </p:txBody>
      </p:sp>
      <p:sp>
        <p:nvSpPr>
          <p:cNvPr id="3" name="ZoneTexte 2">
            <a:extLst>
              <a:ext uri="{FF2B5EF4-FFF2-40B4-BE49-F238E27FC236}">
                <a16:creationId xmlns:a16="http://schemas.microsoft.com/office/drawing/2014/main" id="{D6504785-5791-48B2-8F6C-2ED23D440F6F}"/>
              </a:ext>
            </a:extLst>
          </p:cNvPr>
          <p:cNvSpPr txBox="1"/>
          <p:nvPr>
            <p:custDataLst>
              <p:tags r:id="rId4"/>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7" name="Rectangle 6">
            <a:extLst>
              <a:ext uri="{FF2B5EF4-FFF2-40B4-BE49-F238E27FC236}">
                <a16:creationId xmlns:a16="http://schemas.microsoft.com/office/drawing/2014/main" id="{9C00D6BD-431E-ABEE-4769-D8F50A3F8371}"/>
              </a:ext>
            </a:extLst>
          </p:cNvPr>
          <p:cNvSpPr/>
          <p:nvPr>
            <p:custDataLst>
              <p:tags r:id="rId5"/>
            </p:custDataLst>
          </p:nvPr>
        </p:nvSpPr>
        <p:spPr>
          <a:xfrm>
            <a:off x="69850" y="88708"/>
            <a:ext cx="12052300" cy="6671321"/>
          </a:xfrm>
          <a:prstGeom prst="rect">
            <a:avLst/>
          </a:prstGeom>
          <a:noFill/>
          <a:ln w="190500">
            <a:solidFill>
              <a:srgbClr val="A5C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1572013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E95AE-1EEA-5247-B8C7-8F1D2378157C}"/>
            </a:ext>
          </a:extLst>
        </p:cNvPr>
        <p:cNvGrpSpPr/>
        <p:nvPr/>
      </p:nvGrpSpPr>
      <p:grpSpPr>
        <a:xfrm>
          <a:off x="0" y="0"/>
          <a:ext cx="0" cy="0"/>
          <a:chOff x="0" y="0"/>
          <a:chExt cx="0" cy="0"/>
        </a:xfrm>
      </p:grpSpPr>
      <p:sp>
        <p:nvSpPr>
          <p:cNvPr id="10" name="ZoneTexte 9">
            <a:extLst>
              <a:ext uri="{FF2B5EF4-FFF2-40B4-BE49-F238E27FC236}">
                <a16:creationId xmlns:a16="http://schemas.microsoft.com/office/drawing/2014/main" id="{68A92287-C8A9-DE0C-1405-DB3020E1D063}"/>
              </a:ext>
            </a:extLst>
          </p:cNvPr>
          <p:cNvSpPr txBox="1"/>
          <p:nvPr>
            <p:custDataLst>
              <p:tags r:id="rId1"/>
            </p:custDataLst>
          </p:nvPr>
        </p:nvSpPr>
        <p:spPr>
          <a:xfrm>
            <a:off x="9840686" y="191229"/>
            <a:ext cx="2351314" cy="1431161"/>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600" b="1" dirty="0">
                <a:solidFill>
                  <a:srgbClr val="0070C0"/>
                </a:solidFill>
                <a:latin typeface="Aptos Display" panose="020B0004020202020204" pitchFamily="34" charset="0"/>
              </a:rPr>
              <a:t>EFFECTUER LA RECHERCHE </a:t>
            </a:r>
          </a:p>
          <a:p>
            <a:pPr indent="-342900">
              <a:buFont typeface="+mj-lt"/>
              <a:buAutoNum type="arabicPeriod"/>
            </a:pPr>
            <a:r>
              <a:rPr lang="fr-CA" sz="1100" dirty="0">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23554" name="Espace réservé du numéro de diapositive 2">
            <a:extLst>
              <a:ext uri="{FF2B5EF4-FFF2-40B4-BE49-F238E27FC236}">
                <a16:creationId xmlns:a16="http://schemas.microsoft.com/office/drawing/2014/main" id="{4E13AC37-21A9-0537-2B9D-77B0E737B301}"/>
              </a:ext>
            </a:extLst>
          </p:cNvPr>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17</a:t>
            </a:fld>
            <a:endParaRPr lang="fr-CA" altLang="fr-FR" sz="1200">
              <a:solidFill>
                <a:srgbClr val="898989"/>
              </a:solidFill>
              <a:latin typeface="Book Antiqua" panose="02040602050305030304" pitchFamily="18" charset="0"/>
            </a:endParaRPr>
          </a:p>
        </p:txBody>
      </p:sp>
      <p:graphicFrame>
        <p:nvGraphicFramePr>
          <p:cNvPr id="3" name="Tableau 2">
            <a:extLst>
              <a:ext uri="{FF2B5EF4-FFF2-40B4-BE49-F238E27FC236}">
                <a16:creationId xmlns:a16="http://schemas.microsoft.com/office/drawing/2014/main" id="{13DE8E35-8D7D-904D-1251-712867B49408}"/>
              </a:ext>
            </a:extLst>
          </p:cNvPr>
          <p:cNvGraphicFramePr>
            <a:graphicFrameLocks noGrp="1"/>
          </p:cNvGraphicFramePr>
          <p:nvPr>
            <p:custDataLst>
              <p:tags r:id="rId3"/>
            </p:custDataLst>
            <p:extLst>
              <p:ext uri="{D42A27DB-BD31-4B8C-83A1-F6EECF244321}">
                <p14:modId xmlns:p14="http://schemas.microsoft.com/office/powerpoint/2010/main" val="1199357234"/>
              </p:ext>
            </p:extLst>
          </p:nvPr>
        </p:nvGraphicFramePr>
        <p:xfrm>
          <a:off x="668110" y="1789520"/>
          <a:ext cx="10855779" cy="3895952"/>
        </p:xfrm>
        <a:graphic>
          <a:graphicData uri="http://schemas.openxmlformats.org/drawingml/2006/table">
            <a:tbl>
              <a:tblPr firstRow="1">
                <a:tableStyleId>{8799B23B-EC83-4686-B30A-512413B5E67A}</a:tableStyleId>
              </a:tblPr>
              <a:tblGrid>
                <a:gridCol w="8324819">
                  <a:extLst>
                    <a:ext uri="{9D8B030D-6E8A-4147-A177-3AD203B41FA5}">
                      <a16:colId xmlns:a16="http://schemas.microsoft.com/office/drawing/2014/main" val="20000"/>
                    </a:ext>
                  </a:extLst>
                </a:gridCol>
                <a:gridCol w="2530960">
                  <a:extLst>
                    <a:ext uri="{9D8B030D-6E8A-4147-A177-3AD203B41FA5}">
                      <a16:colId xmlns:a16="http://schemas.microsoft.com/office/drawing/2014/main" val="20001"/>
                    </a:ext>
                  </a:extLst>
                </a:gridCol>
              </a:tblGrid>
              <a:tr h="39740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dirty="0">
                          <a:solidFill>
                            <a:schemeClr val="bg1"/>
                          </a:solidFill>
                          <a:latin typeface="Aptos Display" panose="020B0004020202020204" pitchFamily="34" charset="0"/>
                        </a:rPr>
                        <a:t>RECHERCHE </a:t>
                      </a:r>
                      <a:r>
                        <a:rPr lang="fr-CA" sz="3200" b="0" dirty="0">
                          <a:solidFill>
                            <a:schemeClr val="bg1"/>
                          </a:solidFill>
                          <a:highlight>
                            <a:srgbClr val="FF0000"/>
                          </a:highlight>
                          <a:latin typeface="Aptos Display" panose="020B0004020202020204" pitchFamily="34" charset="0"/>
                        </a:rPr>
                        <a:t>GOOGLE</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3200" b="0">
                          <a:solidFill>
                            <a:schemeClr val="bg1"/>
                          </a:solidFill>
                          <a:latin typeface="Aptos Display" panose="020B0004020202020204" pitchFamily="34" charset="0"/>
                        </a:rPr>
                        <a:t>RÉSULTATS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32800049"/>
                  </a:ext>
                </a:extLst>
              </a:tr>
              <a:tr h="75357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latin typeface="Aptos Display" panose="020B0004020202020204" pitchFamily="34" charset="0"/>
                        </a:rPr>
                        <a:t>("femmes immigrantes" OR "mères immigrantes") (intégration OR inclusion) ("jeunes enfants" OR parentalité)</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r"/>
                      <a:r>
                        <a:rPr lang="fr-CA" sz="2800" b="0" dirty="0">
                          <a:solidFill>
                            <a:schemeClr val="bg1"/>
                          </a:solidFill>
                          <a:latin typeface="Aptos Display" panose="020B0004020202020204" pitchFamily="34" charset="0"/>
                        </a:rPr>
                        <a:t>29 700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2064596700"/>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highlight>
                            <a:srgbClr val="FF0000"/>
                          </a:highlight>
                          <a:latin typeface="Aptos Display" panose="020B0004020202020204" pitchFamily="34" charset="0"/>
                        </a:rPr>
                        <a:t>OUTILS</a:t>
                      </a:r>
                      <a:r>
                        <a:rPr lang="fr-CA" sz="2800" b="0" dirty="0">
                          <a:solidFill>
                            <a:schemeClr val="bg1"/>
                          </a:solidFill>
                          <a:latin typeface="Aptos Display" panose="020B0004020202020204" pitchFamily="34" charset="0"/>
                        </a:rPr>
                        <a:t> : </a:t>
                      </a:r>
                      <a:r>
                        <a:rPr lang="fr-CA" sz="2800" b="1" u="sng" dirty="0">
                          <a:solidFill>
                            <a:schemeClr val="bg1"/>
                          </a:solidFill>
                          <a:latin typeface="Aptos Display" panose="020B0004020202020204" pitchFamily="34" charset="0"/>
                        </a:rPr>
                        <a:t>de moins 5 ans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2800" b="0" dirty="0">
                          <a:solidFill>
                            <a:schemeClr val="bg1"/>
                          </a:solidFill>
                          <a:latin typeface="Aptos Display" panose="020B0004020202020204" pitchFamily="34" charset="0"/>
                        </a:rPr>
                        <a:t>7 830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highlight>
                            <a:srgbClr val="FF0000"/>
                          </a:highlight>
                          <a:latin typeface="Aptos Display" panose="020B0004020202020204" pitchFamily="34" charset="0"/>
                        </a:rPr>
                        <a:t>RECHERCHE AVANCÉE</a:t>
                      </a:r>
                      <a:r>
                        <a:rPr lang="fr-CA" sz="2800" b="0" dirty="0">
                          <a:solidFill>
                            <a:schemeClr val="bg1"/>
                          </a:solidFill>
                          <a:latin typeface="Aptos Display" panose="020B0004020202020204" pitchFamily="34" charset="0"/>
                        </a:rPr>
                        <a:t> : documents canadiens</a:t>
                      </a:r>
                      <a:endParaRPr lang="fr-CA" sz="2800" b="1" u="sng"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2800" b="0" dirty="0">
                          <a:solidFill>
                            <a:schemeClr val="bg1"/>
                          </a:solidFill>
                          <a:latin typeface="Aptos Display" panose="020B0004020202020204" pitchFamily="34" charset="0"/>
                        </a:rPr>
                        <a:t>3 730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29192124"/>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2800" b="0" dirty="0">
                          <a:solidFill>
                            <a:schemeClr val="bg1"/>
                          </a:solidFill>
                          <a:latin typeface="Aptos Display" panose="020B0004020202020204" pitchFamily="34" charset="0"/>
                        </a:rPr>
                        <a:t>Dans des documents canadiens </a:t>
                      </a:r>
                      <a:r>
                        <a:rPr lang="fr-CA" sz="2800" b="1" u="sng" dirty="0">
                          <a:solidFill>
                            <a:schemeClr val="bg1"/>
                          </a:solidFill>
                          <a:latin typeface="Aptos Display" panose="020B0004020202020204" pitchFamily="34" charset="0"/>
                        </a:rPr>
                        <a:t>de moins 5 ans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a:r>
                        <a:rPr lang="fr-CA" sz="2800" b="0" dirty="0">
                          <a:solidFill>
                            <a:schemeClr val="bg1"/>
                          </a:solidFill>
                          <a:latin typeface="Aptos Display" panose="020B0004020202020204" pitchFamily="34" charset="0"/>
                        </a:rPr>
                        <a:t>555</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44783136"/>
                  </a:ext>
                </a:extLst>
              </a:tr>
            </a:tbl>
          </a:graphicData>
        </a:graphic>
      </p:graphicFrame>
      <p:sp>
        <p:nvSpPr>
          <p:cNvPr id="6" name="Rectangle 5">
            <a:extLst>
              <a:ext uri="{FF2B5EF4-FFF2-40B4-BE49-F238E27FC236}">
                <a16:creationId xmlns:a16="http://schemas.microsoft.com/office/drawing/2014/main" id="{18B845DB-8C2E-F168-4A80-21DA7757CE69}"/>
              </a:ext>
            </a:extLst>
          </p:cNvPr>
          <p:cNvSpPr/>
          <p:nvPr>
            <p:custDataLst>
              <p:tags r:id="rId4"/>
            </p:custDataLst>
          </p:nvPr>
        </p:nvSpPr>
        <p:spPr>
          <a:xfrm>
            <a:off x="69850" y="88708"/>
            <a:ext cx="12052300" cy="6671321"/>
          </a:xfrm>
          <a:prstGeom prst="rect">
            <a:avLst/>
          </a:prstGeom>
          <a:noFill/>
          <a:ln w="190500">
            <a:solidFill>
              <a:srgbClr val="A5C9E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8" name="ZoneTexte 7">
            <a:extLst>
              <a:ext uri="{FF2B5EF4-FFF2-40B4-BE49-F238E27FC236}">
                <a16:creationId xmlns:a16="http://schemas.microsoft.com/office/drawing/2014/main" id="{14741600-FED6-294F-AA0C-D1CB92586D63}"/>
              </a:ext>
            </a:extLst>
          </p:cNvPr>
          <p:cNvSpPr txBox="1"/>
          <p:nvPr>
            <p:custDataLst>
              <p:tags r:id="rId5"/>
            </p:custDataLst>
          </p:nvPr>
        </p:nvSpPr>
        <p:spPr>
          <a:xfrm>
            <a:off x="146552" y="474767"/>
            <a:ext cx="4572547" cy="523220"/>
          </a:xfrm>
          <a:prstGeom prst="rect">
            <a:avLst/>
          </a:prstGeom>
          <a:noFill/>
          <a:ln>
            <a:noFill/>
          </a:ln>
        </p:spPr>
        <p:txBody>
          <a:bodyPr wrap="square">
            <a:spAutoFit/>
          </a:bodyPr>
          <a:lstStyle/>
          <a:p>
            <a:r>
              <a:rPr lang="fr-CA" sz="2800" b="1" dirty="0">
                <a:solidFill>
                  <a:schemeClr val="bg1"/>
                </a:solidFill>
                <a:latin typeface="Aptos SemiBold" panose="020B0004020202020204" pitchFamily="34" charset="0"/>
              </a:rPr>
              <a:t>RECHERCHE WEB</a:t>
            </a:r>
          </a:p>
        </p:txBody>
      </p:sp>
    </p:spTree>
    <p:extLst>
      <p:ext uri="{BB962C8B-B14F-4D97-AF65-F5344CB8AC3E}">
        <p14:creationId xmlns:p14="http://schemas.microsoft.com/office/powerpoint/2010/main" val="13041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4263E-2C72-5B35-3F6F-0079A98F34B8}"/>
            </a:ext>
          </a:extLst>
        </p:cNvPr>
        <p:cNvGrpSpPr/>
        <p:nvPr/>
      </p:nvGrpSpPr>
      <p:grpSpPr>
        <a:xfrm>
          <a:off x="0" y="0"/>
          <a:ext cx="0" cy="0"/>
          <a:chOff x="0" y="0"/>
          <a:chExt cx="0" cy="0"/>
        </a:xfrm>
      </p:grpSpPr>
      <p:sp>
        <p:nvSpPr>
          <p:cNvPr id="23554" name="Espace réservé du numéro de diapositive 2">
            <a:extLst>
              <a:ext uri="{FF2B5EF4-FFF2-40B4-BE49-F238E27FC236}">
                <a16:creationId xmlns:a16="http://schemas.microsoft.com/office/drawing/2014/main" id="{CF0D719B-9685-4FE8-DD6B-4800DDDAE1A6}"/>
              </a:ext>
            </a:extLst>
          </p:cNvPr>
          <p:cNvSpPr>
            <a:spLocks noGrp="1"/>
          </p:cNvSpPr>
          <p:nvPr>
            <p:ph type="sldNum" sz="quarter" idx="12"/>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rgbClr val="898989"/>
                </a:solidFill>
                <a:latin typeface="Book Antiqua" panose="02040602050305030304" pitchFamily="18" charset="0"/>
              </a:rPr>
              <a:pPr eaLnBrk="1" hangingPunct="1">
                <a:spcBef>
                  <a:spcPct val="0"/>
                </a:spcBef>
                <a:buFontTx/>
                <a:buNone/>
              </a:pPr>
              <a:t>18</a:t>
            </a:fld>
            <a:endParaRPr lang="fr-CA" altLang="fr-FR" sz="1200">
              <a:solidFill>
                <a:srgbClr val="898989"/>
              </a:solidFill>
              <a:latin typeface="Book Antiqua" panose="02040602050305030304" pitchFamily="18" charset="0"/>
            </a:endParaRPr>
          </a:p>
        </p:txBody>
      </p:sp>
      <p:graphicFrame>
        <p:nvGraphicFramePr>
          <p:cNvPr id="3" name="Tableau 2">
            <a:extLst>
              <a:ext uri="{FF2B5EF4-FFF2-40B4-BE49-F238E27FC236}">
                <a16:creationId xmlns:a16="http://schemas.microsoft.com/office/drawing/2014/main" id="{444F07BE-6C96-F5B1-8962-14E1055E0612}"/>
              </a:ext>
            </a:extLst>
          </p:cNvPr>
          <p:cNvGraphicFramePr>
            <a:graphicFrameLocks noGrp="1"/>
          </p:cNvGraphicFramePr>
          <p:nvPr>
            <p:custDataLst>
              <p:tags r:id="rId2"/>
            </p:custDataLst>
            <p:extLst>
              <p:ext uri="{D42A27DB-BD31-4B8C-83A1-F6EECF244321}">
                <p14:modId xmlns:p14="http://schemas.microsoft.com/office/powerpoint/2010/main" val="4084248000"/>
              </p:ext>
            </p:extLst>
          </p:nvPr>
        </p:nvGraphicFramePr>
        <p:xfrm>
          <a:off x="266700" y="3911874"/>
          <a:ext cx="11658600" cy="2698738"/>
        </p:xfrm>
        <a:graphic>
          <a:graphicData uri="http://schemas.openxmlformats.org/drawingml/2006/table">
            <a:tbl>
              <a:tblPr>
                <a:tableStyleId>{8799B23B-EC83-4686-B30A-512413B5E67A}</a:tableStyleId>
              </a:tblPr>
              <a:tblGrid>
                <a:gridCol w="10334626">
                  <a:extLst>
                    <a:ext uri="{9D8B030D-6E8A-4147-A177-3AD203B41FA5}">
                      <a16:colId xmlns:a16="http://schemas.microsoft.com/office/drawing/2014/main" val="20000"/>
                    </a:ext>
                  </a:extLst>
                </a:gridCol>
                <a:gridCol w="1323974">
                  <a:extLst>
                    <a:ext uri="{9D8B030D-6E8A-4147-A177-3AD203B41FA5}">
                      <a16:colId xmlns:a16="http://schemas.microsoft.com/office/drawing/2014/main" val="20001"/>
                    </a:ext>
                  </a:extLst>
                </a:gridCol>
              </a:tblGrid>
              <a:tr h="753574">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dirty="0">
                          <a:solidFill>
                            <a:schemeClr val="bg1"/>
                          </a:solidFill>
                          <a:latin typeface="Aptos Display" panose="020B0004020202020204" pitchFamily="34" charset="0"/>
                        </a:rPr>
                        <a:t>Bandes dessinées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a:endParaRPr lang="fr-CA" sz="2800" b="0"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64596700"/>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dirty="0">
                          <a:solidFill>
                            <a:schemeClr val="bg1"/>
                          </a:solidFill>
                          <a:latin typeface="Aptos Display" panose="020B0004020202020204" pitchFamily="34" charset="0"/>
                        </a:rPr>
                        <a:t>Monographie</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a:endParaRPr lang="fr-CA" sz="2800" b="0"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dirty="0">
                          <a:solidFill>
                            <a:schemeClr val="bg1"/>
                          </a:solidFill>
                          <a:latin typeface="Aptos Display" panose="020B0004020202020204" pitchFamily="34" charset="0"/>
                        </a:rPr>
                        <a:t>Vidéos</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a:endParaRPr lang="fr-CA" sz="2800" b="0"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29192124"/>
                  </a:ext>
                </a:extLst>
              </a:tr>
              <a:tr h="648388">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CA" sz="3200" b="0" u="none" dirty="0">
                          <a:solidFill>
                            <a:schemeClr val="bg1"/>
                          </a:solidFill>
                          <a:latin typeface="Aptos Display" panose="020B0004020202020204" pitchFamily="34" charset="0"/>
                        </a:rPr>
                        <a:t>Livres numériques dont la date de publication est après 2020</a:t>
                      </a: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r"/>
                      <a:endParaRPr lang="fr-CA" sz="2800" b="0" dirty="0">
                        <a:solidFill>
                          <a:schemeClr val="bg1"/>
                        </a:solidFill>
                        <a:latin typeface="Aptos Display" panose="020B0004020202020204" pitchFamily="34" charset="0"/>
                      </a:endParaRPr>
                    </a:p>
                  </a:txBody>
                  <a:tcPr marL="91441" marR="91441" marT="45737" marB="45737"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44783136"/>
                  </a:ext>
                </a:extLst>
              </a:tr>
            </a:tbl>
          </a:graphicData>
        </a:graphic>
      </p:graphicFrame>
      <p:sp>
        <p:nvSpPr>
          <p:cNvPr id="6" name="Rectangle 5">
            <a:extLst>
              <a:ext uri="{FF2B5EF4-FFF2-40B4-BE49-F238E27FC236}">
                <a16:creationId xmlns:a16="http://schemas.microsoft.com/office/drawing/2014/main" id="{102E785C-1DE7-4F11-F3F3-015C6788DFC0}"/>
              </a:ext>
            </a:extLst>
          </p:cNvPr>
          <p:cNvSpPr/>
          <p:nvPr>
            <p:custDataLst>
              <p:tags r:id="rId3"/>
            </p:custDataLst>
          </p:nvPr>
        </p:nvSpPr>
        <p:spPr>
          <a:xfrm>
            <a:off x="69850" y="88708"/>
            <a:ext cx="12052300" cy="6671321"/>
          </a:xfrm>
          <a:prstGeom prst="rect">
            <a:avLst/>
          </a:prstGeom>
          <a:noFill/>
          <a:ln w="190500">
            <a:solidFill>
              <a:srgbClr val="154A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8" name="ZoneTexte 7">
            <a:extLst>
              <a:ext uri="{FF2B5EF4-FFF2-40B4-BE49-F238E27FC236}">
                <a16:creationId xmlns:a16="http://schemas.microsoft.com/office/drawing/2014/main" id="{8CD87B45-35D9-2686-1AB9-B577BB2022BE}"/>
              </a:ext>
            </a:extLst>
          </p:cNvPr>
          <p:cNvSpPr txBox="1"/>
          <p:nvPr>
            <p:custDataLst>
              <p:tags r:id="rId4"/>
            </p:custDataLst>
          </p:nvPr>
        </p:nvSpPr>
        <p:spPr>
          <a:xfrm>
            <a:off x="4179538" y="257735"/>
            <a:ext cx="7118717" cy="584775"/>
          </a:xfrm>
          <a:prstGeom prst="rect">
            <a:avLst/>
          </a:prstGeom>
          <a:noFill/>
          <a:ln>
            <a:noFill/>
          </a:ln>
        </p:spPr>
        <p:txBody>
          <a:bodyPr wrap="square">
            <a:spAutoFit/>
          </a:bodyPr>
          <a:lstStyle/>
          <a:p>
            <a:r>
              <a:rPr lang="fr-CA" sz="3200" b="1" dirty="0">
                <a:solidFill>
                  <a:schemeClr val="bg1"/>
                </a:solidFill>
                <a:latin typeface="Aptos SemiBold" panose="020B0004020202020204" pitchFamily="34" charset="0"/>
              </a:rPr>
              <a:t>RECHERCHE CATALOGUE KOHA</a:t>
            </a:r>
          </a:p>
        </p:txBody>
      </p:sp>
      <p:pic>
        <p:nvPicPr>
          <p:cNvPr id="13" name="Image 12">
            <a:extLst>
              <a:ext uri="{FF2B5EF4-FFF2-40B4-BE49-F238E27FC236}">
                <a16:creationId xmlns:a16="http://schemas.microsoft.com/office/drawing/2014/main" id="{5B43A4C8-3E8D-11E3-99C9-302229D0B72E}"/>
              </a:ext>
            </a:extLst>
          </p:cNvPr>
          <p:cNvPicPr>
            <a:picLocks noChangeAspect="1"/>
          </p:cNvPicPr>
          <p:nvPr/>
        </p:nvPicPr>
        <p:blipFill>
          <a:blip r:embed="rId7"/>
          <a:stretch>
            <a:fillRect/>
          </a:stretch>
        </p:blipFill>
        <p:spPr>
          <a:xfrm>
            <a:off x="1068405" y="949981"/>
            <a:ext cx="10229850" cy="3009900"/>
          </a:xfrm>
          <a:prstGeom prst="rect">
            <a:avLst/>
          </a:prstGeom>
        </p:spPr>
      </p:pic>
      <p:sp>
        <p:nvSpPr>
          <p:cNvPr id="14" name="Rectangle 13">
            <a:extLst>
              <a:ext uri="{FF2B5EF4-FFF2-40B4-BE49-F238E27FC236}">
                <a16:creationId xmlns:a16="http://schemas.microsoft.com/office/drawing/2014/main" id="{2C76B610-A054-25DF-ED1F-2BBC491729FC}"/>
              </a:ext>
            </a:extLst>
          </p:cNvPr>
          <p:cNvSpPr/>
          <p:nvPr/>
        </p:nvSpPr>
        <p:spPr>
          <a:xfrm>
            <a:off x="1164658" y="2712316"/>
            <a:ext cx="760395" cy="467620"/>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a:extLst>
              <a:ext uri="{FF2B5EF4-FFF2-40B4-BE49-F238E27FC236}">
                <a16:creationId xmlns:a16="http://schemas.microsoft.com/office/drawing/2014/main" id="{AB65B746-AC97-D4C8-B7DF-BCB4F150A77B}"/>
              </a:ext>
            </a:extLst>
          </p:cNvPr>
          <p:cNvSpPr/>
          <p:nvPr/>
        </p:nvSpPr>
        <p:spPr>
          <a:xfrm>
            <a:off x="1174284" y="3313883"/>
            <a:ext cx="760395" cy="467620"/>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13081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C3581A51-73FF-2A44-D5F7-D90985AE2D06}"/>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7" name="Titre 1">
            <a:extLst>
              <a:ext uri="{FF2B5EF4-FFF2-40B4-BE49-F238E27FC236}">
                <a16:creationId xmlns:a16="http://schemas.microsoft.com/office/drawing/2014/main" id="{719947D2-2EEC-049F-4970-54CDE9FB77F3}"/>
              </a:ext>
            </a:extLst>
          </p:cNvPr>
          <p:cNvSpPr txBox="1">
            <a:spLocks/>
          </p:cNvSpPr>
          <p:nvPr>
            <p:custDataLst>
              <p:tags r:id="rId3"/>
            </p:custDataLst>
          </p:nvPr>
        </p:nvSpPr>
        <p:spPr>
          <a:xfrm>
            <a:off x="452176" y="2058731"/>
            <a:ext cx="11287648" cy="2455668"/>
          </a:xfrm>
          <a:prstGeom prst="rect">
            <a:avLst/>
          </a:prstGeom>
          <a:solidFill>
            <a:schemeClr val="tx1">
              <a:lumMod val="85000"/>
              <a:lumOff val="15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a:solidFill>
                  <a:schemeClr val="bg1"/>
                </a:solidFill>
                <a:latin typeface="Aptos Display" panose="020B0004020202020204" pitchFamily="34" charset="0"/>
              </a:rPr>
              <a:t>Évaluation des sources</a:t>
            </a:r>
            <a:endParaRPr lang="fr-FR" altLang="fr-FR" sz="5400" b="1" u="sng">
              <a:solidFill>
                <a:schemeClr val="bg1"/>
              </a:solidFill>
              <a:latin typeface="Aptos Display" panose="020B0004020202020204" pitchFamily="34" charset="0"/>
            </a:endParaRPr>
          </a:p>
        </p:txBody>
      </p:sp>
    </p:spTree>
    <p:extLst>
      <p:ext uri="{BB962C8B-B14F-4D97-AF65-F5344CB8AC3E}">
        <p14:creationId xmlns:p14="http://schemas.microsoft.com/office/powerpoint/2010/main" val="3847447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66D8-9A2E-BA54-56BA-8B8356F18DF5}"/>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46B39E24-ADFC-836D-CF57-8D656986973A}"/>
              </a:ext>
            </a:extLst>
          </p:cNvPr>
          <p:cNvSpPr>
            <a:spLocks noGrp="1"/>
          </p:cNvSpPr>
          <p:nvPr>
            <p:ph idx="1"/>
            <p:custDataLst>
              <p:tags r:id="rId1"/>
            </p:custDataLst>
          </p:nvPr>
        </p:nvSpPr>
        <p:spPr>
          <a:xfrm>
            <a:off x="457200" y="1926771"/>
            <a:ext cx="4821010" cy="3543837"/>
          </a:xfrm>
          <a:noFill/>
        </p:spPr>
        <p:txBody>
          <a:bodyPr>
            <a:normAutofit lnSpcReduction="10000"/>
          </a:bodyPr>
          <a:lstStyle/>
          <a:p>
            <a:pPr marL="72000" indent="0">
              <a:lnSpc>
                <a:spcPct val="100000"/>
              </a:lnSpc>
              <a:spcBef>
                <a:spcPts val="1200"/>
              </a:spcBef>
              <a:buClr>
                <a:schemeClr val="bg1"/>
              </a:buClr>
              <a:buNone/>
            </a:pPr>
            <a:r>
              <a:rPr lang="fr-CA" sz="2400" b="1" dirty="0">
                <a:solidFill>
                  <a:schemeClr val="bg1"/>
                </a:solidFill>
                <a:latin typeface="Aptos Display" panose="020B0004020202020204" pitchFamily="34" charset="0"/>
              </a:rPr>
              <a:t>IDENTIFIER LA PERSONNE RESPONSABLE DE LA CRÉATION OU DE LA DIFFUSION DU CONTENU : </a:t>
            </a:r>
            <a:r>
              <a:rPr lang="fr-CA" sz="2400" dirty="0">
                <a:solidFill>
                  <a:schemeClr val="bg1"/>
                </a:solidFill>
                <a:latin typeface="Aptos Display" panose="020B0004020202020204" pitchFamily="34" charset="0"/>
              </a:rPr>
              <a:t>qualifications, expertise, affiliations professionnelles. </a:t>
            </a:r>
          </a:p>
          <a:p>
            <a:pPr marL="72000" indent="0">
              <a:lnSpc>
                <a:spcPct val="100000"/>
              </a:lnSpc>
              <a:spcBef>
                <a:spcPts val="1200"/>
              </a:spcBef>
              <a:buClr>
                <a:schemeClr val="bg1"/>
              </a:buClr>
              <a:buNone/>
            </a:pPr>
            <a:endParaRPr lang="fr-CA" sz="2400" b="1" dirty="0">
              <a:solidFill>
                <a:schemeClr val="bg1"/>
              </a:solidFill>
              <a:latin typeface="Aptos Display" panose="020B0004020202020204" pitchFamily="34" charset="0"/>
            </a:endParaRPr>
          </a:p>
          <a:p>
            <a:pPr marL="72000" indent="0">
              <a:lnSpc>
                <a:spcPct val="100000"/>
              </a:lnSpc>
              <a:spcBef>
                <a:spcPts val="1200"/>
              </a:spcBef>
              <a:buClr>
                <a:schemeClr val="bg1"/>
              </a:buClr>
              <a:buNone/>
            </a:pPr>
            <a:r>
              <a:rPr lang="fr-CA" sz="2400" b="1" dirty="0">
                <a:solidFill>
                  <a:schemeClr val="bg1"/>
                </a:solidFill>
                <a:latin typeface="Aptos Display" panose="020B0004020202020204" pitchFamily="34" charset="0"/>
              </a:rPr>
              <a:t>VALIDER LES CITATIONS ET LES RÉFÉRENCES : </a:t>
            </a:r>
            <a:r>
              <a:rPr lang="fr-CA" sz="2400" dirty="0">
                <a:solidFill>
                  <a:schemeClr val="bg1"/>
                </a:solidFill>
                <a:latin typeface="Aptos Display" panose="020B0004020202020204" pitchFamily="34" charset="0"/>
              </a:rPr>
              <a:t>exactitude et fiabilité de l’information</a:t>
            </a:r>
          </a:p>
        </p:txBody>
      </p:sp>
      <p:sp>
        <p:nvSpPr>
          <p:cNvPr id="5" name="Espace réservé du contenu 5">
            <a:extLst>
              <a:ext uri="{FF2B5EF4-FFF2-40B4-BE49-F238E27FC236}">
                <a16:creationId xmlns:a16="http://schemas.microsoft.com/office/drawing/2014/main" id="{9688EC18-D7E3-0604-F155-CA85F84430EE}"/>
              </a:ext>
            </a:extLst>
          </p:cNvPr>
          <p:cNvSpPr txBox="1">
            <a:spLocks/>
          </p:cNvSpPr>
          <p:nvPr>
            <p:custDataLst>
              <p:tags r:id="rId2"/>
            </p:custDataLst>
          </p:nvPr>
        </p:nvSpPr>
        <p:spPr>
          <a:xfrm>
            <a:off x="6096000" y="1636072"/>
            <a:ext cx="5195390" cy="3083214"/>
          </a:xfrm>
          <a:prstGeom prst="rect">
            <a:avLst/>
          </a:prstGeom>
          <a:noFill/>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2000" indent="0">
              <a:lnSpc>
                <a:spcPct val="100000"/>
              </a:lnSpc>
              <a:spcAft>
                <a:spcPts val="0"/>
              </a:spcAft>
              <a:buClr>
                <a:schemeClr val="bg1"/>
              </a:buClr>
              <a:buNone/>
            </a:pPr>
            <a:r>
              <a:rPr lang="fr-CA" sz="2400" b="1" dirty="0">
                <a:solidFill>
                  <a:schemeClr val="bg1"/>
                </a:solidFill>
                <a:latin typeface="Aptos Display" panose="020B0004020202020204" pitchFamily="34" charset="0"/>
              </a:rPr>
              <a:t>COMPRENDRE LE BUT : </a:t>
            </a:r>
            <a:r>
              <a:rPr lang="fr-CA" sz="2400" dirty="0">
                <a:solidFill>
                  <a:schemeClr val="bg1"/>
                </a:solidFill>
                <a:latin typeface="Aptos Display" panose="020B0004020202020204" pitchFamily="34" charset="0"/>
              </a:rPr>
              <a:t>informer, vendre, persuader, ou divertir.</a:t>
            </a:r>
          </a:p>
          <a:p>
            <a:pPr marL="72000" indent="0">
              <a:lnSpc>
                <a:spcPct val="100000"/>
              </a:lnSpc>
              <a:spcAft>
                <a:spcPts val="0"/>
              </a:spcAft>
              <a:buClr>
                <a:schemeClr val="bg1"/>
              </a:buClr>
              <a:buNone/>
            </a:pPr>
            <a:endParaRPr lang="fr-CA" sz="2400" b="1" dirty="0">
              <a:solidFill>
                <a:schemeClr val="bg1"/>
              </a:solidFill>
              <a:latin typeface="Aptos Display" panose="020B0004020202020204" pitchFamily="34" charset="0"/>
            </a:endParaRPr>
          </a:p>
          <a:p>
            <a:pPr marL="72000" indent="0">
              <a:lnSpc>
                <a:spcPct val="100000"/>
              </a:lnSpc>
              <a:spcAft>
                <a:spcPts val="0"/>
              </a:spcAft>
              <a:buClr>
                <a:schemeClr val="bg1"/>
              </a:buClr>
              <a:buNone/>
            </a:pPr>
            <a:r>
              <a:rPr lang="fr-CA" sz="2400" b="1" dirty="0">
                <a:solidFill>
                  <a:schemeClr val="bg1"/>
                </a:solidFill>
                <a:latin typeface="Aptos Display" panose="020B0004020202020204" pitchFamily="34" charset="0"/>
              </a:rPr>
              <a:t>VÉRIFIER LA DATE DE PUBLICATION</a:t>
            </a:r>
            <a:endParaRPr lang="fr-CA" sz="2400" dirty="0">
              <a:solidFill>
                <a:schemeClr val="bg1"/>
              </a:solidFill>
              <a:latin typeface="Aptos Display" panose="020B0004020202020204" pitchFamily="34" charset="0"/>
            </a:endParaRPr>
          </a:p>
          <a:p>
            <a:pPr marL="72000" indent="0">
              <a:lnSpc>
                <a:spcPct val="100000"/>
              </a:lnSpc>
              <a:spcAft>
                <a:spcPts val="0"/>
              </a:spcAft>
              <a:buClr>
                <a:schemeClr val="bg1"/>
              </a:buClr>
              <a:buNone/>
            </a:pPr>
            <a:endParaRPr lang="fr-CA" sz="2400" b="1" dirty="0">
              <a:solidFill>
                <a:schemeClr val="bg1"/>
              </a:solidFill>
              <a:latin typeface="Aptos Display" panose="020B0004020202020204" pitchFamily="34" charset="0"/>
            </a:endParaRPr>
          </a:p>
          <a:p>
            <a:pPr marL="72000" indent="0">
              <a:lnSpc>
                <a:spcPct val="100000"/>
              </a:lnSpc>
              <a:spcAft>
                <a:spcPts val="0"/>
              </a:spcAft>
              <a:buClr>
                <a:schemeClr val="bg1"/>
              </a:buClr>
              <a:buNone/>
            </a:pPr>
            <a:r>
              <a:rPr lang="fr-CA" sz="2400" b="1" dirty="0">
                <a:solidFill>
                  <a:schemeClr val="bg1"/>
                </a:solidFill>
                <a:latin typeface="Aptos Display" panose="020B0004020202020204" pitchFamily="34" charset="0"/>
              </a:rPr>
              <a:t>EXAMINER LES SOURCES POUR CONTRER LA DÉSINFORMATION ET LES ERREURS : </a:t>
            </a:r>
            <a:r>
              <a:rPr lang="fr-CA" sz="2400" dirty="0">
                <a:solidFill>
                  <a:schemeClr val="bg1"/>
                </a:solidFill>
                <a:latin typeface="Aptos Display" panose="020B0004020202020204" pitchFamily="34" charset="0"/>
              </a:rPr>
              <a:t>comparaison des sources et des perspectives.</a:t>
            </a:r>
          </a:p>
        </p:txBody>
      </p:sp>
      <p:sp>
        <p:nvSpPr>
          <p:cNvPr id="4" name="Rectangle 7">
            <a:extLst>
              <a:ext uri="{FF2B5EF4-FFF2-40B4-BE49-F238E27FC236}">
                <a16:creationId xmlns:a16="http://schemas.microsoft.com/office/drawing/2014/main" id="{59E9B356-9DB0-3ABC-2868-045E663BFA46}"/>
              </a:ext>
            </a:extLst>
          </p:cNvPr>
          <p:cNvSpPr txBox="1">
            <a:spLocks/>
          </p:cNvSpPr>
          <p:nvPr>
            <p:custDataLst>
              <p:tags r:id="rId3"/>
            </p:custDataLst>
          </p:nvPr>
        </p:nvSpPr>
        <p:spPr bwMode="auto">
          <a:xfrm>
            <a:off x="4200525" y="0"/>
            <a:ext cx="799147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altLang="fr-FR" sz="4000" b="1" dirty="0">
              <a:solidFill>
                <a:schemeClr val="bg1"/>
              </a:solidFill>
              <a:latin typeface="Aptos Display" panose="020B0004020202020204" pitchFamily="34" charset="0"/>
            </a:endParaRPr>
          </a:p>
        </p:txBody>
      </p:sp>
      <p:sp>
        <p:nvSpPr>
          <p:cNvPr id="7" name="ZoneTexte 6">
            <a:extLst>
              <a:ext uri="{FF2B5EF4-FFF2-40B4-BE49-F238E27FC236}">
                <a16:creationId xmlns:a16="http://schemas.microsoft.com/office/drawing/2014/main" id="{8E3760E8-B165-7389-3BFC-BC0374411475}"/>
              </a:ext>
            </a:extLst>
          </p:cNvPr>
          <p:cNvSpPr txBox="1"/>
          <p:nvPr>
            <p:custDataLst>
              <p:tags r:id="rId4"/>
            </p:custDataLst>
          </p:nvPr>
        </p:nvSpPr>
        <p:spPr>
          <a:xfrm>
            <a:off x="161964" y="155854"/>
            <a:ext cx="2680529" cy="1184940"/>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100" dirty="0">
                <a:latin typeface="Aptos Display" panose="020B0004020202020204" pitchFamily="34" charset="0"/>
              </a:rPr>
              <a:t>EFFECTUER LA RECHERCHE </a:t>
            </a:r>
          </a:p>
          <a:p>
            <a:pPr indent="-342900">
              <a:buFont typeface="+mj-lt"/>
              <a:buAutoNum type="arabicPeriod"/>
            </a:pPr>
            <a:r>
              <a:rPr lang="fr-CA" sz="1600" b="1" dirty="0">
                <a:solidFill>
                  <a:srgbClr val="00B050"/>
                </a:solidFill>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10" name="Rectangle 9">
            <a:extLst>
              <a:ext uri="{FF2B5EF4-FFF2-40B4-BE49-F238E27FC236}">
                <a16:creationId xmlns:a16="http://schemas.microsoft.com/office/drawing/2014/main" id="{8344986E-DFFC-F409-56C1-635C8C05E993}"/>
              </a:ext>
            </a:extLst>
          </p:cNvPr>
          <p:cNvSpPr/>
          <p:nvPr>
            <p:custDataLst>
              <p:tags r:id="rId5"/>
            </p:custDataLst>
          </p:nvPr>
        </p:nvSpPr>
        <p:spPr>
          <a:xfrm>
            <a:off x="69850" y="88708"/>
            <a:ext cx="12052300" cy="6671321"/>
          </a:xfrm>
          <a:prstGeom prst="rect">
            <a:avLst/>
          </a:prstGeom>
          <a:noFill/>
          <a:ln w="190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2" name="Rectangle 7">
            <a:extLst>
              <a:ext uri="{FF2B5EF4-FFF2-40B4-BE49-F238E27FC236}">
                <a16:creationId xmlns:a16="http://schemas.microsoft.com/office/drawing/2014/main" id="{4ECF91CD-FEAD-7E0B-FAC5-58852DE042C2}"/>
              </a:ext>
            </a:extLst>
          </p:cNvPr>
          <p:cNvSpPr txBox="1">
            <a:spLocks/>
          </p:cNvSpPr>
          <p:nvPr>
            <p:custDataLst>
              <p:tags r:id="rId6"/>
            </p:custDataLst>
          </p:nvPr>
        </p:nvSpPr>
        <p:spPr bwMode="auto">
          <a:xfrm>
            <a:off x="1427351" y="278096"/>
            <a:ext cx="1060268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3600" b="1" dirty="0">
                <a:solidFill>
                  <a:schemeClr val="bg1"/>
                </a:solidFill>
                <a:latin typeface="Aptos Display" panose="020B0004020202020204" pitchFamily="34" charset="0"/>
              </a:rPr>
              <a:t>Évaluation de la qualité des articles</a:t>
            </a:r>
          </a:p>
        </p:txBody>
      </p:sp>
    </p:spTree>
    <p:extLst>
      <p:ext uri="{BB962C8B-B14F-4D97-AF65-F5344CB8AC3E}">
        <p14:creationId xmlns:p14="http://schemas.microsoft.com/office/powerpoint/2010/main" val="383326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F0E46-F966-D04C-7A7C-D3D50A0962E9}"/>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82A98E0E-B8D7-8C8B-2413-6F4C68193521}"/>
              </a:ext>
            </a:extLst>
          </p:cNvPr>
          <p:cNvPicPr>
            <a:picLocks noChangeAspect="1"/>
          </p:cNvPicPr>
          <p:nvPr>
            <p:custDataLst>
              <p:tags r:id="rId1"/>
            </p:custDataLst>
          </p:nvPr>
        </p:nvPicPr>
        <p:blipFill>
          <a:blip r:embed="rId11"/>
          <a:stretch>
            <a:fillRect/>
          </a:stretch>
        </p:blipFill>
        <p:spPr>
          <a:xfrm>
            <a:off x="69574" y="1845207"/>
            <a:ext cx="5327374" cy="4262932"/>
          </a:xfrm>
          <a:prstGeom prst="rect">
            <a:avLst/>
          </a:prstGeom>
        </p:spPr>
      </p:pic>
      <p:sp>
        <p:nvSpPr>
          <p:cNvPr id="11" name="Rectangle 7">
            <a:extLst>
              <a:ext uri="{FF2B5EF4-FFF2-40B4-BE49-F238E27FC236}">
                <a16:creationId xmlns:a16="http://schemas.microsoft.com/office/drawing/2014/main" id="{31EF8ED7-80DA-D0E4-0D3F-9042D5908EE2}"/>
              </a:ext>
            </a:extLst>
          </p:cNvPr>
          <p:cNvSpPr txBox="1">
            <a:spLocks/>
          </p:cNvSpPr>
          <p:nvPr>
            <p:custDataLst>
              <p:tags r:id="rId2"/>
            </p:custDataLst>
          </p:nvPr>
        </p:nvSpPr>
        <p:spPr bwMode="auto">
          <a:xfrm>
            <a:off x="0" y="600142"/>
            <a:ext cx="12192000"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CA" sz="3600" b="1" noProof="0" dirty="0">
              <a:solidFill>
                <a:srgbClr val="F0F0F0"/>
              </a:solidFill>
              <a:latin typeface="Aptos Display" panose="020B0004020202020204" pitchFamily="34" charset="0"/>
            </a:endParaRPr>
          </a:p>
        </p:txBody>
      </p:sp>
      <p:pic>
        <p:nvPicPr>
          <p:cNvPr id="5" name="Image 4" descr="Une image contenant texte, carte de visite, capture d’écran, Police&#10;&#10;Le contenu généré par l’IA peut être incorrect.">
            <a:extLst>
              <a:ext uri="{FF2B5EF4-FFF2-40B4-BE49-F238E27FC236}">
                <a16:creationId xmlns:a16="http://schemas.microsoft.com/office/drawing/2014/main" id="{D74349FB-D750-713C-8141-E940A0E1600D}"/>
              </a:ext>
            </a:extLst>
          </p:cNvPr>
          <p:cNvPicPr>
            <a:picLocks noChangeAspect="1"/>
          </p:cNvPicPr>
          <p:nvPr>
            <p:custDataLst>
              <p:tags r:id="rId3"/>
            </p:custDataLst>
          </p:nvPr>
        </p:nvPicPr>
        <p:blipFill>
          <a:blip r:embed="rId12"/>
          <a:srcRect l="3674" t="19737" r="5275" b="27521"/>
          <a:stretch>
            <a:fillRect/>
          </a:stretch>
        </p:blipFill>
        <p:spPr>
          <a:xfrm>
            <a:off x="4027713" y="1438142"/>
            <a:ext cx="7815943" cy="2989631"/>
          </a:xfrm>
          <a:prstGeom prst="rect">
            <a:avLst/>
          </a:prstGeom>
          <a:ln>
            <a:solidFill>
              <a:schemeClr val="bg1"/>
            </a:solidFill>
          </a:ln>
        </p:spPr>
      </p:pic>
      <p:sp>
        <p:nvSpPr>
          <p:cNvPr id="6" name="Flèche : droite 5">
            <a:extLst>
              <a:ext uri="{FF2B5EF4-FFF2-40B4-BE49-F238E27FC236}">
                <a16:creationId xmlns:a16="http://schemas.microsoft.com/office/drawing/2014/main" id="{7562AAC0-A0A6-9995-08AC-211E18762700}"/>
              </a:ext>
            </a:extLst>
          </p:cNvPr>
          <p:cNvSpPr/>
          <p:nvPr>
            <p:custDataLst>
              <p:tags r:id="rId4"/>
            </p:custDataLst>
          </p:nvPr>
        </p:nvSpPr>
        <p:spPr>
          <a:xfrm>
            <a:off x="1369343" y="6197591"/>
            <a:ext cx="9453314" cy="556919"/>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3540" lvl="1" algn="ctr">
              <a:buNone/>
            </a:pPr>
            <a:r>
              <a:rPr lang="fr-CA" sz="2400" b="1" u="sng" noProof="0" dirty="0">
                <a:solidFill>
                  <a:srgbClr val="F0F0F0"/>
                </a:solidFill>
                <a:latin typeface="Aptos Display" panose="020B0004020202020204" pitchFamily="34" charset="0"/>
                <a:hlinkClick r:id="rId13">
                  <a:extLst>
                    <a:ext uri="{A12FA001-AC4F-418D-AE19-62706E023703}">
                      <ahyp:hlinkClr xmlns:ahyp="http://schemas.microsoft.com/office/drawing/2018/hyperlinkcolor" val="tx"/>
                    </a:ext>
                  </a:extLst>
                </a:hlinkClick>
              </a:rPr>
              <a:t>Outil avec 7 questions</a:t>
            </a:r>
            <a:r>
              <a:rPr lang="fr-CA" sz="2400" noProof="0" dirty="0">
                <a:solidFill>
                  <a:srgbClr val="F0F0F0"/>
                </a:solidFill>
                <a:latin typeface="Aptos Display" panose="020B0004020202020204" pitchFamily="34" charset="0"/>
              </a:rPr>
              <a:t> : </a:t>
            </a:r>
            <a:r>
              <a:rPr lang="fr-CA" sz="2400" noProof="0" dirty="0">
                <a:solidFill>
                  <a:srgbClr val="F0F0F0"/>
                </a:solidFill>
                <a:latin typeface="Aptos Display" panose="020B0004020202020204" pitchFamily="34" charset="0"/>
                <a:ea typeface="+mn-lt"/>
                <a:cs typeface="+mn-lt"/>
              </a:rPr>
              <a:t>https://forms.office.com/r/40cFh88LZc</a:t>
            </a:r>
            <a:endParaRPr lang="fr-CA" sz="2400" noProof="0" dirty="0">
              <a:solidFill>
                <a:srgbClr val="F0F0F0"/>
              </a:solidFill>
              <a:latin typeface="Aptos Display" panose="020B0004020202020204" pitchFamily="34" charset="0"/>
              <a:cs typeface="Calibri" panose="020F0502020204030204"/>
            </a:endParaRPr>
          </a:p>
        </p:txBody>
      </p:sp>
      <p:sp>
        <p:nvSpPr>
          <p:cNvPr id="4" name="ZoneTexte 3">
            <a:extLst>
              <a:ext uri="{FF2B5EF4-FFF2-40B4-BE49-F238E27FC236}">
                <a16:creationId xmlns:a16="http://schemas.microsoft.com/office/drawing/2014/main" id="{8E2FC2E1-19BF-79AB-B82E-480293228F10}"/>
              </a:ext>
            </a:extLst>
          </p:cNvPr>
          <p:cNvSpPr txBox="1"/>
          <p:nvPr>
            <p:custDataLst>
              <p:tags r:id="rId5"/>
            </p:custDataLst>
          </p:nvPr>
        </p:nvSpPr>
        <p:spPr>
          <a:xfrm>
            <a:off x="5963676" y="4554423"/>
            <a:ext cx="7246897" cy="1323439"/>
          </a:xfrm>
          <a:prstGeom prst="rect">
            <a:avLst/>
          </a:prstGeom>
          <a:noFill/>
        </p:spPr>
        <p:txBody>
          <a:bodyPr wrap="square">
            <a:spAutoFit/>
          </a:bodyPr>
          <a:lstStyle/>
          <a:p>
            <a:r>
              <a:rPr lang="fr-CA" sz="2000" b="1" dirty="0">
                <a:solidFill>
                  <a:schemeClr val="bg1"/>
                </a:solidFill>
                <a:latin typeface="Aptos Display" panose="020B0004020202020204" pitchFamily="34" charset="0"/>
              </a:rPr>
              <a:t>Interprétation des résultats :</a:t>
            </a:r>
          </a:p>
          <a:p>
            <a:pPr marL="285750" indent="-285750">
              <a:buFont typeface="Arial" panose="020B0604020202020204" pitchFamily="34" charset="0"/>
              <a:buChar char="•"/>
            </a:pPr>
            <a:r>
              <a:rPr lang="fr-CA" sz="2000" dirty="0">
                <a:solidFill>
                  <a:schemeClr val="bg1"/>
                </a:solidFill>
                <a:latin typeface="Aptos Display" panose="020B0004020202020204" pitchFamily="34" charset="0"/>
              </a:rPr>
              <a:t>0-1 point : peu crédible.</a:t>
            </a:r>
          </a:p>
          <a:p>
            <a:pPr marL="285750" indent="-285750">
              <a:buFont typeface="Arial" panose="020B0604020202020204" pitchFamily="34" charset="0"/>
              <a:buChar char="•"/>
            </a:pPr>
            <a:r>
              <a:rPr lang="fr-CA" sz="2000" dirty="0">
                <a:solidFill>
                  <a:schemeClr val="bg1"/>
                </a:solidFill>
                <a:latin typeface="Aptos Display" panose="020B0004020202020204" pitchFamily="34" charset="0"/>
              </a:rPr>
              <a:t>2-4 points : nécessite une vérification approfondie.</a:t>
            </a:r>
          </a:p>
          <a:p>
            <a:pPr marL="285750" indent="-285750">
              <a:buFont typeface="Arial" panose="020B0604020202020204" pitchFamily="34" charset="0"/>
              <a:buChar char="•"/>
            </a:pPr>
            <a:r>
              <a:rPr lang="fr-CA" sz="2000" dirty="0">
                <a:solidFill>
                  <a:schemeClr val="bg1"/>
                </a:solidFill>
                <a:latin typeface="Aptos Display" panose="020B0004020202020204" pitchFamily="34" charset="0"/>
              </a:rPr>
              <a:t>5-7 points : source d’information valable.</a:t>
            </a:r>
          </a:p>
        </p:txBody>
      </p:sp>
      <p:sp>
        <p:nvSpPr>
          <p:cNvPr id="9" name="ZoneTexte 8">
            <a:extLst>
              <a:ext uri="{FF2B5EF4-FFF2-40B4-BE49-F238E27FC236}">
                <a16:creationId xmlns:a16="http://schemas.microsoft.com/office/drawing/2014/main" id="{5457BF3F-AC96-7813-10FA-CADB4FCB5F4E}"/>
              </a:ext>
            </a:extLst>
          </p:cNvPr>
          <p:cNvSpPr txBox="1"/>
          <p:nvPr>
            <p:custDataLst>
              <p:tags r:id="rId6"/>
            </p:custDataLst>
          </p:nvPr>
        </p:nvSpPr>
        <p:spPr>
          <a:xfrm>
            <a:off x="161964" y="155854"/>
            <a:ext cx="2680529" cy="1184940"/>
          </a:xfrm>
          <a:prstGeom prst="rect">
            <a:avLst/>
          </a:prstGeom>
          <a:solidFill>
            <a:schemeClr val="bg1"/>
          </a:solidFill>
          <a:ln w="12700">
            <a:solidFill>
              <a:schemeClr val="bg1"/>
            </a:solidFill>
          </a:ln>
        </p:spPr>
        <p:txBody>
          <a:bodyPr wrap="square">
            <a:spAutoFit/>
          </a:bodyPr>
          <a:lstStyle/>
          <a:p>
            <a:pPr indent="-342900">
              <a:buFont typeface="+mj-lt"/>
              <a:buAutoNum type="arabicPeriod"/>
            </a:pPr>
            <a:r>
              <a:rPr lang="fr-CA" sz="1100" dirty="0">
                <a:latin typeface="Aptos Display" panose="020B0004020202020204" pitchFamily="34" charset="0"/>
              </a:rPr>
              <a:t>DÉFINIR LE SUJET </a:t>
            </a:r>
          </a:p>
          <a:p>
            <a:pPr indent="-342900">
              <a:buFont typeface="+mj-lt"/>
              <a:buAutoNum type="arabicPeriod"/>
            </a:pPr>
            <a:r>
              <a:rPr lang="fr-CA" sz="1100" dirty="0">
                <a:latin typeface="Aptos Display" panose="020B0004020202020204" pitchFamily="34" charset="0"/>
              </a:rPr>
              <a:t>IDENTIFIER DES MOTS-CLÉS</a:t>
            </a:r>
          </a:p>
          <a:p>
            <a:pPr indent="-342900">
              <a:buFont typeface="+mj-lt"/>
              <a:buAutoNum type="arabicPeriod"/>
            </a:pPr>
            <a:r>
              <a:rPr lang="fr-CA" sz="1100" dirty="0">
                <a:latin typeface="Aptos Display" panose="020B0004020202020204" pitchFamily="34" charset="0"/>
              </a:rPr>
              <a:t>CHOISIR LES SOURCES </a:t>
            </a:r>
          </a:p>
          <a:p>
            <a:pPr indent="-342900">
              <a:buFont typeface="+mj-lt"/>
              <a:buAutoNum type="arabicPeriod"/>
            </a:pPr>
            <a:r>
              <a:rPr lang="fr-CA" sz="1100" dirty="0">
                <a:latin typeface="Aptos Display" panose="020B0004020202020204" pitchFamily="34" charset="0"/>
              </a:rPr>
              <a:t>EFFECTUER LA RECHERCHE </a:t>
            </a:r>
          </a:p>
          <a:p>
            <a:pPr indent="-342900">
              <a:buFont typeface="+mj-lt"/>
              <a:buAutoNum type="arabicPeriod"/>
            </a:pPr>
            <a:r>
              <a:rPr lang="fr-CA" sz="1600" b="1" dirty="0">
                <a:solidFill>
                  <a:srgbClr val="00B050"/>
                </a:solidFill>
                <a:latin typeface="Aptos Display" panose="020B0004020202020204" pitchFamily="34" charset="0"/>
              </a:rPr>
              <a:t>ÉVALUER LES SOURCES </a:t>
            </a:r>
          </a:p>
          <a:p>
            <a:pPr indent="-342900">
              <a:buFont typeface="+mj-lt"/>
              <a:buAutoNum type="arabicPeriod"/>
            </a:pPr>
            <a:r>
              <a:rPr lang="fr-CA" sz="1100" dirty="0">
                <a:latin typeface="Aptos Display" panose="020B0004020202020204" pitchFamily="34" charset="0"/>
              </a:rPr>
              <a:t>CITER </a:t>
            </a:r>
          </a:p>
        </p:txBody>
      </p:sp>
      <p:sp>
        <p:nvSpPr>
          <p:cNvPr id="12" name="Rectangle 11">
            <a:extLst>
              <a:ext uri="{FF2B5EF4-FFF2-40B4-BE49-F238E27FC236}">
                <a16:creationId xmlns:a16="http://schemas.microsoft.com/office/drawing/2014/main" id="{16505FC8-754E-50EF-0692-9457E2BD83CF}"/>
              </a:ext>
            </a:extLst>
          </p:cNvPr>
          <p:cNvSpPr/>
          <p:nvPr>
            <p:custDataLst>
              <p:tags r:id="rId7"/>
            </p:custDataLst>
          </p:nvPr>
        </p:nvSpPr>
        <p:spPr>
          <a:xfrm>
            <a:off x="69850" y="88708"/>
            <a:ext cx="12052300" cy="6671321"/>
          </a:xfrm>
          <a:prstGeom prst="rect">
            <a:avLst/>
          </a:prstGeom>
          <a:noFill/>
          <a:ln w="1905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4" name="Rectangle 7">
            <a:extLst>
              <a:ext uri="{FF2B5EF4-FFF2-40B4-BE49-F238E27FC236}">
                <a16:creationId xmlns:a16="http://schemas.microsoft.com/office/drawing/2014/main" id="{866AC47B-7F36-6B20-A71F-875463C535A2}"/>
              </a:ext>
            </a:extLst>
          </p:cNvPr>
          <p:cNvSpPr txBox="1">
            <a:spLocks/>
          </p:cNvSpPr>
          <p:nvPr>
            <p:custDataLst>
              <p:tags r:id="rId8"/>
            </p:custDataLst>
          </p:nvPr>
        </p:nvSpPr>
        <p:spPr bwMode="auto">
          <a:xfrm>
            <a:off x="1427351" y="278096"/>
            <a:ext cx="10602685"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3600" b="1" dirty="0">
                <a:solidFill>
                  <a:schemeClr val="bg1"/>
                </a:solidFill>
                <a:latin typeface="Aptos Display" panose="020B0004020202020204" pitchFamily="34" charset="0"/>
              </a:rPr>
              <a:t>Évaluation de la qualité des articles</a:t>
            </a:r>
          </a:p>
        </p:txBody>
      </p:sp>
    </p:spTree>
    <p:extLst>
      <p:ext uri="{BB962C8B-B14F-4D97-AF65-F5344CB8AC3E}">
        <p14:creationId xmlns:p14="http://schemas.microsoft.com/office/powerpoint/2010/main" val="272291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C158E-27DF-6CFB-80F6-9E85345EAD0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611FCFD5-BC4E-8454-E1F2-13F835573350}"/>
              </a:ext>
              <a:ext uri="{C183D7F6-B498-43B3-948B-1728B52AA6E4}">
                <adec:decorative xmlns:adec="http://schemas.microsoft.com/office/drawing/2017/decorative" val="1"/>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a:stretch/>
        </p:blipFill>
        <p:spPr>
          <a:xfrm>
            <a:off x="0" y="10058"/>
            <a:ext cx="12192000" cy="6857990"/>
          </a:xfrm>
          <a:prstGeom prst="rect">
            <a:avLst/>
          </a:prstGeom>
          <a:ln>
            <a:solidFill>
              <a:schemeClr val="tx1"/>
            </a:solidFill>
          </a:ln>
        </p:spPr>
      </p:pic>
      <p:pic>
        <p:nvPicPr>
          <p:cNvPr id="12" name="Image 11" descr="Une image contenant texte, Police, Graphique, graphisme&#10;&#10;Description générée automatiquement">
            <a:extLst>
              <a:ext uri="{FF2B5EF4-FFF2-40B4-BE49-F238E27FC236}">
                <a16:creationId xmlns:a16="http://schemas.microsoft.com/office/drawing/2014/main" id="{165D3AF6-B356-3891-05EB-12360543B1C0}"/>
              </a:ext>
            </a:extLst>
          </p:cNvPr>
          <p:cNvPicPr>
            <a:picLocks noChangeAspect="1"/>
          </p:cNvPicPr>
          <p:nvPr>
            <p:custDataLst>
              <p:tags r:id="rId2"/>
            </p:custDataLst>
          </p:nvPr>
        </p:nvPicPr>
        <p:blipFill>
          <a:blip r:embed="rId7"/>
          <a:stretch>
            <a:fillRect/>
          </a:stretch>
        </p:blipFill>
        <p:spPr>
          <a:xfrm>
            <a:off x="10680750" y="80950"/>
            <a:ext cx="1440000" cy="228084"/>
          </a:xfrm>
          <a:prstGeom prst="rect">
            <a:avLst/>
          </a:prstGeom>
        </p:spPr>
      </p:pic>
      <p:sp>
        <p:nvSpPr>
          <p:cNvPr id="7" name="Titre 1">
            <a:extLst>
              <a:ext uri="{FF2B5EF4-FFF2-40B4-BE49-F238E27FC236}">
                <a16:creationId xmlns:a16="http://schemas.microsoft.com/office/drawing/2014/main" id="{F9DEEA02-66ED-402A-E613-217970A3BAE0}"/>
              </a:ext>
            </a:extLst>
          </p:cNvPr>
          <p:cNvSpPr txBox="1">
            <a:spLocks/>
          </p:cNvSpPr>
          <p:nvPr>
            <p:custDataLst>
              <p:tags r:id="rId3"/>
            </p:custDataLst>
          </p:nvPr>
        </p:nvSpPr>
        <p:spPr>
          <a:xfrm>
            <a:off x="452176" y="2058731"/>
            <a:ext cx="11287648" cy="2455668"/>
          </a:xfrm>
          <a:prstGeom prst="rect">
            <a:avLst/>
          </a:prstGeom>
          <a:solidFill>
            <a:schemeClr val="tx1">
              <a:lumMod val="85000"/>
              <a:lumOff val="15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eaLnBrk="1" hangingPunct="1">
              <a:spcBef>
                <a:spcPct val="0"/>
              </a:spcBef>
              <a:buFontTx/>
              <a:buNone/>
            </a:pPr>
            <a:r>
              <a:rPr lang="fr-CA" altLang="fr-FR" sz="5400" b="1" dirty="0">
                <a:solidFill>
                  <a:schemeClr val="bg1"/>
                </a:solidFill>
                <a:latin typeface="Aptos Display" panose="020B0004020202020204" pitchFamily="34" charset="0"/>
              </a:rPr>
              <a:t>Citations des sources</a:t>
            </a:r>
            <a:endParaRPr lang="fr-FR" altLang="fr-FR" sz="5400" b="1" u="sng" dirty="0">
              <a:solidFill>
                <a:schemeClr val="bg1"/>
              </a:solidFill>
              <a:latin typeface="Aptos Display" panose="020B0004020202020204" pitchFamily="34" charset="0"/>
            </a:endParaRPr>
          </a:p>
        </p:txBody>
      </p:sp>
    </p:spTree>
    <p:extLst>
      <p:ext uri="{BB962C8B-B14F-4D97-AF65-F5344CB8AC3E}">
        <p14:creationId xmlns:p14="http://schemas.microsoft.com/office/powerpoint/2010/main" val="2458511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57B30-4981-75E1-AA20-7223AA5214BB}"/>
            </a:ext>
          </a:extLst>
        </p:cNvPr>
        <p:cNvGrpSpPr/>
        <p:nvPr/>
      </p:nvGrpSpPr>
      <p:grpSpPr>
        <a:xfrm>
          <a:off x="0" y="0"/>
          <a:ext cx="0" cy="0"/>
          <a:chOff x="0" y="0"/>
          <a:chExt cx="0" cy="0"/>
        </a:xfrm>
      </p:grpSpPr>
      <p:sp>
        <p:nvSpPr>
          <p:cNvPr id="10242" name="Espace réservé du numéro de diapositive 1">
            <a:extLst>
              <a:ext uri="{FF2B5EF4-FFF2-40B4-BE49-F238E27FC236}">
                <a16:creationId xmlns:a16="http://schemas.microsoft.com/office/drawing/2014/main" id="{44923EDA-4578-0A39-6A13-9A1DE25FDCFA}"/>
              </a:ext>
            </a:extLst>
          </p:cNvPr>
          <p:cNvSpPr>
            <a:spLocks noGrp="1"/>
          </p:cNvSpPr>
          <p:nvPr>
            <p:ph type="sldNum" sz="quarter" idx="12"/>
            <p:custDataLst>
              <p:tags r:id="rId1"/>
            </p:custDataLst>
          </p:nvPr>
        </p:nvSpPr>
        <p:spPr bwMode="auto">
          <a:xfrm>
            <a:off x="8112125" y="648493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6F8B6595-6D12-48CC-B2B3-8522F3CE607F}" type="slidenum">
              <a:rPr lang="fr-CA" altLang="fr-FR" sz="1200">
                <a:solidFill>
                  <a:schemeClr val="bg1"/>
                </a:solidFill>
                <a:latin typeface="Aptos Display" panose="020B0004020202020204" pitchFamily="34" charset="0"/>
              </a:rPr>
              <a:pPr eaLnBrk="1" hangingPunct="1">
                <a:spcBef>
                  <a:spcPct val="0"/>
                </a:spcBef>
                <a:buFontTx/>
                <a:buNone/>
              </a:pPr>
              <a:t>23</a:t>
            </a:fld>
            <a:endParaRPr lang="fr-CA" altLang="fr-FR" sz="1200">
              <a:solidFill>
                <a:schemeClr val="bg1"/>
              </a:solidFill>
              <a:latin typeface="Aptos Display" panose="020B0004020202020204" pitchFamily="34" charset="0"/>
            </a:endParaRPr>
          </a:p>
        </p:txBody>
      </p:sp>
      <p:sp>
        <p:nvSpPr>
          <p:cNvPr id="3" name="Rectangle 2">
            <a:extLst>
              <a:ext uri="{FF2B5EF4-FFF2-40B4-BE49-F238E27FC236}">
                <a16:creationId xmlns:a16="http://schemas.microsoft.com/office/drawing/2014/main" id="{073EF099-4C63-E5F7-A2A5-C7CAAEEBC6D7}"/>
              </a:ext>
            </a:extLst>
          </p:cNvPr>
          <p:cNvSpPr/>
          <p:nvPr>
            <p:custDataLst>
              <p:tags r:id="rId2"/>
            </p:custDataLst>
          </p:nvPr>
        </p:nvSpPr>
        <p:spPr>
          <a:xfrm>
            <a:off x="2424114" y="2347913"/>
            <a:ext cx="8243887" cy="830262"/>
          </a:xfrm>
          <a:prstGeom prst="rect">
            <a:avLst/>
          </a:prstGeom>
        </p:spPr>
        <p:txBody>
          <a:bodyPr>
            <a:spAutoFit/>
          </a:bodyPr>
          <a:lstStyle/>
          <a:p>
            <a:pPr>
              <a:defRPr/>
            </a:pPr>
            <a:endParaRPr lang="fr-CA" sz="2400" dirty="0">
              <a:solidFill>
                <a:schemeClr val="bg1"/>
              </a:solidFill>
              <a:latin typeface="Aptos Display" panose="020B0004020202020204" pitchFamily="34" charset="0"/>
            </a:endParaRPr>
          </a:p>
          <a:p>
            <a:pPr marL="800100" lvl="1" indent="-342900">
              <a:buClr>
                <a:srgbClr val="FF0000"/>
              </a:buClr>
              <a:buFont typeface="Courier New" pitchFamily="49" charset="0"/>
              <a:buChar char="o"/>
              <a:defRPr/>
            </a:pPr>
            <a:endParaRPr lang="fr-CA" sz="2400" dirty="0">
              <a:solidFill>
                <a:schemeClr val="bg1"/>
              </a:solidFill>
              <a:latin typeface="Aptos Display" panose="020B0004020202020204" pitchFamily="34" charset="0"/>
            </a:endParaRPr>
          </a:p>
        </p:txBody>
      </p:sp>
      <p:sp>
        <p:nvSpPr>
          <p:cNvPr id="10245" name="Rectangle 8">
            <a:extLst>
              <a:ext uri="{FF2B5EF4-FFF2-40B4-BE49-F238E27FC236}">
                <a16:creationId xmlns:a16="http://schemas.microsoft.com/office/drawing/2014/main" id="{A93AD990-4178-4B84-B24D-6D7279A72AD1}"/>
              </a:ext>
            </a:extLst>
          </p:cNvPr>
          <p:cNvSpPr>
            <a:spLocks noChangeArrowheads="1"/>
          </p:cNvSpPr>
          <p:nvPr>
            <p:custDataLst>
              <p:tags r:id="rId3"/>
            </p:custDataLst>
          </p:nvPr>
        </p:nvSpPr>
        <p:spPr bwMode="auto">
          <a:xfrm>
            <a:off x="301925" y="2203825"/>
            <a:ext cx="11622656" cy="326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800100" indent="-34290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marL="342900" indent="-342900" eaLnBrk="1" hangingPunct="1">
              <a:lnSpc>
                <a:spcPct val="150000"/>
              </a:lnSpc>
              <a:spcBef>
                <a:spcPct val="0"/>
              </a:spcBef>
              <a:buFont typeface="Wingdings" panose="05000000000000000000" pitchFamily="2" charset="2"/>
              <a:buChar char="Ø"/>
            </a:pPr>
            <a:r>
              <a:rPr lang="fr-CA" altLang="fr-FR" sz="2800" dirty="0">
                <a:solidFill>
                  <a:schemeClr val="bg1"/>
                </a:solidFill>
                <a:latin typeface="Aptos Display" panose="020B0004020202020204" pitchFamily="34" charset="0"/>
              </a:rPr>
              <a:t>Pour soutenir ses idées et son raisonnement.</a:t>
            </a:r>
          </a:p>
          <a:p>
            <a:pPr marL="342900" indent="-342900" eaLnBrk="1" hangingPunct="1">
              <a:lnSpc>
                <a:spcPct val="150000"/>
              </a:lnSpc>
              <a:spcBef>
                <a:spcPct val="0"/>
              </a:spcBef>
              <a:buFont typeface="Wingdings" panose="05000000000000000000" pitchFamily="2" charset="2"/>
              <a:buChar char="Ø"/>
            </a:pPr>
            <a:r>
              <a:rPr lang="fr-CA" altLang="fr-FR" sz="2800" dirty="0">
                <a:solidFill>
                  <a:schemeClr val="bg1"/>
                </a:solidFill>
                <a:latin typeface="Aptos Display" panose="020B0004020202020204" pitchFamily="34" charset="0"/>
              </a:rPr>
              <a:t>Pour indiquer l’origine des informations utilisées.</a:t>
            </a:r>
          </a:p>
          <a:p>
            <a:pPr marL="342900" indent="-342900" eaLnBrk="1" hangingPunct="1">
              <a:lnSpc>
                <a:spcPct val="150000"/>
              </a:lnSpc>
              <a:spcBef>
                <a:spcPct val="0"/>
              </a:spcBef>
              <a:buFont typeface="Wingdings" panose="05000000000000000000" pitchFamily="2" charset="2"/>
              <a:buChar char="Ø"/>
            </a:pPr>
            <a:r>
              <a:rPr lang="fr-CA" altLang="fr-FR" sz="2800" dirty="0">
                <a:solidFill>
                  <a:schemeClr val="bg1"/>
                </a:solidFill>
                <a:latin typeface="Aptos Display" panose="020B0004020202020204" pitchFamily="34" charset="0"/>
              </a:rPr>
              <a:t>Pour témoigner de sa capacité à effectuer une recherche.</a:t>
            </a:r>
          </a:p>
          <a:p>
            <a:pPr marL="342900" indent="-342900" eaLnBrk="1" hangingPunct="1">
              <a:lnSpc>
                <a:spcPct val="150000"/>
              </a:lnSpc>
              <a:spcBef>
                <a:spcPct val="0"/>
              </a:spcBef>
              <a:buFont typeface="Wingdings" panose="05000000000000000000" pitchFamily="2" charset="2"/>
              <a:buChar char="Ø"/>
            </a:pPr>
            <a:r>
              <a:rPr lang="fr-CA" altLang="fr-FR" sz="2800" dirty="0">
                <a:solidFill>
                  <a:schemeClr val="bg1"/>
                </a:solidFill>
                <a:latin typeface="Aptos Display" panose="020B0004020202020204" pitchFamily="34" charset="0"/>
              </a:rPr>
              <a:t>Pour éviter le plagiat.</a:t>
            </a:r>
          </a:p>
          <a:p>
            <a:pPr marL="342900" indent="-342900" eaLnBrk="1" hangingPunct="1">
              <a:lnSpc>
                <a:spcPct val="150000"/>
              </a:lnSpc>
              <a:spcBef>
                <a:spcPct val="0"/>
              </a:spcBef>
              <a:buFont typeface="Wingdings" panose="05000000000000000000" pitchFamily="2" charset="2"/>
              <a:buChar char="Ø"/>
            </a:pPr>
            <a:r>
              <a:rPr lang="fr-CA" altLang="fr-FR" sz="2800" dirty="0">
                <a:solidFill>
                  <a:schemeClr val="bg1"/>
                </a:solidFill>
                <a:latin typeface="Aptos Display" panose="020B0004020202020204" pitchFamily="34" charset="0"/>
              </a:rPr>
              <a:t>Enfin, pour distinguer ses propres idées de celles d’autrui.</a:t>
            </a:r>
            <a:endParaRPr lang="fr-FR" altLang="fr-FR" sz="2800" dirty="0">
              <a:solidFill>
                <a:schemeClr val="bg1"/>
              </a:solidFill>
              <a:latin typeface="Aptos Display" panose="020B0004020202020204" pitchFamily="34" charset="0"/>
            </a:endParaRPr>
          </a:p>
        </p:txBody>
      </p:sp>
      <p:sp>
        <p:nvSpPr>
          <p:cNvPr id="10" name="Rectangle 7">
            <a:extLst>
              <a:ext uri="{FF2B5EF4-FFF2-40B4-BE49-F238E27FC236}">
                <a16:creationId xmlns:a16="http://schemas.microsoft.com/office/drawing/2014/main" id="{36DD75FB-4EFA-7F6E-DFC1-E95097962C11}"/>
              </a:ext>
            </a:extLst>
          </p:cNvPr>
          <p:cNvSpPr txBox="1">
            <a:spLocks/>
          </p:cNvSpPr>
          <p:nvPr>
            <p:custDataLst>
              <p:tags r:id="rId4"/>
            </p:custDataLst>
          </p:nvPr>
        </p:nvSpPr>
        <p:spPr bwMode="auto">
          <a:xfrm>
            <a:off x="1599882" y="97971"/>
            <a:ext cx="10324699"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Pourquoi citer ses sources? </a:t>
            </a:r>
          </a:p>
        </p:txBody>
      </p:sp>
      <p:sp>
        <p:nvSpPr>
          <p:cNvPr id="6" name="Rectangle 5">
            <a:extLst>
              <a:ext uri="{FF2B5EF4-FFF2-40B4-BE49-F238E27FC236}">
                <a16:creationId xmlns:a16="http://schemas.microsoft.com/office/drawing/2014/main" id="{E972A601-C5B2-CE28-AD94-67F10DF8E263}"/>
              </a:ext>
            </a:extLst>
          </p:cNvPr>
          <p:cNvSpPr/>
          <p:nvPr>
            <p:custDataLst>
              <p:tags r:id="rId5"/>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579863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9522E-22E8-F9D6-2B50-52CF383DAE5D}"/>
            </a:ext>
          </a:extLst>
        </p:cNvPr>
        <p:cNvGrpSpPr/>
        <p:nvPr/>
      </p:nvGrpSpPr>
      <p:grpSpPr>
        <a:xfrm>
          <a:off x="0" y="0"/>
          <a:ext cx="0" cy="0"/>
          <a:chOff x="0" y="0"/>
          <a:chExt cx="0" cy="0"/>
        </a:xfrm>
      </p:grpSpPr>
      <p:sp>
        <p:nvSpPr>
          <p:cNvPr id="10242" name="Espace réservé du numéro de diapositive 1">
            <a:extLst>
              <a:ext uri="{FF2B5EF4-FFF2-40B4-BE49-F238E27FC236}">
                <a16:creationId xmlns:a16="http://schemas.microsoft.com/office/drawing/2014/main" id="{08CE7990-AC43-06CE-3816-C019736E5096}"/>
              </a:ext>
            </a:extLst>
          </p:cNvPr>
          <p:cNvSpPr>
            <a:spLocks noGrp="1"/>
          </p:cNvSpPr>
          <p:nvPr>
            <p:ph type="sldNum" sz="quarter" idx="12"/>
            <p:custDataLst>
              <p:tags r:id="rId1"/>
            </p:custDataLst>
          </p:nvPr>
        </p:nvSpPr>
        <p:spPr bwMode="auto">
          <a:xfrm>
            <a:off x="8112125" y="648493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6F8B6595-6D12-48CC-B2B3-8522F3CE607F}" type="slidenum">
              <a:rPr lang="fr-CA" altLang="fr-FR" sz="1200">
                <a:solidFill>
                  <a:schemeClr val="bg1"/>
                </a:solidFill>
                <a:latin typeface="Aptos Display" panose="020B0004020202020204" pitchFamily="34" charset="0"/>
              </a:rPr>
              <a:pPr eaLnBrk="1" hangingPunct="1">
                <a:spcBef>
                  <a:spcPct val="0"/>
                </a:spcBef>
                <a:buFontTx/>
                <a:buNone/>
              </a:pPr>
              <a:t>24</a:t>
            </a:fld>
            <a:endParaRPr lang="fr-CA" altLang="fr-FR" sz="1200">
              <a:solidFill>
                <a:schemeClr val="bg1"/>
              </a:solidFill>
              <a:latin typeface="Aptos Display" panose="020B0004020202020204" pitchFamily="34" charset="0"/>
            </a:endParaRPr>
          </a:p>
        </p:txBody>
      </p:sp>
      <p:sp>
        <p:nvSpPr>
          <p:cNvPr id="3" name="Rectangle 2">
            <a:extLst>
              <a:ext uri="{FF2B5EF4-FFF2-40B4-BE49-F238E27FC236}">
                <a16:creationId xmlns:a16="http://schemas.microsoft.com/office/drawing/2014/main" id="{BB86C1CD-20F3-5C37-D241-32353D548118}"/>
              </a:ext>
            </a:extLst>
          </p:cNvPr>
          <p:cNvSpPr/>
          <p:nvPr>
            <p:custDataLst>
              <p:tags r:id="rId2"/>
            </p:custDataLst>
          </p:nvPr>
        </p:nvSpPr>
        <p:spPr>
          <a:xfrm>
            <a:off x="2424114" y="2347913"/>
            <a:ext cx="8243887" cy="830262"/>
          </a:xfrm>
          <a:prstGeom prst="rect">
            <a:avLst/>
          </a:prstGeom>
        </p:spPr>
        <p:txBody>
          <a:bodyPr>
            <a:spAutoFit/>
          </a:bodyPr>
          <a:lstStyle/>
          <a:p>
            <a:pPr>
              <a:defRPr/>
            </a:pPr>
            <a:endParaRPr lang="fr-CA" sz="2400" dirty="0">
              <a:solidFill>
                <a:schemeClr val="bg1"/>
              </a:solidFill>
              <a:latin typeface="Aptos Display" panose="020B0004020202020204" pitchFamily="34" charset="0"/>
            </a:endParaRPr>
          </a:p>
          <a:p>
            <a:pPr marL="800100" lvl="1" indent="-342900">
              <a:buClr>
                <a:srgbClr val="FF0000"/>
              </a:buClr>
              <a:buFont typeface="Courier New" pitchFamily="49" charset="0"/>
              <a:buChar char="o"/>
              <a:defRPr/>
            </a:pPr>
            <a:endParaRPr lang="fr-CA" sz="2400" dirty="0">
              <a:solidFill>
                <a:schemeClr val="bg1"/>
              </a:solidFill>
              <a:latin typeface="Aptos Display" panose="020B0004020202020204" pitchFamily="34" charset="0"/>
            </a:endParaRPr>
          </a:p>
        </p:txBody>
      </p:sp>
      <p:sp>
        <p:nvSpPr>
          <p:cNvPr id="10245" name="Rectangle 8">
            <a:extLst>
              <a:ext uri="{FF2B5EF4-FFF2-40B4-BE49-F238E27FC236}">
                <a16:creationId xmlns:a16="http://schemas.microsoft.com/office/drawing/2014/main" id="{15919CAC-675E-165F-EA24-32888FF754BF}"/>
              </a:ext>
            </a:extLst>
          </p:cNvPr>
          <p:cNvSpPr>
            <a:spLocks noChangeArrowheads="1"/>
          </p:cNvSpPr>
          <p:nvPr>
            <p:custDataLst>
              <p:tags r:id="rId3"/>
            </p:custDataLst>
          </p:nvPr>
        </p:nvSpPr>
        <p:spPr bwMode="auto">
          <a:xfrm>
            <a:off x="336430" y="1184307"/>
            <a:ext cx="11524892"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800100" indent="-34290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2600" b="1" dirty="0">
                <a:solidFill>
                  <a:schemeClr val="bg1"/>
                </a:solidFill>
                <a:latin typeface="Aptos Display" panose="020B0004020202020204" pitchFamily="34" charset="0"/>
              </a:rPr>
              <a:t>Les citations courtes​</a:t>
            </a:r>
          </a:p>
          <a:p>
            <a:pPr eaLnBrk="1" hangingPunct="1">
              <a:spcBef>
                <a:spcPct val="0"/>
              </a:spcBef>
              <a:buFontTx/>
              <a:buNone/>
            </a:pPr>
            <a:r>
              <a:rPr lang="fr-CA" altLang="fr-FR" sz="2600" dirty="0">
                <a:solidFill>
                  <a:schemeClr val="bg1"/>
                </a:solidFill>
                <a:latin typeface="Aptos Display" panose="020B0004020202020204" pitchFamily="34" charset="0"/>
              </a:rPr>
              <a:t>Les citations de quelques mots ou d’une phrase doivent être placées entre guillemets «…» et suivies d’un appel de note. Cet appel, sous forme d’un numéro, renvoie à une note en bas de page, où la source complète est indiquée.</a:t>
            </a:r>
          </a:p>
          <a:p>
            <a:pPr eaLnBrk="1" hangingPunct="1">
              <a:spcBef>
                <a:spcPct val="0"/>
              </a:spcBef>
              <a:buFontTx/>
              <a:buNone/>
            </a:pPr>
            <a:endParaRPr lang="fr-CA" altLang="fr-FR" sz="2600" dirty="0">
              <a:solidFill>
                <a:schemeClr val="bg1"/>
              </a:solidFill>
              <a:latin typeface="Aptos Display" panose="020B0004020202020204" pitchFamily="34" charset="0"/>
            </a:endParaRPr>
          </a:p>
          <a:p>
            <a:pPr eaLnBrk="1" hangingPunct="1">
              <a:spcBef>
                <a:spcPct val="0"/>
              </a:spcBef>
              <a:buFontTx/>
              <a:buNone/>
            </a:pPr>
            <a:r>
              <a:rPr lang="fr-CA" altLang="fr-FR" sz="2600" b="1" dirty="0">
                <a:solidFill>
                  <a:schemeClr val="bg1"/>
                </a:solidFill>
                <a:latin typeface="Aptos Display" panose="020B0004020202020204" pitchFamily="34" charset="0"/>
              </a:rPr>
              <a:t>Les citations longues​</a:t>
            </a:r>
          </a:p>
          <a:p>
            <a:pPr eaLnBrk="1" hangingPunct="1">
              <a:spcBef>
                <a:spcPct val="0"/>
              </a:spcBef>
              <a:buFontTx/>
              <a:buNone/>
            </a:pPr>
            <a:r>
              <a:rPr lang="fr-CA" altLang="fr-FR" sz="2600" dirty="0">
                <a:solidFill>
                  <a:schemeClr val="bg1"/>
                </a:solidFill>
                <a:latin typeface="Aptos Display" panose="020B0004020202020204" pitchFamily="34" charset="0"/>
              </a:rPr>
              <a:t>Lorsqu’une citation dépasse trois lignes, elle doit être mise en retrait sans guillemets et suivie d’un appel de note pour en préciser la source.</a:t>
            </a:r>
          </a:p>
          <a:p>
            <a:pPr eaLnBrk="1" hangingPunct="1">
              <a:spcBef>
                <a:spcPct val="0"/>
              </a:spcBef>
              <a:buFontTx/>
              <a:buNone/>
            </a:pPr>
            <a:endParaRPr lang="fr-CA" altLang="fr-FR" sz="2600" dirty="0">
              <a:solidFill>
                <a:schemeClr val="bg1"/>
              </a:solidFill>
              <a:latin typeface="Aptos Display" panose="020B0004020202020204" pitchFamily="34" charset="0"/>
            </a:endParaRPr>
          </a:p>
          <a:p>
            <a:pPr eaLnBrk="1" hangingPunct="1">
              <a:spcBef>
                <a:spcPct val="0"/>
              </a:spcBef>
              <a:buFontTx/>
              <a:buNone/>
            </a:pPr>
            <a:r>
              <a:rPr lang="fr-CA" altLang="fr-FR" sz="2600" b="1" dirty="0">
                <a:solidFill>
                  <a:schemeClr val="bg1"/>
                </a:solidFill>
                <a:latin typeface="Aptos Display" panose="020B0004020202020204" pitchFamily="34" charset="0"/>
              </a:rPr>
              <a:t>La paraphrase​</a:t>
            </a:r>
          </a:p>
          <a:p>
            <a:pPr eaLnBrk="1" hangingPunct="1">
              <a:spcBef>
                <a:spcPct val="0"/>
              </a:spcBef>
              <a:buFontTx/>
              <a:buNone/>
            </a:pPr>
            <a:r>
              <a:rPr lang="fr-CA" altLang="fr-FR" sz="2600" dirty="0">
                <a:solidFill>
                  <a:schemeClr val="bg1"/>
                </a:solidFill>
                <a:latin typeface="Aptos Display" panose="020B0004020202020204" pitchFamily="34" charset="0"/>
              </a:rPr>
              <a:t>Reformuler une idée dans ses propres mots nécessite également une citation. Un appel de note doit être ajouté pour indiquer la source d’origine.</a:t>
            </a:r>
          </a:p>
        </p:txBody>
      </p:sp>
      <p:sp>
        <p:nvSpPr>
          <p:cNvPr id="10" name="Rectangle 7">
            <a:extLst>
              <a:ext uri="{FF2B5EF4-FFF2-40B4-BE49-F238E27FC236}">
                <a16:creationId xmlns:a16="http://schemas.microsoft.com/office/drawing/2014/main" id="{4D457816-3AF8-2969-C21D-969AB8B824C0}"/>
              </a:ext>
            </a:extLst>
          </p:cNvPr>
          <p:cNvSpPr txBox="1">
            <a:spLocks/>
          </p:cNvSpPr>
          <p:nvPr>
            <p:custDataLst>
              <p:tags r:id="rId4"/>
            </p:custDataLst>
          </p:nvPr>
        </p:nvSpPr>
        <p:spPr bwMode="auto">
          <a:xfrm>
            <a:off x="3747990" y="132401"/>
            <a:ext cx="8315673"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a:ea typeface="MS PGothic"/>
              </a:rPr>
              <a:t>Comment citer?​</a:t>
            </a:r>
          </a:p>
        </p:txBody>
      </p:sp>
      <p:sp>
        <p:nvSpPr>
          <p:cNvPr id="6" name="Rectangle 5">
            <a:extLst>
              <a:ext uri="{FF2B5EF4-FFF2-40B4-BE49-F238E27FC236}">
                <a16:creationId xmlns:a16="http://schemas.microsoft.com/office/drawing/2014/main" id="{B4DD062E-0C67-BA0B-E90F-107BDC68DC6D}"/>
              </a:ext>
            </a:extLst>
          </p:cNvPr>
          <p:cNvSpPr/>
          <p:nvPr>
            <p:custDataLst>
              <p:tags r:id="rId5"/>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84644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30"/>
          <p:cNvSpPr>
            <a:spLocks noGrp="1"/>
          </p:cNvSpPr>
          <p:nvPr>
            <p:ph idx="1"/>
            <p:custDataLst>
              <p:tags r:id="rId1"/>
            </p:custDataLst>
          </p:nvPr>
        </p:nvSpPr>
        <p:spPr>
          <a:xfrm>
            <a:off x="267419" y="1298064"/>
            <a:ext cx="11611156" cy="5908657"/>
          </a:xfrm>
          <a:noFill/>
        </p:spPr>
        <p:txBody>
          <a:bodyPr>
            <a:noAutofit/>
          </a:bodyPr>
          <a:lstStyle/>
          <a:p>
            <a:pPr marL="0" indent="0">
              <a:lnSpc>
                <a:spcPct val="100000"/>
              </a:lnSpc>
              <a:buNone/>
              <a:defRPr/>
            </a:pPr>
            <a:r>
              <a:rPr lang="fr-CA" altLang="fr-FR" sz="3000" u="sng" dirty="0">
                <a:solidFill>
                  <a:schemeClr val="bg1"/>
                </a:solidFill>
                <a:latin typeface="Aptos Display" panose="020B0004020202020204" pitchFamily="34" charset="0"/>
              </a:rPr>
              <a:t>La citation courte</a:t>
            </a:r>
          </a:p>
          <a:p>
            <a:pPr marL="0" indent="0">
              <a:lnSpc>
                <a:spcPct val="100000"/>
              </a:lnSpc>
              <a:buNone/>
              <a:defRPr/>
            </a:pPr>
            <a:r>
              <a:rPr lang="fr-CA" altLang="fr-FR" sz="3000" dirty="0">
                <a:solidFill>
                  <a:schemeClr val="bg1"/>
                </a:solidFill>
                <a:latin typeface="Aptos Display" panose="020B0004020202020204" pitchFamily="34" charset="0"/>
              </a:rPr>
              <a:t>Réécrire (moins de 40 mots) le texte à l’identique entre des guillemets «…», suivies de la référence sous la forme : (Nom de famille de l’auteur, année, page).</a:t>
            </a:r>
          </a:p>
          <a:p>
            <a:pPr marL="0" indent="0">
              <a:lnSpc>
                <a:spcPct val="100000"/>
              </a:lnSpc>
              <a:buNone/>
              <a:defRPr/>
            </a:pPr>
            <a:endParaRPr lang="fr-CA" altLang="fr-FR" sz="3000" dirty="0">
              <a:solidFill>
                <a:schemeClr val="bg1"/>
              </a:solidFill>
              <a:latin typeface="Aptos Display" panose="020B0004020202020204" pitchFamily="34" charset="0"/>
            </a:endParaRPr>
          </a:p>
          <a:p>
            <a:pPr marL="0" indent="0">
              <a:lnSpc>
                <a:spcPct val="100000"/>
              </a:lnSpc>
              <a:buNone/>
              <a:defRPr/>
            </a:pPr>
            <a:r>
              <a:rPr lang="fr-CA" altLang="fr-FR" sz="3000" u="sng" dirty="0">
                <a:solidFill>
                  <a:schemeClr val="bg1"/>
                </a:solidFill>
                <a:latin typeface="Aptos Display" panose="020B0004020202020204" pitchFamily="34" charset="0"/>
              </a:rPr>
              <a:t>Exemple de citation courte</a:t>
            </a:r>
          </a:p>
          <a:p>
            <a:pPr marL="0" indent="0">
              <a:buNone/>
              <a:defRPr/>
            </a:pPr>
            <a:r>
              <a:rPr lang="fr-CA" altLang="fr-FR" sz="3000" dirty="0">
                <a:solidFill>
                  <a:schemeClr val="bg1"/>
                </a:solidFill>
                <a:highlight>
                  <a:srgbClr val="FF0000"/>
                </a:highlight>
                <a:latin typeface="Aptos Display" panose="020B0004020202020204" pitchFamily="34" charset="0"/>
              </a:rPr>
              <a:t>«</a:t>
            </a:r>
            <a:r>
              <a:rPr lang="fr-CA" altLang="fr-FR" sz="3000" dirty="0">
                <a:solidFill>
                  <a:schemeClr val="bg1"/>
                </a:solidFill>
                <a:latin typeface="Aptos Display" panose="020B0004020202020204" pitchFamily="34" charset="0"/>
              </a:rPr>
              <a:t>Selon le Recensement de 2021, 218 430 nouveaux réfugiés ont été admis comme résidents permanents de 2016 à 2021 et étaient toujours présents au Canada au moment du recensement.</a:t>
            </a:r>
            <a:r>
              <a:rPr lang="fr-CA" altLang="fr-FR" sz="3000" dirty="0">
                <a:solidFill>
                  <a:schemeClr val="bg1"/>
                </a:solidFill>
                <a:highlight>
                  <a:srgbClr val="FF0000"/>
                </a:highlight>
                <a:latin typeface="Aptos Display" panose="020B0004020202020204" pitchFamily="34" charset="0"/>
              </a:rPr>
              <a:t>»</a:t>
            </a:r>
            <a:r>
              <a:rPr lang="fr-CA" altLang="fr-FR" sz="3000" dirty="0">
                <a:solidFill>
                  <a:schemeClr val="bg1"/>
                </a:solidFill>
                <a:highlight>
                  <a:srgbClr val="0000FF"/>
                </a:highlight>
                <a:latin typeface="Aptos Display" panose="020B0004020202020204" pitchFamily="34" charset="0"/>
              </a:rPr>
              <a:t> (Statistiques Canada, 2022)</a:t>
            </a:r>
            <a:endParaRPr lang="fr-CA" altLang="fr-FR" sz="3000" dirty="0">
              <a:solidFill>
                <a:schemeClr val="bg1"/>
              </a:solidFill>
              <a:latin typeface="Aptos Display" panose="020B0004020202020204" pitchFamily="34" charset="0"/>
            </a:endParaRPr>
          </a:p>
        </p:txBody>
      </p:sp>
      <p:sp>
        <p:nvSpPr>
          <p:cNvPr id="4099" name="Espace réservé du numéro de diapositive 2"/>
          <p:cNvSpPr>
            <a:spLocks noGrp="1"/>
          </p:cNvSpPr>
          <p:nvPr>
            <p:ph type="sldNum" sz="quarter" idx="12"/>
            <p:custDataLst>
              <p:tags r:id="rId2"/>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2A79834E-B76B-4962-B5E9-D0E07435403A}" type="slidenum">
              <a:rPr lang="fr-CA" altLang="fr-FR" sz="1200">
                <a:solidFill>
                  <a:schemeClr val="bg1"/>
                </a:solidFill>
                <a:latin typeface="Aptos Display" panose="020B0004020202020204" pitchFamily="34" charset="0"/>
              </a:rPr>
              <a:pPr eaLnBrk="1" hangingPunct="1">
                <a:spcBef>
                  <a:spcPct val="0"/>
                </a:spcBef>
                <a:buFontTx/>
                <a:buNone/>
              </a:pPr>
              <a:t>25</a:t>
            </a:fld>
            <a:endParaRPr lang="fr-CA" altLang="fr-FR" sz="1200">
              <a:solidFill>
                <a:schemeClr val="bg1"/>
              </a:solidFill>
              <a:latin typeface="Aptos Display" panose="020B0004020202020204" pitchFamily="34" charset="0"/>
            </a:endParaRPr>
          </a:p>
        </p:txBody>
      </p:sp>
      <p:sp>
        <p:nvSpPr>
          <p:cNvPr id="4100" name="Rectangle 7"/>
          <p:cNvSpPr txBox="1">
            <a:spLocks/>
          </p:cNvSpPr>
          <p:nvPr>
            <p:custDataLst>
              <p:tags r:id="rId3"/>
            </p:custDataLst>
          </p:nvPr>
        </p:nvSpPr>
        <p:spPr bwMode="auto">
          <a:xfrm>
            <a:off x="1991544" y="692697"/>
            <a:ext cx="8208912" cy="605367"/>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FR" altLang="fr-FR" b="1">
              <a:solidFill>
                <a:schemeClr val="bg1"/>
              </a:solidFill>
              <a:latin typeface="Aptos Display" panose="020B0004020202020204" pitchFamily="34" charset="0"/>
            </a:endParaRPr>
          </a:p>
        </p:txBody>
      </p:sp>
      <p:sp>
        <p:nvSpPr>
          <p:cNvPr id="2" name="Rectangle 7">
            <a:extLst>
              <a:ext uri="{FF2B5EF4-FFF2-40B4-BE49-F238E27FC236}">
                <a16:creationId xmlns:a16="http://schemas.microsoft.com/office/drawing/2014/main" id="{E96B3865-2339-3802-6244-8333D8D54753}"/>
              </a:ext>
            </a:extLst>
          </p:cNvPr>
          <p:cNvSpPr txBox="1">
            <a:spLocks/>
          </p:cNvSpPr>
          <p:nvPr>
            <p:custDataLst>
              <p:tags r:id="rId4"/>
            </p:custDataLst>
          </p:nvPr>
        </p:nvSpPr>
        <p:spPr bwMode="auto">
          <a:xfrm>
            <a:off x="1257532" y="136525"/>
            <a:ext cx="10736061"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COMMENT citer une citation courte?</a:t>
            </a:r>
          </a:p>
          <a:p>
            <a:pPr algn="r" eaLnBrk="1" hangingPunct="1">
              <a:spcBef>
                <a:spcPct val="0"/>
              </a:spcBef>
              <a:buFontTx/>
              <a:buNone/>
            </a:pPr>
            <a:endParaRPr lang="fr-CA" altLang="fr-FR" sz="4800" b="1" dirty="0">
              <a:solidFill>
                <a:schemeClr val="bg1"/>
              </a:solidFill>
              <a:latin typeface="Aptos Display" panose="020B0004020202020204" pitchFamily="34" charset="0"/>
            </a:endParaRPr>
          </a:p>
        </p:txBody>
      </p:sp>
      <p:sp>
        <p:nvSpPr>
          <p:cNvPr id="4" name="Rectangle 3">
            <a:extLst>
              <a:ext uri="{FF2B5EF4-FFF2-40B4-BE49-F238E27FC236}">
                <a16:creationId xmlns:a16="http://schemas.microsoft.com/office/drawing/2014/main" id="{22FB55A8-1075-413B-F208-17A851553726}"/>
              </a:ext>
            </a:extLst>
          </p:cNvPr>
          <p:cNvSpPr/>
          <p:nvPr>
            <p:custDataLst>
              <p:tags r:id="rId5"/>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405743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9BF448-3ABC-F713-71F6-BF1A54BE9549}"/>
              </a:ext>
            </a:extLst>
          </p:cNvPr>
          <p:cNvSpPr/>
          <p:nvPr>
            <p:custDataLst>
              <p:tags r:id="rId1"/>
            </p:custDataLst>
          </p:nvPr>
        </p:nvSpPr>
        <p:spPr>
          <a:xfrm>
            <a:off x="7691134" y="1335414"/>
            <a:ext cx="4438650" cy="1446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bg1"/>
              </a:solidFill>
              <a:latin typeface="Aptos Display" panose="020B0004020202020204" pitchFamily="34" charset="0"/>
            </a:endParaRPr>
          </a:p>
        </p:txBody>
      </p:sp>
      <p:sp>
        <p:nvSpPr>
          <p:cNvPr id="11266" name="Rectangle 1030"/>
          <p:cNvSpPr>
            <a:spLocks noGrp="1"/>
          </p:cNvSpPr>
          <p:nvPr>
            <p:ph idx="1"/>
            <p:custDataLst>
              <p:tags r:id="rId2"/>
            </p:custDataLst>
          </p:nvPr>
        </p:nvSpPr>
        <p:spPr>
          <a:xfrm>
            <a:off x="267418" y="881114"/>
            <a:ext cx="11550771" cy="5976886"/>
          </a:xfrm>
          <a:noFill/>
        </p:spPr>
        <p:txBody>
          <a:bodyPr>
            <a:noAutofit/>
          </a:bodyPr>
          <a:lstStyle/>
          <a:p>
            <a:pPr marL="0" indent="0">
              <a:lnSpc>
                <a:spcPct val="100000"/>
              </a:lnSpc>
              <a:buNone/>
              <a:defRPr/>
            </a:pPr>
            <a:r>
              <a:rPr lang="fr-CA" altLang="fr-FR" u="sng" dirty="0">
                <a:solidFill>
                  <a:schemeClr val="bg1"/>
                </a:solidFill>
                <a:latin typeface="Aptos Display" panose="020B0004020202020204" pitchFamily="34" charset="0"/>
              </a:rPr>
              <a:t>La citation longue</a:t>
            </a:r>
          </a:p>
          <a:p>
            <a:pPr marL="0" indent="0">
              <a:lnSpc>
                <a:spcPct val="100000"/>
              </a:lnSpc>
              <a:buNone/>
              <a:defRPr/>
            </a:pPr>
            <a:r>
              <a:rPr lang="fr-CA" altLang="fr-FR" dirty="0">
                <a:solidFill>
                  <a:schemeClr val="bg1"/>
                </a:solidFill>
                <a:latin typeface="Aptos Display" panose="020B0004020202020204" pitchFamily="34" charset="0"/>
              </a:rPr>
              <a:t>Lorsque la citation a plus de 40 mots, celle-ci doit être réécrite à l’identique et en retrait, sans guillemets et suivie de la référence sous la forme : (Nom de famille de l’auteur, année, page).</a:t>
            </a:r>
          </a:p>
          <a:p>
            <a:pPr marL="0" indent="0">
              <a:lnSpc>
                <a:spcPct val="100000"/>
              </a:lnSpc>
              <a:buNone/>
              <a:defRPr/>
            </a:pPr>
            <a:r>
              <a:rPr lang="fr-CA" altLang="fr-FR" u="sng" dirty="0">
                <a:solidFill>
                  <a:schemeClr val="bg1"/>
                </a:solidFill>
                <a:latin typeface="Aptos Display" panose="020B0004020202020204" pitchFamily="34" charset="0"/>
              </a:rPr>
              <a:t>Exemple de citation longue</a:t>
            </a:r>
          </a:p>
          <a:p>
            <a:pPr marL="1608560" lvl="8" indent="0">
              <a:buNone/>
              <a:defRPr/>
            </a:pPr>
            <a:r>
              <a:rPr lang="fr-CA" altLang="fr-FR" sz="2800" dirty="0">
                <a:solidFill>
                  <a:schemeClr val="bg1"/>
                </a:solidFill>
                <a:latin typeface="Aptos Display" panose="020B0004020202020204" pitchFamily="34" charset="0"/>
              </a:rPr>
              <a:t>Selon le Recensement de 2021, 218 430 nouveaux réfugiés ont été admis comme résidents permanents de 2016 à 2021 et étaient toujours présents au Canada au moment du recensement. Les principaux lieux de naissance des réfugiés ont considérablement changé au fil des décennies, parallèlement aux conflits et événements internationaux. Ces changements se reflètent dans le profil des réfugiés encore au pays aujourd’hui. </a:t>
            </a:r>
            <a:r>
              <a:rPr lang="fr-CA" altLang="fr-FR" sz="2800" dirty="0">
                <a:solidFill>
                  <a:schemeClr val="bg1"/>
                </a:solidFill>
                <a:highlight>
                  <a:srgbClr val="0000FF"/>
                </a:highlight>
                <a:latin typeface="Aptos Display" panose="020B0004020202020204" pitchFamily="34" charset="0"/>
              </a:rPr>
              <a:t>(Statistiques Canada, 2022)</a:t>
            </a:r>
          </a:p>
        </p:txBody>
      </p:sp>
      <p:sp>
        <p:nvSpPr>
          <p:cNvPr id="4099" name="Espace réservé du numéro de diapositive 2"/>
          <p:cNvSpPr>
            <a:spLocks noGrp="1"/>
          </p:cNvSpPr>
          <p:nvPr>
            <p:ph type="sldNum" sz="quarter" idx="12"/>
            <p:custDataLst>
              <p:tags r:id="rId3"/>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2A79834E-B76B-4962-B5E9-D0E07435403A}" type="slidenum">
              <a:rPr lang="fr-CA" altLang="fr-FR" sz="1200">
                <a:solidFill>
                  <a:schemeClr val="bg1"/>
                </a:solidFill>
                <a:latin typeface="Aptos Display" panose="020B0004020202020204" pitchFamily="34" charset="0"/>
              </a:rPr>
              <a:pPr eaLnBrk="1" hangingPunct="1">
                <a:spcBef>
                  <a:spcPct val="0"/>
                </a:spcBef>
                <a:buFontTx/>
                <a:buNone/>
              </a:pPr>
              <a:t>26</a:t>
            </a:fld>
            <a:endParaRPr lang="fr-CA" altLang="fr-FR" sz="1200">
              <a:solidFill>
                <a:schemeClr val="bg1"/>
              </a:solidFill>
              <a:latin typeface="Aptos Display" panose="020B0004020202020204" pitchFamily="34" charset="0"/>
            </a:endParaRPr>
          </a:p>
        </p:txBody>
      </p:sp>
      <p:sp>
        <p:nvSpPr>
          <p:cNvPr id="4100" name="Rectangle 7"/>
          <p:cNvSpPr txBox="1">
            <a:spLocks/>
          </p:cNvSpPr>
          <p:nvPr>
            <p:custDataLst>
              <p:tags r:id="rId4"/>
            </p:custDataLst>
          </p:nvPr>
        </p:nvSpPr>
        <p:spPr bwMode="auto">
          <a:xfrm>
            <a:off x="1991544" y="692697"/>
            <a:ext cx="8208912" cy="605367"/>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endParaRPr lang="fr-FR" altLang="fr-FR" b="1">
              <a:solidFill>
                <a:schemeClr val="bg1"/>
              </a:solidFill>
              <a:latin typeface="Aptos Display" panose="020B0004020202020204" pitchFamily="34" charset="0"/>
            </a:endParaRPr>
          </a:p>
        </p:txBody>
      </p:sp>
      <p:sp>
        <p:nvSpPr>
          <p:cNvPr id="2" name="Rectangle 7">
            <a:extLst>
              <a:ext uri="{FF2B5EF4-FFF2-40B4-BE49-F238E27FC236}">
                <a16:creationId xmlns:a16="http://schemas.microsoft.com/office/drawing/2014/main" id="{DDC53EA9-12E7-CA54-F8B7-FA80962D4F67}"/>
              </a:ext>
            </a:extLst>
          </p:cNvPr>
          <p:cNvSpPr txBox="1">
            <a:spLocks/>
          </p:cNvSpPr>
          <p:nvPr>
            <p:custDataLst>
              <p:tags r:id="rId5"/>
            </p:custDataLst>
          </p:nvPr>
        </p:nvSpPr>
        <p:spPr bwMode="auto">
          <a:xfrm>
            <a:off x="1382321" y="99918"/>
            <a:ext cx="10594018"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COMMENT citer une citation longue?</a:t>
            </a:r>
          </a:p>
          <a:p>
            <a:pPr algn="r" eaLnBrk="1" hangingPunct="1">
              <a:spcBef>
                <a:spcPct val="0"/>
              </a:spcBef>
              <a:buFontTx/>
              <a:buNone/>
            </a:pPr>
            <a:endParaRPr lang="fr-CA" altLang="fr-FR" sz="4800" b="1" dirty="0">
              <a:solidFill>
                <a:schemeClr val="bg1"/>
              </a:solidFill>
              <a:latin typeface="Aptos Display" panose="020B0004020202020204" pitchFamily="34" charset="0"/>
            </a:endParaRPr>
          </a:p>
        </p:txBody>
      </p:sp>
      <p:sp>
        <p:nvSpPr>
          <p:cNvPr id="5" name="Rectangle 4">
            <a:extLst>
              <a:ext uri="{FF2B5EF4-FFF2-40B4-BE49-F238E27FC236}">
                <a16:creationId xmlns:a16="http://schemas.microsoft.com/office/drawing/2014/main" id="{CFF974F2-4731-95C6-FFF9-6900B6069B0F}"/>
              </a:ext>
            </a:extLst>
          </p:cNvPr>
          <p:cNvSpPr/>
          <p:nvPr>
            <p:custDataLst>
              <p:tags r:id="rId6"/>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68687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30"/>
          <p:cNvSpPr>
            <a:spLocks noGrp="1"/>
          </p:cNvSpPr>
          <p:nvPr>
            <p:ph idx="1"/>
            <p:custDataLst>
              <p:tags r:id="rId1"/>
            </p:custDataLst>
          </p:nvPr>
        </p:nvSpPr>
        <p:spPr>
          <a:xfrm>
            <a:off x="258792" y="1312246"/>
            <a:ext cx="11674416" cy="5714855"/>
          </a:xfrm>
          <a:noFill/>
        </p:spPr>
        <p:txBody>
          <a:bodyPr>
            <a:noAutofit/>
          </a:bodyPr>
          <a:lstStyle/>
          <a:p>
            <a:pPr marL="0" indent="0">
              <a:lnSpc>
                <a:spcPct val="100000"/>
              </a:lnSpc>
              <a:buNone/>
              <a:defRPr/>
            </a:pPr>
            <a:r>
              <a:rPr lang="fr-CA" altLang="fr-FR" sz="3000" u="sng" dirty="0">
                <a:solidFill>
                  <a:schemeClr val="bg1"/>
                </a:solidFill>
                <a:latin typeface="Aptos Display" panose="020B0004020202020204" pitchFamily="34" charset="0"/>
              </a:rPr>
              <a:t>La paraphrase (citation indirecte)</a:t>
            </a:r>
          </a:p>
          <a:p>
            <a:pPr marL="0" indent="0">
              <a:lnSpc>
                <a:spcPct val="100000"/>
              </a:lnSpc>
              <a:buNone/>
              <a:defRPr/>
            </a:pPr>
            <a:r>
              <a:rPr lang="fr-CA" altLang="fr-FR" sz="3000" dirty="0">
                <a:solidFill>
                  <a:schemeClr val="bg1"/>
                </a:solidFill>
                <a:latin typeface="Aptos Display" panose="020B0004020202020204" pitchFamily="34" charset="0"/>
              </a:rPr>
              <a:t>La paraphrase consiste à reprendre les idées d’un auteur dans ses propres mots, avec la référence sous la forme : (Nom de famille de l’auteur, année, page).</a:t>
            </a:r>
          </a:p>
          <a:p>
            <a:pPr marL="0" indent="0">
              <a:lnSpc>
                <a:spcPct val="100000"/>
              </a:lnSpc>
              <a:buNone/>
              <a:defRPr/>
            </a:pPr>
            <a:endParaRPr lang="fr-CA" altLang="fr-FR" sz="3000" u="sng" dirty="0">
              <a:solidFill>
                <a:schemeClr val="bg1"/>
              </a:solidFill>
              <a:latin typeface="Aptos Display" panose="020B0004020202020204" pitchFamily="34" charset="0"/>
            </a:endParaRPr>
          </a:p>
          <a:p>
            <a:pPr marL="0" indent="0">
              <a:lnSpc>
                <a:spcPct val="100000"/>
              </a:lnSpc>
              <a:buNone/>
              <a:defRPr/>
            </a:pPr>
            <a:r>
              <a:rPr lang="fr-CA" altLang="fr-FR" sz="3000" u="sng" dirty="0">
                <a:solidFill>
                  <a:schemeClr val="bg1"/>
                </a:solidFill>
                <a:latin typeface="Aptos Display" panose="020B0004020202020204" pitchFamily="34" charset="0"/>
              </a:rPr>
              <a:t>Exemple : </a:t>
            </a:r>
          </a:p>
          <a:p>
            <a:pPr marL="0" indent="0">
              <a:lnSpc>
                <a:spcPct val="100000"/>
              </a:lnSpc>
              <a:buNone/>
              <a:defRPr/>
            </a:pPr>
            <a:r>
              <a:rPr lang="fr-CA" altLang="fr-FR" sz="3000" dirty="0">
                <a:solidFill>
                  <a:schemeClr val="bg1"/>
                </a:solidFill>
                <a:latin typeface="Aptos Display" panose="020B0004020202020204" pitchFamily="34" charset="0"/>
              </a:rPr>
              <a:t>D’après les données du Recensement de 2021, 218 430 individus fraîchement reconnus en tant que résidents permanents entre 2016 et 2021 sont demeurés au Canada lors de l’exécution du recensement.</a:t>
            </a:r>
            <a:endParaRPr lang="fr-CA" altLang="fr-FR" sz="3000" dirty="0">
              <a:solidFill>
                <a:schemeClr val="bg1"/>
              </a:solidFill>
              <a:highlight>
                <a:srgbClr val="0000FF"/>
              </a:highlight>
              <a:latin typeface="Aptos Display" panose="020B0004020202020204" pitchFamily="34" charset="0"/>
            </a:endParaRPr>
          </a:p>
          <a:p>
            <a:pPr marL="0" indent="0">
              <a:lnSpc>
                <a:spcPct val="100000"/>
              </a:lnSpc>
              <a:buNone/>
              <a:defRPr/>
            </a:pPr>
            <a:r>
              <a:rPr lang="fr-CA" altLang="fr-FR" sz="3000" dirty="0">
                <a:solidFill>
                  <a:schemeClr val="bg1"/>
                </a:solidFill>
                <a:highlight>
                  <a:srgbClr val="0000FF"/>
                </a:highlight>
                <a:latin typeface="Aptos Display" panose="020B0004020202020204" pitchFamily="34" charset="0"/>
              </a:rPr>
              <a:t>(Statistiques Canada, 2022)</a:t>
            </a:r>
          </a:p>
        </p:txBody>
      </p:sp>
      <p:sp>
        <p:nvSpPr>
          <p:cNvPr id="4099" name="Espace réservé du numéro de diapositive 2"/>
          <p:cNvSpPr>
            <a:spLocks noGrp="1"/>
          </p:cNvSpPr>
          <p:nvPr>
            <p:ph type="sldNum" sz="quarter" idx="12"/>
            <p:custDataLst>
              <p:tags r:id="rId2"/>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2A79834E-B76B-4962-B5E9-D0E07435403A}" type="slidenum">
              <a:rPr lang="fr-CA" altLang="fr-FR" sz="1200">
                <a:solidFill>
                  <a:schemeClr val="bg1"/>
                </a:solidFill>
                <a:latin typeface="Aptos Display" panose="020B0004020202020204" pitchFamily="34" charset="0"/>
              </a:rPr>
              <a:pPr eaLnBrk="1" hangingPunct="1">
                <a:spcBef>
                  <a:spcPct val="0"/>
                </a:spcBef>
                <a:buFontTx/>
                <a:buNone/>
              </a:pPr>
              <a:t>27</a:t>
            </a:fld>
            <a:endParaRPr lang="fr-CA" altLang="fr-FR" sz="1200">
              <a:solidFill>
                <a:schemeClr val="bg1"/>
              </a:solidFill>
              <a:latin typeface="Aptos Display" panose="020B0004020202020204" pitchFamily="34" charset="0"/>
            </a:endParaRPr>
          </a:p>
        </p:txBody>
      </p:sp>
      <p:sp>
        <p:nvSpPr>
          <p:cNvPr id="2" name="Rectangle 7">
            <a:extLst>
              <a:ext uri="{FF2B5EF4-FFF2-40B4-BE49-F238E27FC236}">
                <a16:creationId xmlns:a16="http://schemas.microsoft.com/office/drawing/2014/main" id="{9F33EC2A-4119-0712-0911-F160AC9879B0}"/>
              </a:ext>
            </a:extLst>
          </p:cNvPr>
          <p:cNvSpPr txBox="1">
            <a:spLocks/>
          </p:cNvSpPr>
          <p:nvPr>
            <p:custDataLst>
              <p:tags r:id="rId3"/>
            </p:custDataLst>
          </p:nvPr>
        </p:nvSpPr>
        <p:spPr bwMode="auto">
          <a:xfrm>
            <a:off x="1410210" y="136525"/>
            <a:ext cx="10522998"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COMMENT citer une paraphrase?</a:t>
            </a:r>
          </a:p>
          <a:p>
            <a:pPr algn="r" eaLnBrk="1" hangingPunct="1">
              <a:spcBef>
                <a:spcPct val="0"/>
              </a:spcBef>
              <a:buFontTx/>
              <a:buNone/>
            </a:pPr>
            <a:endParaRPr lang="fr-CA" altLang="fr-FR" sz="4800" dirty="0">
              <a:solidFill>
                <a:schemeClr val="bg1"/>
              </a:solidFill>
              <a:latin typeface="Aptos Display" panose="020B0004020202020204" pitchFamily="34" charset="0"/>
            </a:endParaRPr>
          </a:p>
        </p:txBody>
      </p:sp>
      <p:sp>
        <p:nvSpPr>
          <p:cNvPr id="4" name="Rectangle 3">
            <a:extLst>
              <a:ext uri="{FF2B5EF4-FFF2-40B4-BE49-F238E27FC236}">
                <a16:creationId xmlns:a16="http://schemas.microsoft.com/office/drawing/2014/main" id="{E8C0F175-0E8A-1467-D063-CA5B0F32B140}"/>
              </a:ext>
            </a:extLst>
          </p:cNvPr>
          <p:cNvSpPr/>
          <p:nvPr>
            <p:custDataLst>
              <p:tags r:id="rId4"/>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986243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6BBA-B700-BF00-B02C-E7E43A954104}"/>
            </a:ext>
          </a:extLst>
        </p:cNvPr>
        <p:cNvGrpSpPr/>
        <p:nvPr/>
      </p:nvGrpSpPr>
      <p:grpSpPr>
        <a:xfrm>
          <a:off x="0" y="0"/>
          <a:ext cx="0" cy="0"/>
          <a:chOff x="0" y="0"/>
          <a:chExt cx="0" cy="0"/>
        </a:xfrm>
      </p:grpSpPr>
      <p:sp>
        <p:nvSpPr>
          <p:cNvPr id="10242" name="Espace réservé du numéro de diapositive 1">
            <a:extLst>
              <a:ext uri="{FF2B5EF4-FFF2-40B4-BE49-F238E27FC236}">
                <a16:creationId xmlns:a16="http://schemas.microsoft.com/office/drawing/2014/main" id="{A46683FF-0C19-04CC-8F54-CD3B1E624A8E}"/>
              </a:ext>
            </a:extLst>
          </p:cNvPr>
          <p:cNvSpPr>
            <a:spLocks noGrp="1"/>
          </p:cNvSpPr>
          <p:nvPr>
            <p:ph type="sldNum" sz="quarter" idx="12"/>
            <p:custDataLst>
              <p:tags r:id="rId1"/>
            </p:custDataLst>
          </p:nvPr>
        </p:nvSpPr>
        <p:spPr bwMode="auto">
          <a:xfrm>
            <a:off x="8112125" y="648493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6F8B6595-6D12-48CC-B2B3-8522F3CE607F}" type="slidenum">
              <a:rPr lang="fr-CA" altLang="fr-FR" sz="1200">
                <a:solidFill>
                  <a:schemeClr val="bg1"/>
                </a:solidFill>
                <a:latin typeface="Aptos Display" panose="020B0004020202020204" pitchFamily="34" charset="0"/>
              </a:rPr>
              <a:pPr eaLnBrk="1" hangingPunct="1">
                <a:spcBef>
                  <a:spcPct val="0"/>
                </a:spcBef>
                <a:buFontTx/>
                <a:buNone/>
              </a:pPr>
              <a:t>28</a:t>
            </a:fld>
            <a:endParaRPr lang="fr-CA" altLang="fr-FR" sz="1200">
              <a:solidFill>
                <a:schemeClr val="bg1"/>
              </a:solidFill>
              <a:latin typeface="Aptos Display" panose="020B0004020202020204" pitchFamily="34" charset="0"/>
            </a:endParaRPr>
          </a:p>
        </p:txBody>
      </p:sp>
      <p:sp>
        <p:nvSpPr>
          <p:cNvPr id="3" name="Rectangle 2">
            <a:extLst>
              <a:ext uri="{FF2B5EF4-FFF2-40B4-BE49-F238E27FC236}">
                <a16:creationId xmlns:a16="http://schemas.microsoft.com/office/drawing/2014/main" id="{44254075-B875-53C1-0D1A-61214AED894F}"/>
              </a:ext>
            </a:extLst>
          </p:cNvPr>
          <p:cNvSpPr/>
          <p:nvPr>
            <p:custDataLst>
              <p:tags r:id="rId2"/>
            </p:custDataLst>
          </p:nvPr>
        </p:nvSpPr>
        <p:spPr>
          <a:xfrm>
            <a:off x="2424114" y="2347913"/>
            <a:ext cx="8243887" cy="830262"/>
          </a:xfrm>
          <a:prstGeom prst="rect">
            <a:avLst/>
          </a:prstGeom>
        </p:spPr>
        <p:txBody>
          <a:bodyPr>
            <a:spAutoFit/>
          </a:bodyPr>
          <a:lstStyle/>
          <a:p>
            <a:pPr>
              <a:defRPr/>
            </a:pPr>
            <a:endParaRPr lang="fr-CA" sz="2400" dirty="0">
              <a:solidFill>
                <a:schemeClr val="bg1"/>
              </a:solidFill>
              <a:latin typeface="Aptos Display" panose="020B0004020202020204" pitchFamily="34" charset="0"/>
            </a:endParaRPr>
          </a:p>
          <a:p>
            <a:pPr marL="800100" lvl="1" indent="-342900">
              <a:buClr>
                <a:srgbClr val="FF0000"/>
              </a:buClr>
              <a:buFont typeface="Courier New" pitchFamily="49" charset="0"/>
              <a:buChar char="o"/>
              <a:defRPr/>
            </a:pPr>
            <a:endParaRPr lang="fr-CA" sz="2400" dirty="0">
              <a:solidFill>
                <a:schemeClr val="bg1"/>
              </a:solidFill>
              <a:latin typeface="Aptos Display" panose="020B0004020202020204" pitchFamily="34" charset="0"/>
            </a:endParaRPr>
          </a:p>
        </p:txBody>
      </p:sp>
      <p:sp>
        <p:nvSpPr>
          <p:cNvPr id="10245" name="Rectangle 8">
            <a:extLst>
              <a:ext uri="{FF2B5EF4-FFF2-40B4-BE49-F238E27FC236}">
                <a16:creationId xmlns:a16="http://schemas.microsoft.com/office/drawing/2014/main" id="{FCB8A74F-DAAE-F80F-7EB3-357FFF06E953}"/>
              </a:ext>
            </a:extLst>
          </p:cNvPr>
          <p:cNvSpPr>
            <a:spLocks noChangeArrowheads="1"/>
          </p:cNvSpPr>
          <p:nvPr>
            <p:custDataLst>
              <p:tags r:id="rId3"/>
            </p:custDataLst>
          </p:nvPr>
        </p:nvSpPr>
        <p:spPr bwMode="auto">
          <a:xfrm>
            <a:off x="293297" y="1357530"/>
            <a:ext cx="11648537"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800100" indent="-34290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2600" b="1" dirty="0">
                <a:solidFill>
                  <a:schemeClr val="bg1"/>
                </a:solidFill>
                <a:latin typeface="Aptos Display" panose="020B0004020202020204" pitchFamily="34" charset="0"/>
              </a:rPr>
              <a:t>Comment écrire une référence (note de bas de page)​</a:t>
            </a:r>
            <a:endParaRPr lang="fr-CA" altLang="fr-FR" sz="2600" dirty="0">
              <a:solidFill>
                <a:schemeClr val="bg1"/>
              </a:solidFill>
              <a:latin typeface="Aptos Display" panose="020B0004020202020204" pitchFamily="34" charset="0"/>
            </a:endParaRPr>
          </a:p>
          <a:p>
            <a:pPr eaLnBrk="1" hangingPunct="1">
              <a:spcBef>
                <a:spcPct val="0"/>
              </a:spcBef>
              <a:buFontTx/>
              <a:buNone/>
            </a:pPr>
            <a:r>
              <a:rPr lang="fr-CA" altLang="fr-FR" sz="2600" dirty="0">
                <a:solidFill>
                  <a:schemeClr val="bg1"/>
                </a:solidFill>
                <a:latin typeface="Aptos Display" panose="020B0004020202020204" pitchFamily="34" charset="0"/>
              </a:rPr>
              <a:t>Les références des documents cités pour la première fois dans un travail contiennent des informations de base pour décrire le document. Si un ouvrage est cité plus d’une fois dans le travail, les références contiennent des abréviations qui permettent d’éviter la répétition des informations.​</a:t>
            </a:r>
          </a:p>
          <a:p>
            <a:pPr eaLnBrk="1" hangingPunct="1">
              <a:spcBef>
                <a:spcPct val="0"/>
              </a:spcBef>
              <a:buFontTx/>
              <a:buNone/>
            </a:pPr>
            <a:endParaRPr lang="fr-CA" altLang="fr-FR" sz="2600" dirty="0">
              <a:solidFill>
                <a:schemeClr val="bg1"/>
              </a:solidFill>
              <a:latin typeface="Aptos Display" panose="020B0004020202020204" pitchFamily="34" charset="0"/>
            </a:endParaRPr>
          </a:p>
          <a:p>
            <a:pPr eaLnBrk="1" hangingPunct="1">
              <a:spcBef>
                <a:spcPct val="0"/>
              </a:spcBef>
              <a:buFontTx/>
              <a:buNone/>
            </a:pPr>
            <a:r>
              <a:rPr lang="fr-CA" altLang="fr-FR" sz="2600" dirty="0">
                <a:solidFill>
                  <a:schemeClr val="bg1"/>
                </a:solidFill>
                <a:latin typeface="Aptos Display" panose="020B0004020202020204" pitchFamily="34" charset="0"/>
              </a:rPr>
              <a:t>​</a:t>
            </a:r>
          </a:p>
          <a:p>
            <a:pPr eaLnBrk="1" hangingPunct="1">
              <a:spcBef>
                <a:spcPct val="0"/>
              </a:spcBef>
              <a:buFontTx/>
              <a:buNone/>
            </a:pPr>
            <a:r>
              <a:rPr lang="fr-CA" altLang="fr-FR" sz="2600" b="1" dirty="0">
                <a:solidFill>
                  <a:schemeClr val="bg1"/>
                </a:solidFill>
                <a:latin typeface="Aptos Display" panose="020B0004020202020204" pitchFamily="34" charset="0"/>
              </a:rPr>
              <a:t>Qu’est-ce qu’une bibliographie/médiagraphie ?​</a:t>
            </a:r>
            <a:endParaRPr lang="fr-CA" altLang="fr-FR" sz="2600" dirty="0">
              <a:solidFill>
                <a:schemeClr val="bg1"/>
              </a:solidFill>
              <a:latin typeface="Aptos Display" panose="020B0004020202020204" pitchFamily="34" charset="0"/>
            </a:endParaRPr>
          </a:p>
          <a:p>
            <a:pPr eaLnBrk="1" hangingPunct="1">
              <a:spcBef>
                <a:spcPct val="0"/>
              </a:spcBef>
              <a:buFontTx/>
              <a:buNone/>
            </a:pPr>
            <a:r>
              <a:rPr lang="fr-CA" altLang="fr-FR" sz="2600" dirty="0">
                <a:solidFill>
                  <a:schemeClr val="bg1"/>
                </a:solidFill>
                <a:latin typeface="Aptos Display" panose="020B0004020202020204" pitchFamily="34" charset="0"/>
              </a:rPr>
              <a:t>C’est la liste de toutes les sources d’information imprimées (livres, dictionnaires, revues…), audiovisuelles (DVD, vidéos…) et numériques (site Internet, article en ligne, blogue…) consultées pour un travail de recherche.</a:t>
            </a:r>
            <a:endParaRPr lang="fr-FR" altLang="fr-FR" sz="2600" dirty="0">
              <a:solidFill>
                <a:schemeClr val="bg1"/>
              </a:solidFill>
              <a:latin typeface="Aptos Display" panose="020B0004020202020204" pitchFamily="34" charset="0"/>
            </a:endParaRPr>
          </a:p>
        </p:txBody>
      </p:sp>
      <p:sp>
        <p:nvSpPr>
          <p:cNvPr id="10" name="Rectangle 7">
            <a:extLst>
              <a:ext uri="{FF2B5EF4-FFF2-40B4-BE49-F238E27FC236}">
                <a16:creationId xmlns:a16="http://schemas.microsoft.com/office/drawing/2014/main" id="{EDFBB9B6-40A7-F334-A0D6-FFFB0DE0F789}"/>
              </a:ext>
            </a:extLst>
          </p:cNvPr>
          <p:cNvSpPr txBox="1">
            <a:spLocks/>
          </p:cNvSpPr>
          <p:nvPr>
            <p:custDataLst>
              <p:tags r:id="rId4"/>
            </p:custDataLst>
          </p:nvPr>
        </p:nvSpPr>
        <p:spPr bwMode="auto">
          <a:xfrm>
            <a:off x="3626161" y="88708"/>
            <a:ext cx="8315673"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Comment citer?​</a:t>
            </a:r>
          </a:p>
        </p:txBody>
      </p:sp>
      <p:sp>
        <p:nvSpPr>
          <p:cNvPr id="4" name="Rectangle 3">
            <a:extLst>
              <a:ext uri="{FF2B5EF4-FFF2-40B4-BE49-F238E27FC236}">
                <a16:creationId xmlns:a16="http://schemas.microsoft.com/office/drawing/2014/main" id="{D26A02CE-028B-2F1C-3C36-44396CF7903A}"/>
              </a:ext>
            </a:extLst>
          </p:cNvPr>
          <p:cNvSpPr/>
          <p:nvPr>
            <p:custDataLst>
              <p:tags r:id="rId5"/>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255869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FFE66-81E6-2936-4253-A43D3132DAD9}"/>
            </a:ext>
          </a:extLst>
        </p:cNvPr>
        <p:cNvGrpSpPr/>
        <p:nvPr/>
      </p:nvGrpSpPr>
      <p:grpSpPr>
        <a:xfrm>
          <a:off x="0" y="0"/>
          <a:ext cx="0" cy="0"/>
          <a:chOff x="0" y="0"/>
          <a:chExt cx="0" cy="0"/>
        </a:xfrm>
      </p:grpSpPr>
      <p:sp>
        <p:nvSpPr>
          <p:cNvPr id="10242" name="Espace réservé du numéro de diapositive 1">
            <a:extLst>
              <a:ext uri="{FF2B5EF4-FFF2-40B4-BE49-F238E27FC236}">
                <a16:creationId xmlns:a16="http://schemas.microsoft.com/office/drawing/2014/main" id="{29E12E99-8A7B-2CFB-08DD-83AA2A8744B9}"/>
              </a:ext>
            </a:extLst>
          </p:cNvPr>
          <p:cNvSpPr>
            <a:spLocks noGrp="1"/>
          </p:cNvSpPr>
          <p:nvPr>
            <p:ph type="sldNum" sz="quarter" idx="12"/>
            <p:custDataLst>
              <p:tags r:id="rId1"/>
            </p:custDataLst>
          </p:nvPr>
        </p:nvSpPr>
        <p:spPr bwMode="auto">
          <a:xfrm>
            <a:off x="8112125" y="6484939"/>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6F8B6595-6D12-48CC-B2B3-8522F3CE607F}" type="slidenum">
              <a:rPr lang="fr-CA" altLang="fr-FR" sz="1200">
                <a:solidFill>
                  <a:schemeClr val="bg1"/>
                </a:solidFill>
                <a:latin typeface="Aptos Display" panose="020B0004020202020204" pitchFamily="34" charset="0"/>
              </a:rPr>
              <a:pPr eaLnBrk="1" hangingPunct="1">
                <a:spcBef>
                  <a:spcPct val="0"/>
                </a:spcBef>
                <a:buFontTx/>
                <a:buNone/>
              </a:pPr>
              <a:t>29</a:t>
            </a:fld>
            <a:endParaRPr lang="fr-CA" altLang="fr-FR" sz="1200">
              <a:solidFill>
                <a:schemeClr val="bg1"/>
              </a:solidFill>
              <a:latin typeface="Aptos Display" panose="020B0004020202020204" pitchFamily="34" charset="0"/>
            </a:endParaRPr>
          </a:p>
        </p:txBody>
      </p:sp>
      <p:sp>
        <p:nvSpPr>
          <p:cNvPr id="3" name="Rectangle 2">
            <a:extLst>
              <a:ext uri="{FF2B5EF4-FFF2-40B4-BE49-F238E27FC236}">
                <a16:creationId xmlns:a16="http://schemas.microsoft.com/office/drawing/2014/main" id="{3EAB301B-2A0A-94C3-E88A-E13ABF8F8A16}"/>
              </a:ext>
            </a:extLst>
          </p:cNvPr>
          <p:cNvSpPr/>
          <p:nvPr>
            <p:custDataLst>
              <p:tags r:id="rId2"/>
            </p:custDataLst>
          </p:nvPr>
        </p:nvSpPr>
        <p:spPr>
          <a:xfrm>
            <a:off x="2424114" y="2347913"/>
            <a:ext cx="8243887" cy="830262"/>
          </a:xfrm>
          <a:prstGeom prst="rect">
            <a:avLst/>
          </a:prstGeom>
        </p:spPr>
        <p:txBody>
          <a:bodyPr>
            <a:spAutoFit/>
          </a:bodyPr>
          <a:lstStyle/>
          <a:p>
            <a:pPr>
              <a:defRPr/>
            </a:pPr>
            <a:endParaRPr lang="fr-CA" sz="2400" dirty="0">
              <a:solidFill>
                <a:schemeClr val="bg1"/>
              </a:solidFill>
              <a:latin typeface="Aptos Display" panose="020B0004020202020204" pitchFamily="34" charset="0"/>
            </a:endParaRPr>
          </a:p>
          <a:p>
            <a:pPr marL="800100" lvl="1" indent="-342900">
              <a:buClr>
                <a:srgbClr val="FF0000"/>
              </a:buClr>
              <a:buFont typeface="Courier New" pitchFamily="49" charset="0"/>
              <a:buChar char="o"/>
              <a:defRPr/>
            </a:pPr>
            <a:endParaRPr lang="fr-CA" sz="2400" dirty="0">
              <a:solidFill>
                <a:schemeClr val="bg1"/>
              </a:solidFill>
              <a:latin typeface="Aptos Display" panose="020B0004020202020204" pitchFamily="34" charset="0"/>
            </a:endParaRPr>
          </a:p>
        </p:txBody>
      </p:sp>
      <p:sp>
        <p:nvSpPr>
          <p:cNvPr id="10245" name="Rectangle 8">
            <a:extLst>
              <a:ext uri="{FF2B5EF4-FFF2-40B4-BE49-F238E27FC236}">
                <a16:creationId xmlns:a16="http://schemas.microsoft.com/office/drawing/2014/main" id="{E41C4625-8BD3-A72A-D8C7-208A0650FDBB}"/>
              </a:ext>
            </a:extLst>
          </p:cNvPr>
          <p:cNvSpPr>
            <a:spLocks noChangeArrowheads="1"/>
          </p:cNvSpPr>
          <p:nvPr>
            <p:custDataLst>
              <p:tags r:id="rId3"/>
            </p:custDataLst>
          </p:nvPr>
        </p:nvSpPr>
        <p:spPr bwMode="auto">
          <a:xfrm>
            <a:off x="319177" y="1878460"/>
            <a:ext cx="11507638"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800100" indent="-34290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fr-CA" altLang="fr-FR" sz="2600" b="1" u="sng" dirty="0">
                <a:solidFill>
                  <a:schemeClr val="bg1"/>
                </a:solidFill>
                <a:latin typeface="Aptos Display" panose="020B0004020202020204" pitchFamily="34" charset="0"/>
              </a:rPr>
              <a:t>Tout document </a:t>
            </a:r>
            <a:r>
              <a:rPr lang="fr-CA" altLang="fr-FR" sz="2600" dirty="0">
                <a:solidFill>
                  <a:schemeClr val="bg1"/>
                </a:solidFill>
                <a:latin typeface="Aptos Display" panose="020B0004020202020204" pitchFamily="34" charset="0"/>
              </a:rPr>
              <a:t>utilisé ou généré par un outil d’IA dans vos travaux académiques doit être cité, qu’il soit publié ou imprimé ou non. Cette citation prend la forme d’une référence bibliographique, essentielle pour identifier et retrouver la source.</a:t>
            </a:r>
          </a:p>
          <a:p>
            <a:pPr eaLnBrk="1" hangingPunct="1">
              <a:spcBef>
                <a:spcPct val="0"/>
              </a:spcBef>
              <a:buFontTx/>
              <a:buNone/>
            </a:pPr>
            <a:endParaRPr lang="fr-CA" altLang="fr-FR" sz="2600" dirty="0">
              <a:solidFill>
                <a:schemeClr val="bg1"/>
              </a:solidFill>
              <a:latin typeface="Aptos Display" panose="020B0004020202020204" pitchFamily="34" charset="0"/>
            </a:endParaRPr>
          </a:p>
          <a:p>
            <a:pPr eaLnBrk="1" hangingPunct="1">
              <a:spcBef>
                <a:spcPct val="0"/>
              </a:spcBef>
              <a:buFontTx/>
              <a:buNone/>
            </a:pPr>
            <a:r>
              <a:rPr lang="fr-CA" altLang="fr-FR" sz="2600" dirty="0">
                <a:solidFill>
                  <a:schemeClr val="bg1"/>
                </a:solidFill>
                <a:latin typeface="Aptos Display" panose="020B0004020202020204" pitchFamily="34" charset="0"/>
              </a:rPr>
              <a:t>Dans vos travaux, il faut indiquer ces références à deux endroits :</a:t>
            </a:r>
          </a:p>
          <a:p>
            <a:pPr marL="457200" indent="-457200" eaLnBrk="1" hangingPunct="1">
              <a:spcBef>
                <a:spcPct val="0"/>
              </a:spcBef>
              <a:buFont typeface="Wingdings" panose="05000000000000000000" pitchFamily="2" charset="2"/>
              <a:buChar char="Ø"/>
            </a:pPr>
            <a:r>
              <a:rPr lang="fr-CA" altLang="fr-FR" sz="2600" b="1" u="sng" dirty="0">
                <a:solidFill>
                  <a:schemeClr val="bg1"/>
                </a:solidFill>
                <a:latin typeface="Aptos Display" panose="020B0004020202020204" pitchFamily="34" charset="0"/>
              </a:rPr>
              <a:t>Au fur et à mesure de votre travail </a:t>
            </a:r>
            <a:r>
              <a:rPr lang="fr-CA" altLang="fr-FR" sz="2600" dirty="0">
                <a:solidFill>
                  <a:schemeClr val="bg1"/>
                </a:solidFill>
                <a:latin typeface="Aptos Display" panose="020B0004020202020204" pitchFamily="34" charset="0"/>
              </a:rPr>
              <a:t>de façon simplifiée et selon le style bibliographique utilisé : format auteur-date (style APA).</a:t>
            </a:r>
          </a:p>
          <a:p>
            <a:pPr marL="457200" indent="-457200" eaLnBrk="1" hangingPunct="1">
              <a:spcBef>
                <a:spcPct val="0"/>
              </a:spcBef>
              <a:buFont typeface="Wingdings" panose="05000000000000000000" pitchFamily="2" charset="2"/>
              <a:buChar char="Ø"/>
            </a:pPr>
            <a:r>
              <a:rPr lang="fr-CA" altLang="fr-FR" sz="2600" b="1" u="sng" dirty="0">
                <a:solidFill>
                  <a:schemeClr val="bg1"/>
                </a:solidFill>
                <a:latin typeface="Aptos Display" panose="020B0004020202020204" pitchFamily="34" charset="0"/>
              </a:rPr>
              <a:t>À la fin du travail</a:t>
            </a:r>
            <a:r>
              <a:rPr lang="fr-CA" altLang="fr-FR" sz="2600" dirty="0">
                <a:solidFill>
                  <a:schemeClr val="bg1"/>
                </a:solidFill>
                <a:latin typeface="Aptos Display" panose="020B0004020202020204" pitchFamily="34" charset="0"/>
              </a:rPr>
              <a:t>, dans la bibliographie.</a:t>
            </a:r>
          </a:p>
        </p:txBody>
      </p:sp>
      <p:sp>
        <p:nvSpPr>
          <p:cNvPr id="10" name="Rectangle 7">
            <a:extLst>
              <a:ext uri="{FF2B5EF4-FFF2-40B4-BE49-F238E27FC236}">
                <a16:creationId xmlns:a16="http://schemas.microsoft.com/office/drawing/2014/main" id="{2D82FFA7-7A46-0C70-6593-3C9659CD95CC}"/>
              </a:ext>
            </a:extLst>
          </p:cNvPr>
          <p:cNvSpPr txBox="1">
            <a:spLocks/>
          </p:cNvSpPr>
          <p:nvPr>
            <p:custDataLst>
              <p:tags r:id="rId4"/>
            </p:custDataLst>
          </p:nvPr>
        </p:nvSpPr>
        <p:spPr bwMode="auto">
          <a:xfrm>
            <a:off x="3583029" y="97971"/>
            <a:ext cx="8315673" cy="644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800" b="1" dirty="0">
                <a:solidFill>
                  <a:schemeClr val="bg1"/>
                </a:solidFill>
                <a:latin typeface="Aptos Display" panose="020B0004020202020204" pitchFamily="34" charset="0"/>
              </a:rPr>
              <a:t>Quand citer?​</a:t>
            </a:r>
          </a:p>
        </p:txBody>
      </p:sp>
      <p:sp>
        <p:nvSpPr>
          <p:cNvPr id="4" name="Rectangle 3">
            <a:extLst>
              <a:ext uri="{FF2B5EF4-FFF2-40B4-BE49-F238E27FC236}">
                <a16:creationId xmlns:a16="http://schemas.microsoft.com/office/drawing/2014/main" id="{0BDA74E1-D28C-F39E-6043-6041F8C7E7F3}"/>
              </a:ext>
            </a:extLst>
          </p:cNvPr>
          <p:cNvSpPr/>
          <p:nvPr>
            <p:custDataLst>
              <p:tags r:id="rId5"/>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548610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93809-80FD-2EB1-519D-5D9496EBB09C}"/>
            </a:ext>
          </a:extLst>
        </p:cNvPr>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62CE5F95-BAF0-137B-1D6A-49C0791C054B}"/>
              </a:ext>
            </a:extLst>
          </p:cNvPr>
          <p:cNvSpPr>
            <a:spLocks noGrp="1"/>
          </p:cNvSpPr>
          <p:nvPr>
            <p:ph idx="1"/>
            <p:custDataLst>
              <p:tags r:id="rId1"/>
            </p:custDataLst>
          </p:nvPr>
        </p:nvSpPr>
        <p:spPr>
          <a:xfrm>
            <a:off x="373808" y="4914705"/>
            <a:ext cx="11444384" cy="954978"/>
          </a:xfrm>
          <a:noFill/>
        </p:spPr>
        <p:txBody>
          <a:bodyPr>
            <a:noAutofit/>
          </a:bodyPr>
          <a:lstStyle/>
          <a:p>
            <a:pPr marL="0" indent="0">
              <a:lnSpc>
                <a:spcPct val="100000"/>
              </a:lnSpc>
              <a:buClr>
                <a:schemeClr val="accent1">
                  <a:lumMod val="75000"/>
                </a:schemeClr>
              </a:buClr>
              <a:buNone/>
            </a:pPr>
            <a:r>
              <a:rPr lang="fr-CA" sz="2400" dirty="0">
                <a:solidFill>
                  <a:schemeClr val="bg1"/>
                </a:solidFill>
                <a:latin typeface="Aptos Display" panose="020B0004020202020204" pitchFamily="34" charset="0"/>
              </a:rPr>
              <a:t>L’outil bibliographique offre plusieurs avantages significatifs pour citer des sources et créer des bibliographies de manière conformément aux normes.</a:t>
            </a:r>
          </a:p>
        </p:txBody>
      </p:sp>
      <p:sp>
        <p:nvSpPr>
          <p:cNvPr id="23554" name="Espace réservé du numéro de diapositive 2">
            <a:extLst>
              <a:ext uri="{FF2B5EF4-FFF2-40B4-BE49-F238E27FC236}">
                <a16:creationId xmlns:a16="http://schemas.microsoft.com/office/drawing/2014/main" id="{C3FDB429-F3A5-2027-0F30-4E3580B4AB02}"/>
              </a:ext>
            </a:extLst>
          </p:cNvPr>
          <p:cNvSpPr>
            <a:spLocks noGrp="1"/>
          </p:cNvSpPr>
          <p:nvPr>
            <p:ph type="sldNum" sz="quarter" idx="12"/>
            <p:custDataLst>
              <p:tags r:id="rId2"/>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chemeClr val="bg1"/>
                </a:solidFill>
                <a:latin typeface="Aptos Display" panose="020B0004020202020204" pitchFamily="34" charset="0"/>
              </a:rPr>
              <a:pPr eaLnBrk="1" hangingPunct="1">
                <a:spcBef>
                  <a:spcPct val="0"/>
                </a:spcBef>
                <a:buFontTx/>
                <a:buNone/>
              </a:pPr>
              <a:t>30</a:t>
            </a:fld>
            <a:endParaRPr lang="fr-CA" altLang="fr-FR" sz="1200">
              <a:solidFill>
                <a:schemeClr val="bg1"/>
              </a:solidFill>
              <a:latin typeface="Aptos Display" panose="020B0004020202020204" pitchFamily="34" charset="0"/>
            </a:endParaRPr>
          </a:p>
        </p:txBody>
      </p:sp>
      <p:sp>
        <p:nvSpPr>
          <p:cNvPr id="12" name="ZoneTexte 11">
            <a:extLst>
              <a:ext uri="{FF2B5EF4-FFF2-40B4-BE49-F238E27FC236}">
                <a16:creationId xmlns:a16="http://schemas.microsoft.com/office/drawing/2014/main" id="{74DEE833-3454-9743-42EA-122C906B46AF}"/>
              </a:ext>
            </a:extLst>
          </p:cNvPr>
          <p:cNvSpPr txBox="1"/>
          <p:nvPr>
            <p:custDataLst>
              <p:tags r:id="rId3"/>
            </p:custDataLst>
          </p:nvPr>
        </p:nvSpPr>
        <p:spPr>
          <a:xfrm>
            <a:off x="847725" y="3382419"/>
            <a:ext cx="4343565" cy="646331"/>
          </a:xfrm>
          <a:prstGeom prst="rect">
            <a:avLst/>
          </a:prstGeom>
          <a:noFill/>
        </p:spPr>
        <p:txBody>
          <a:bodyPr wrap="square">
            <a:spAutoFit/>
          </a:bodyPr>
          <a:lstStyle/>
          <a:p>
            <a:pPr algn="r"/>
            <a:r>
              <a:rPr lang="fr-CA" sz="3600" b="1" dirty="0">
                <a:solidFill>
                  <a:schemeClr val="bg1"/>
                </a:solidFill>
                <a:highlight>
                  <a:srgbClr val="FF9900"/>
                </a:highlight>
                <a:latin typeface="Aptos Display" panose="020B0004020202020204" pitchFamily="34" charset="0"/>
              </a:rPr>
              <a:t>bit.ly/</a:t>
            </a:r>
            <a:r>
              <a:rPr lang="fr-CA" sz="3600" b="1" dirty="0" err="1">
                <a:solidFill>
                  <a:schemeClr val="bg1"/>
                </a:solidFill>
                <a:highlight>
                  <a:srgbClr val="FF9900"/>
                </a:highlight>
                <a:latin typeface="Aptos Display" panose="020B0004020202020204" pitchFamily="34" charset="0"/>
              </a:rPr>
              <a:t>outil_diapason</a:t>
            </a:r>
            <a:endParaRPr lang="fr-CA" sz="3600" b="1" dirty="0">
              <a:solidFill>
                <a:schemeClr val="bg1"/>
              </a:solidFill>
              <a:highlight>
                <a:srgbClr val="FF9900"/>
              </a:highlight>
              <a:latin typeface="Aptos Display" panose="020B0004020202020204" pitchFamily="34" charset="0"/>
            </a:endParaRPr>
          </a:p>
        </p:txBody>
      </p:sp>
      <p:pic>
        <p:nvPicPr>
          <p:cNvPr id="4" name="Image 3" descr="Une image contenant texte, capture d’écran, logiciel, Police&#10;&#10;Description générée automatiquement">
            <a:extLst>
              <a:ext uri="{FF2B5EF4-FFF2-40B4-BE49-F238E27FC236}">
                <a16:creationId xmlns:a16="http://schemas.microsoft.com/office/drawing/2014/main" id="{CDC260D2-D112-0197-CC1E-E9E857BC53E7}"/>
              </a:ext>
            </a:extLst>
          </p:cNvPr>
          <p:cNvPicPr>
            <a:picLocks noChangeAspect="1"/>
          </p:cNvPicPr>
          <p:nvPr>
            <p:custDataLst>
              <p:tags r:id="rId4"/>
            </p:custDataLst>
          </p:nvPr>
        </p:nvPicPr>
        <p:blipFill>
          <a:blip r:embed="rId10"/>
          <a:stretch>
            <a:fillRect/>
          </a:stretch>
        </p:blipFill>
        <p:spPr>
          <a:xfrm>
            <a:off x="5435527" y="1592740"/>
            <a:ext cx="6431961" cy="3078632"/>
          </a:xfrm>
          <a:prstGeom prst="rect">
            <a:avLst/>
          </a:prstGeom>
        </p:spPr>
      </p:pic>
      <p:pic>
        <p:nvPicPr>
          <p:cNvPr id="8" name="Image 7" descr="Une image contenant texte, capture d’écran, Police, nombre&#10;&#10;Le contenu généré par l’IA peut être incorrect.">
            <a:extLst>
              <a:ext uri="{FF2B5EF4-FFF2-40B4-BE49-F238E27FC236}">
                <a16:creationId xmlns:a16="http://schemas.microsoft.com/office/drawing/2014/main" id="{E006B47C-A885-7DA4-1AF5-DEE58FD360A6}"/>
              </a:ext>
            </a:extLst>
          </p:cNvPr>
          <p:cNvPicPr>
            <a:picLocks noChangeAspect="1"/>
          </p:cNvPicPr>
          <p:nvPr>
            <p:custDataLst>
              <p:tags r:id="rId5"/>
            </p:custDataLst>
          </p:nvPr>
        </p:nvPicPr>
        <p:blipFill>
          <a:blip r:embed="rId11"/>
          <a:stretch>
            <a:fillRect/>
          </a:stretch>
        </p:blipFill>
        <p:spPr>
          <a:xfrm>
            <a:off x="1114425" y="1429255"/>
            <a:ext cx="4267200" cy="2009775"/>
          </a:xfrm>
          <a:prstGeom prst="rect">
            <a:avLst/>
          </a:prstGeom>
        </p:spPr>
      </p:pic>
      <p:sp>
        <p:nvSpPr>
          <p:cNvPr id="5" name="Rectangle 4">
            <a:extLst>
              <a:ext uri="{FF2B5EF4-FFF2-40B4-BE49-F238E27FC236}">
                <a16:creationId xmlns:a16="http://schemas.microsoft.com/office/drawing/2014/main" id="{86BF5482-0797-A1BF-137D-38044166F78C}"/>
              </a:ext>
            </a:extLst>
          </p:cNvPr>
          <p:cNvSpPr/>
          <p:nvPr>
            <p:custDataLst>
              <p:tags r:id="rId6"/>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9" name="ZoneTexte 8">
            <a:extLst>
              <a:ext uri="{FF2B5EF4-FFF2-40B4-BE49-F238E27FC236}">
                <a16:creationId xmlns:a16="http://schemas.microsoft.com/office/drawing/2014/main" id="{D0FE1D2A-C58C-EE60-8D96-5EE8780217EB}"/>
              </a:ext>
            </a:extLst>
          </p:cNvPr>
          <p:cNvSpPr txBox="1"/>
          <p:nvPr>
            <p:custDataLst>
              <p:tags r:id="rId7"/>
            </p:custDataLst>
          </p:nvPr>
        </p:nvSpPr>
        <p:spPr>
          <a:xfrm>
            <a:off x="9715919" y="198646"/>
            <a:ext cx="2406231" cy="1231106"/>
          </a:xfrm>
          <a:prstGeom prst="rect">
            <a:avLst/>
          </a:prstGeom>
          <a:noFill/>
          <a:ln w="12700">
            <a:solidFill>
              <a:schemeClr val="tx1"/>
            </a:solidFill>
          </a:ln>
        </p:spPr>
        <p:txBody>
          <a:bodyPr wrap="square">
            <a:spAutoFit/>
          </a:bodyPr>
          <a:lstStyle/>
          <a:p>
            <a:pPr indent="-342900">
              <a:buFont typeface="+mj-lt"/>
              <a:buAutoNum type="arabicPeriod"/>
            </a:pPr>
            <a:r>
              <a:rPr lang="fr-CA" sz="1200" dirty="0">
                <a:solidFill>
                  <a:schemeClr val="bg1"/>
                </a:solidFill>
                <a:latin typeface="Aptos Display" panose="020B0004020202020204" pitchFamily="34" charset="0"/>
              </a:rPr>
              <a:t>DÉFINIR LE SUJET </a:t>
            </a:r>
          </a:p>
          <a:p>
            <a:pPr indent="-342900">
              <a:buFont typeface="+mj-lt"/>
              <a:buAutoNum type="arabicPeriod"/>
            </a:pPr>
            <a:r>
              <a:rPr lang="fr-CA" sz="1200" dirty="0">
                <a:solidFill>
                  <a:schemeClr val="bg1"/>
                </a:solidFill>
                <a:latin typeface="Aptos Display" panose="020B0004020202020204" pitchFamily="34" charset="0"/>
              </a:rPr>
              <a:t>IDENTIFIER DES MOTS-CLÉS</a:t>
            </a:r>
          </a:p>
          <a:p>
            <a:pPr indent="-342900">
              <a:buFont typeface="+mj-lt"/>
              <a:buAutoNum type="arabicPeriod"/>
            </a:pPr>
            <a:r>
              <a:rPr lang="fr-CA" sz="1200" dirty="0">
                <a:solidFill>
                  <a:schemeClr val="bg1"/>
                </a:solidFill>
                <a:latin typeface="Aptos Display" panose="020B0004020202020204" pitchFamily="34" charset="0"/>
              </a:rPr>
              <a:t>CHOISIR LES SOURCES </a:t>
            </a:r>
          </a:p>
          <a:p>
            <a:pPr indent="-342900">
              <a:buFont typeface="+mj-lt"/>
              <a:buAutoNum type="arabicPeriod"/>
            </a:pPr>
            <a:r>
              <a:rPr lang="fr-CA" sz="1200" dirty="0">
                <a:solidFill>
                  <a:schemeClr val="bg1"/>
                </a:solidFill>
                <a:latin typeface="Aptos Display" panose="020B0004020202020204" pitchFamily="34" charset="0"/>
              </a:rPr>
              <a:t>EFFECTUER LA RECHERCHE </a:t>
            </a:r>
          </a:p>
          <a:p>
            <a:pPr indent="-342900">
              <a:buFont typeface="+mj-lt"/>
              <a:buAutoNum type="arabicPeriod"/>
            </a:pPr>
            <a:r>
              <a:rPr lang="fr-CA" sz="1200" dirty="0">
                <a:solidFill>
                  <a:schemeClr val="bg1"/>
                </a:solidFill>
                <a:latin typeface="Aptos Display" panose="020B0004020202020204" pitchFamily="34" charset="0"/>
              </a:rPr>
              <a:t>ÉVALUER LES SOURCES </a:t>
            </a:r>
            <a:endParaRPr lang="fr-CA" sz="1200" dirty="0">
              <a:solidFill>
                <a:schemeClr val="bg1"/>
              </a:solidFill>
              <a:highlight>
                <a:srgbClr val="000000"/>
              </a:highlight>
              <a:latin typeface="Aptos Display" panose="020B0004020202020204" pitchFamily="34" charset="0"/>
            </a:endParaRPr>
          </a:p>
          <a:p>
            <a:pPr indent="-342900">
              <a:buFont typeface="+mj-lt"/>
              <a:buAutoNum type="arabicPeriod"/>
            </a:pPr>
            <a:r>
              <a:rPr lang="fr-CA" sz="1400" b="1" dirty="0">
                <a:solidFill>
                  <a:srgbClr val="FFFF00"/>
                </a:solidFill>
                <a:latin typeface="Aptos Display" panose="020B0004020202020204" pitchFamily="34" charset="0"/>
              </a:rPr>
              <a:t>CITER</a:t>
            </a:r>
            <a:r>
              <a:rPr lang="fr-CA" sz="1400" dirty="0">
                <a:solidFill>
                  <a:srgbClr val="FFFF00"/>
                </a:solidFill>
                <a:latin typeface="Aptos Display" panose="020B0004020202020204" pitchFamily="34" charset="0"/>
              </a:rPr>
              <a:t> </a:t>
            </a:r>
          </a:p>
        </p:txBody>
      </p:sp>
    </p:spTree>
    <p:extLst>
      <p:ext uri="{BB962C8B-B14F-4D97-AF65-F5344CB8AC3E}">
        <p14:creationId xmlns:p14="http://schemas.microsoft.com/office/powerpoint/2010/main" val="273063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73D44-30E6-FBA9-988C-3FD9CEE22789}"/>
            </a:ext>
          </a:extLst>
        </p:cNvPr>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829D443A-8840-C0FC-D401-B3086E2145A2}"/>
              </a:ext>
            </a:extLst>
          </p:cNvPr>
          <p:cNvSpPr>
            <a:spLocks noGrp="1"/>
          </p:cNvSpPr>
          <p:nvPr>
            <p:ph idx="1"/>
            <p:custDataLst>
              <p:tags r:id="rId1"/>
            </p:custDataLst>
          </p:nvPr>
        </p:nvSpPr>
        <p:spPr>
          <a:xfrm>
            <a:off x="498937" y="2780129"/>
            <a:ext cx="11444384" cy="1441013"/>
          </a:xfrm>
          <a:noFill/>
        </p:spPr>
        <p:txBody>
          <a:bodyPr>
            <a:noAutofit/>
          </a:bodyPr>
          <a:lstStyle/>
          <a:p>
            <a:pPr marL="514350" indent="-514350">
              <a:lnSpc>
                <a:spcPct val="100000"/>
              </a:lnSpc>
              <a:buClr>
                <a:schemeClr val="bg1"/>
              </a:buClr>
              <a:buAutoNum type="arabicPeriod"/>
            </a:pPr>
            <a:r>
              <a:rPr lang="fr-CA" sz="3200" dirty="0">
                <a:solidFill>
                  <a:schemeClr val="bg1"/>
                </a:solidFill>
                <a:latin typeface="Aptos Display" panose="020B0004020202020204" pitchFamily="34" charset="0"/>
              </a:rPr>
              <a:t>Comment citer une image en ligne, en format APA?</a:t>
            </a:r>
          </a:p>
          <a:p>
            <a:pPr marL="514350" indent="-514350">
              <a:lnSpc>
                <a:spcPct val="100000"/>
              </a:lnSpc>
              <a:buClr>
                <a:schemeClr val="bg1"/>
              </a:buClr>
              <a:buFont typeface="Arial" panose="020B0604020202020204" pitchFamily="34" charset="0"/>
              <a:buAutoNum type="arabicPeriod"/>
            </a:pPr>
            <a:r>
              <a:rPr lang="fr-CA" sz="3200" dirty="0">
                <a:solidFill>
                  <a:schemeClr val="bg1"/>
                </a:solidFill>
                <a:latin typeface="Aptos Display" panose="020B0004020202020204" pitchFamily="34" charset="0"/>
              </a:rPr>
              <a:t>Comment citer un document PDF en ligne, en format APA?</a:t>
            </a:r>
          </a:p>
          <a:p>
            <a:pPr marL="514350" indent="-514350">
              <a:lnSpc>
                <a:spcPct val="100000"/>
              </a:lnSpc>
              <a:buClr>
                <a:schemeClr val="bg1"/>
              </a:buClr>
              <a:buAutoNum type="arabicPeriod"/>
            </a:pPr>
            <a:r>
              <a:rPr lang="fr-CA" sz="3200" dirty="0">
                <a:solidFill>
                  <a:schemeClr val="bg1"/>
                </a:solidFill>
                <a:latin typeface="Aptos Display" panose="020B0004020202020204" pitchFamily="34" charset="0"/>
              </a:rPr>
              <a:t>Comment citer des statistiques, provenant d’un organisme paragouvernemental, en format APA?</a:t>
            </a:r>
          </a:p>
        </p:txBody>
      </p:sp>
      <p:sp>
        <p:nvSpPr>
          <p:cNvPr id="23554" name="Espace réservé du numéro de diapositive 2">
            <a:extLst>
              <a:ext uri="{FF2B5EF4-FFF2-40B4-BE49-F238E27FC236}">
                <a16:creationId xmlns:a16="http://schemas.microsoft.com/office/drawing/2014/main" id="{7B7A9485-98B9-EE30-92AD-C43838276236}"/>
              </a:ext>
            </a:extLst>
          </p:cNvPr>
          <p:cNvSpPr>
            <a:spLocks noGrp="1"/>
          </p:cNvSpPr>
          <p:nvPr>
            <p:ph type="sldNum" sz="quarter" idx="12"/>
            <p:custDataLst>
              <p:tags r:id="rId2"/>
            </p:custDataLst>
          </p:nvPr>
        </p:nvSpPr>
        <p:spPr bwMode="auto">
          <a:noFill/>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fld id="{7E47C352-262C-40EC-80D6-0D06DF30A494}" type="slidenum">
              <a:rPr lang="fr-CA" altLang="fr-FR" sz="1200">
                <a:solidFill>
                  <a:schemeClr val="bg1"/>
                </a:solidFill>
                <a:latin typeface="Aptos Display" panose="020B0004020202020204" pitchFamily="34" charset="0"/>
              </a:rPr>
              <a:pPr eaLnBrk="1" hangingPunct="1">
                <a:spcBef>
                  <a:spcPct val="0"/>
                </a:spcBef>
                <a:buFontTx/>
                <a:buNone/>
              </a:pPr>
              <a:t>31</a:t>
            </a:fld>
            <a:endParaRPr lang="fr-CA" altLang="fr-FR" sz="1200">
              <a:solidFill>
                <a:schemeClr val="bg1"/>
              </a:solidFill>
              <a:latin typeface="Aptos Display" panose="020B0004020202020204" pitchFamily="34" charset="0"/>
            </a:endParaRPr>
          </a:p>
        </p:txBody>
      </p:sp>
      <p:sp>
        <p:nvSpPr>
          <p:cNvPr id="5" name="Rectangle 7">
            <a:extLst>
              <a:ext uri="{FF2B5EF4-FFF2-40B4-BE49-F238E27FC236}">
                <a16:creationId xmlns:a16="http://schemas.microsoft.com/office/drawing/2014/main" id="{F484B14D-FA51-A4E8-7451-C0825066120D}"/>
              </a:ext>
            </a:extLst>
          </p:cNvPr>
          <p:cNvSpPr txBox="1">
            <a:spLocks/>
          </p:cNvSpPr>
          <p:nvPr>
            <p:custDataLst>
              <p:tags r:id="rId3"/>
            </p:custDataLst>
          </p:nvPr>
        </p:nvSpPr>
        <p:spPr bwMode="auto">
          <a:xfrm>
            <a:off x="1630455" y="88708"/>
            <a:ext cx="10312866" cy="644921"/>
          </a:xfrm>
          <a:prstGeom prst="rect">
            <a:avLst/>
          </a:prstGeom>
          <a:noFill/>
          <a:ln>
            <a:noFill/>
          </a:ln>
        </p:spPr>
        <p:txBody>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r" eaLnBrk="1" hangingPunct="1">
              <a:spcBef>
                <a:spcPct val="0"/>
              </a:spcBef>
              <a:buFontTx/>
              <a:buNone/>
            </a:pPr>
            <a:r>
              <a:rPr lang="fr-CA" altLang="fr-FR" sz="4400" b="1" dirty="0">
                <a:solidFill>
                  <a:schemeClr val="bg1"/>
                </a:solidFill>
                <a:latin typeface="Aptos Display" panose="020B0004020202020204" pitchFamily="34" charset="0"/>
              </a:rPr>
              <a:t>Outil bibliographique de diapason</a:t>
            </a:r>
          </a:p>
        </p:txBody>
      </p:sp>
      <p:sp>
        <p:nvSpPr>
          <p:cNvPr id="12" name="ZoneTexte 11">
            <a:extLst>
              <a:ext uri="{FF2B5EF4-FFF2-40B4-BE49-F238E27FC236}">
                <a16:creationId xmlns:a16="http://schemas.microsoft.com/office/drawing/2014/main" id="{4576BA52-3F2E-3783-2D32-6140571F464C}"/>
              </a:ext>
            </a:extLst>
          </p:cNvPr>
          <p:cNvSpPr txBox="1"/>
          <p:nvPr>
            <p:custDataLst>
              <p:tags r:id="rId4"/>
            </p:custDataLst>
          </p:nvPr>
        </p:nvSpPr>
        <p:spPr>
          <a:xfrm>
            <a:off x="1877564" y="1066193"/>
            <a:ext cx="4343565" cy="646331"/>
          </a:xfrm>
          <a:prstGeom prst="rect">
            <a:avLst/>
          </a:prstGeom>
          <a:noFill/>
        </p:spPr>
        <p:txBody>
          <a:bodyPr wrap="square">
            <a:spAutoFit/>
          </a:bodyPr>
          <a:lstStyle/>
          <a:p>
            <a:pPr algn="r"/>
            <a:r>
              <a:rPr lang="fr-CA" sz="3600" b="1" dirty="0">
                <a:solidFill>
                  <a:schemeClr val="bg1"/>
                </a:solidFill>
                <a:highlight>
                  <a:srgbClr val="FF9900"/>
                </a:highlight>
                <a:latin typeface="Aptos Display" panose="020B0004020202020204" pitchFamily="34" charset="0"/>
              </a:rPr>
              <a:t>bit.ly/</a:t>
            </a:r>
            <a:r>
              <a:rPr lang="fr-CA" sz="3600" b="1" dirty="0" err="1">
                <a:solidFill>
                  <a:schemeClr val="bg1"/>
                </a:solidFill>
                <a:highlight>
                  <a:srgbClr val="FF9900"/>
                </a:highlight>
                <a:latin typeface="Aptos Display" panose="020B0004020202020204" pitchFamily="34" charset="0"/>
              </a:rPr>
              <a:t>outil_diapason</a:t>
            </a:r>
            <a:endParaRPr lang="fr-CA" sz="3600" b="1" dirty="0">
              <a:solidFill>
                <a:schemeClr val="bg1"/>
              </a:solidFill>
              <a:highlight>
                <a:srgbClr val="FF9900"/>
              </a:highlight>
              <a:latin typeface="Aptos Display" panose="020B0004020202020204" pitchFamily="34" charset="0"/>
            </a:endParaRPr>
          </a:p>
        </p:txBody>
      </p:sp>
      <p:pic>
        <p:nvPicPr>
          <p:cNvPr id="6" name="Picture 2" descr="Microsoft Word — Wikipédia">
            <a:extLst>
              <a:ext uri="{FF2B5EF4-FFF2-40B4-BE49-F238E27FC236}">
                <a16:creationId xmlns:a16="http://schemas.microsoft.com/office/drawing/2014/main" id="{26E955AD-CD71-0974-5AB5-27C131946D18}"/>
              </a:ext>
            </a:extLst>
          </p:cNvPr>
          <p:cNvPicPr>
            <a:picLocks noChangeAspect="1" noChangeArrowheads="1"/>
          </p:cNvPicPr>
          <p:nvPr>
            <p:custDataLst>
              <p:tags r:id="rId5"/>
            </p:custDataLst>
          </p:nvPr>
        </p:nvPicPr>
        <p:blipFill>
          <a:blip r:embed="rId9">
            <a:extLst>
              <a:ext uri="{28A0092B-C50C-407E-A947-70E740481C1C}">
                <a14:useLocalDpi xmlns:a14="http://schemas.microsoft.com/office/drawing/2010/main" val="0"/>
              </a:ext>
            </a:extLst>
          </a:blip>
          <a:srcRect/>
          <a:stretch>
            <a:fillRect/>
          </a:stretch>
        </p:blipFill>
        <p:spPr bwMode="auto">
          <a:xfrm>
            <a:off x="298200" y="848376"/>
            <a:ext cx="1080000" cy="10058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D3C8935-0867-FBE0-BFAA-8EC97C76CD8F}"/>
              </a:ext>
            </a:extLst>
          </p:cNvPr>
          <p:cNvSpPr/>
          <p:nvPr>
            <p:custDataLst>
              <p:tags r:id="rId6"/>
            </p:custDataLst>
          </p:nvPr>
        </p:nvSpPr>
        <p:spPr>
          <a:xfrm>
            <a:off x="69850" y="88708"/>
            <a:ext cx="12052300" cy="6671321"/>
          </a:xfrm>
          <a:prstGeom prst="rect">
            <a:avLst/>
          </a:prstGeom>
          <a:noFill/>
          <a:ln w="1905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p>
        </p:txBody>
      </p:sp>
    </p:spTree>
    <p:extLst>
      <p:ext uri="{BB962C8B-B14F-4D97-AF65-F5344CB8AC3E}">
        <p14:creationId xmlns:p14="http://schemas.microsoft.com/office/powerpoint/2010/main" val="61623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6"/>
</p:tagLst>
</file>

<file path=ppt/tags/tag9.xml><?xml version="1.0" encoding="utf-8"?>
<p:tagLst xmlns:a="http://schemas.openxmlformats.org/drawingml/2006/main" xmlns:r="http://schemas.openxmlformats.org/officeDocument/2006/relationships" xmlns:p="http://schemas.openxmlformats.org/presentationml/2006/main">
  <p:tag name="NUM" val="7"/>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5"/>
</p:tagLst>
</file>

<file path=ppt/tags/tag24.xml><?xml version="1.0" encoding="utf-8"?>
<p:tagLst xmlns:a="http://schemas.openxmlformats.org/drawingml/2006/main" xmlns:r="http://schemas.openxmlformats.org/officeDocument/2006/relationships" xmlns:p="http://schemas.openxmlformats.org/presentationml/2006/main">
  <p:tag name="NUM" val="6"/>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4"/>
</p:tagLst>
</file>

<file path=ppt/tags/tag34.xml><?xml version="1.0" encoding="utf-8"?>
<p:tagLst xmlns:a="http://schemas.openxmlformats.org/drawingml/2006/main" xmlns:r="http://schemas.openxmlformats.org/officeDocument/2006/relationships" xmlns:p="http://schemas.openxmlformats.org/presentationml/2006/main">
  <p:tag name="NUM" val="5"/>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4"/>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4"/>
</p:tagLst>
</file>

<file path=ppt/tags/tag54.xml><?xml version="1.0" encoding="utf-8"?>
<p:tagLst xmlns:a="http://schemas.openxmlformats.org/drawingml/2006/main" xmlns:r="http://schemas.openxmlformats.org/officeDocument/2006/relationships" xmlns:p="http://schemas.openxmlformats.org/presentationml/2006/main">
  <p:tag name="NUM" val="5"/>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5"/>
</p:tagLst>
</file>

<file path=ppt/tags/tag60.xml><?xml version="1.0" encoding="utf-8"?>
<p:tagLst xmlns:a="http://schemas.openxmlformats.org/drawingml/2006/main" xmlns:r="http://schemas.openxmlformats.org/officeDocument/2006/relationships" xmlns:p="http://schemas.openxmlformats.org/presentationml/2006/main">
  <p:tag name="NUM" val="6"/>
</p:tagLst>
</file>

<file path=ppt/tags/tag61.xml><?xml version="1.0" encoding="utf-8"?>
<p:tagLst xmlns:a="http://schemas.openxmlformats.org/drawingml/2006/main" xmlns:r="http://schemas.openxmlformats.org/officeDocument/2006/relationships" xmlns:p="http://schemas.openxmlformats.org/presentationml/2006/main">
  <p:tag name="NUM" val="7"/>
</p:tagLst>
</file>

<file path=ppt/tags/tag62.xml><?xml version="1.0" encoding="utf-8"?>
<p:tagLst xmlns:a="http://schemas.openxmlformats.org/drawingml/2006/main" xmlns:r="http://schemas.openxmlformats.org/officeDocument/2006/relationships" xmlns:p="http://schemas.openxmlformats.org/presentationml/2006/main">
  <p:tag name="NUM" val="8"/>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5"/>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5"/>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3"/>
</p:tagLst>
</file>

<file path=ppt/tags/tag75.xml><?xml version="1.0" encoding="utf-8"?>
<p:tagLst xmlns:a="http://schemas.openxmlformats.org/drawingml/2006/main" xmlns:r="http://schemas.openxmlformats.org/officeDocument/2006/relationships" xmlns:p="http://schemas.openxmlformats.org/presentationml/2006/main">
  <p:tag name="NUM" val="4"/>
</p:tagLst>
</file>

<file path=ppt/tags/tag76.xml><?xml version="1.0" encoding="utf-8"?>
<p:tagLst xmlns:a="http://schemas.openxmlformats.org/drawingml/2006/main" xmlns:r="http://schemas.openxmlformats.org/officeDocument/2006/relationships" xmlns:p="http://schemas.openxmlformats.org/presentationml/2006/main">
  <p:tag name="NUM" val="5"/>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5"/>
</p:tagLst>
</file>

<file path=ppt/tags/tag85.xml><?xml version="1.0" encoding="utf-8"?>
<p:tagLst xmlns:a="http://schemas.openxmlformats.org/drawingml/2006/main" xmlns:r="http://schemas.openxmlformats.org/officeDocument/2006/relationships" xmlns:p="http://schemas.openxmlformats.org/presentationml/2006/main">
  <p:tag name="NUM" val="6"/>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3"/>
</p:tagLst>
</file>

<file path=ppt/tags/tag89.xml><?xml version="1.0" encoding="utf-8"?>
<p:tagLst xmlns:a="http://schemas.openxmlformats.org/drawingml/2006/main" xmlns:r="http://schemas.openxmlformats.org/officeDocument/2006/relationships" xmlns:p="http://schemas.openxmlformats.org/presentationml/2006/main">
  <p:tag name="NUM" val="4"/>
</p:tagLst>
</file>

<file path=ppt/tags/tag90.xml><?xml version="1.0" encoding="utf-8"?>
<p:tagLst xmlns:a="http://schemas.openxmlformats.org/drawingml/2006/main" xmlns:r="http://schemas.openxmlformats.org/officeDocument/2006/relationships" xmlns:p="http://schemas.openxmlformats.org/presentationml/2006/main">
  <p:tag name="NUM" val="5"/>
</p:tagLst>
</file>

<file path=ppt/tags/tag91.xml><?xml version="1.0" encoding="utf-8"?>
<p:tagLst xmlns:a="http://schemas.openxmlformats.org/drawingml/2006/main" xmlns:r="http://schemas.openxmlformats.org/officeDocument/2006/relationships" xmlns:p="http://schemas.openxmlformats.org/presentationml/2006/main">
  <p:tag name="NUM" val="6"/>
</p:tagLst>
</file>

<file path=ppt/tags/tag92.xml><?xml version="1.0" encoding="utf-8"?>
<p:tagLst xmlns:a="http://schemas.openxmlformats.org/drawingml/2006/main" xmlns:r="http://schemas.openxmlformats.org/officeDocument/2006/relationships" xmlns:p="http://schemas.openxmlformats.org/presentationml/2006/main">
  <p:tag name="NUM" val="7"/>
</p:tagLst>
</file>

<file path=ppt/tags/tag93.xml><?xml version="1.0" encoding="utf-8"?>
<p:tagLst xmlns:a="http://schemas.openxmlformats.org/drawingml/2006/main" xmlns:r="http://schemas.openxmlformats.org/officeDocument/2006/relationships" xmlns:p="http://schemas.openxmlformats.org/presentationml/2006/main">
  <p:tag name="NUM" val="8"/>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3"/>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2"/>
</p:tagLst>
</file>

<file path=ppt/tags/tag99.xml><?xml version="1.0" encoding="utf-8"?>
<p:tagLst xmlns:a="http://schemas.openxmlformats.org/drawingml/2006/main" xmlns:r="http://schemas.openxmlformats.org/officeDocument/2006/relationships" xmlns:p="http://schemas.openxmlformats.org/presentationml/2006/main">
  <p:tag name="NUM" val="3"/>
</p:tagLst>
</file>

<file path=ppt/tags/tag100.xml><?xml version="1.0" encoding="utf-8"?>
<p:tagLst xmlns:a="http://schemas.openxmlformats.org/drawingml/2006/main" xmlns:r="http://schemas.openxmlformats.org/officeDocument/2006/relationships" xmlns:p="http://schemas.openxmlformats.org/presentationml/2006/main">
  <p:tag name="NUM" val="4"/>
</p:tagLst>
</file>

<file path=ppt/tags/tag101.xml><?xml version="1.0" encoding="utf-8"?>
<p:tagLst xmlns:a="http://schemas.openxmlformats.org/drawingml/2006/main" xmlns:r="http://schemas.openxmlformats.org/officeDocument/2006/relationships" xmlns:p="http://schemas.openxmlformats.org/presentationml/2006/main">
  <p:tag name="NUM" val="6"/>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3"/>
</p:tagLst>
</file>

<file path=ppt/tags/tag105.xml><?xml version="1.0" encoding="utf-8"?>
<p:tagLst xmlns:a="http://schemas.openxmlformats.org/drawingml/2006/main" xmlns:r="http://schemas.openxmlformats.org/officeDocument/2006/relationships" xmlns:p="http://schemas.openxmlformats.org/presentationml/2006/main">
  <p:tag name="NUM" val="4"/>
</p:tagLst>
</file>

<file path=ppt/tags/tag106.xml><?xml version="1.0" encoding="utf-8"?>
<p:tagLst xmlns:a="http://schemas.openxmlformats.org/drawingml/2006/main" xmlns:r="http://schemas.openxmlformats.org/officeDocument/2006/relationships" xmlns:p="http://schemas.openxmlformats.org/presentationml/2006/main">
  <p:tag name="NUM" val="6"/>
</p:tagLst>
</file>

<file path=ppt/tags/tag107.xml><?xml version="1.0" encoding="utf-8"?>
<p:tagLst xmlns:a="http://schemas.openxmlformats.org/drawingml/2006/main" xmlns:r="http://schemas.openxmlformats.org/officeDocument/2006/relationships" xmlns:p="http://schemas.openxmlformats.org/presentationml/2006/main">
  <p:tag name="NUM" val="1"/>
</p:tagLst>
</file>

<file path=ppt/tags/tag108.xml><?xml version="1.0" encoding="utf-8"?>
<p:tagLst xmlns:a="http://schemas.openxmlformats.org/drawingml/2006/main" xmlns:r="http://schemas.openxmlformats.org/officeDocument/2006/relationships" xmlns:p="http://schemas.openxmlformats.org/presentationml/2006/main">
  <p:tag name="NUM" val="2"/>
</p:tagLst>
</file>

<file path=ppt/tags/tag109.xml><?xml version="1.0" encoding="utf-8"?>
<p:tagLst xmlns:a="http://schemas.openxmlformats.org/drawingml/2006/main" xmlns:r="http://schemas.openxmlformats.org/officeDocument/2006/relationships" xmlns:p="http://schemas.openxmlformats.org/presentationml/2006/main">
  <p:tag name="NUM" val="3"/>
</p:tagLst>
</file>

<file path=ppt/tags/tag110.xml><?xml version="1.0" encoding="utf-8"?>
<p:tagLst xmlns:a="http://schemas.openxmlformats.org/drawingml/2006/main" xmlns:r="http://schemas.openxmlformats.org/officeDocument/2006/relationships" xmlns:p="http://schemas.openxmlformats.org/presentationml/2006/main">
  <p:tag name="NUM" val="4"/>
</p:tagLst>
</file>

<file path=ppt/tags/tag111.xml><?xml version="1.0" encoding="utf-8"?>
<p:tagLst xmlns:a="http://schemas.openxmlformats.org/drawingml/2006/main" xmlns:r="http://schemas.openxmlformats.org/officeDocument/2006/relationships" xmlns:p="http://schemas.openxmlformats.org/presentationml/2006/main">
  <p:tag name="NUM" val="6"/>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ags/tag115.xml><?xml version="1.0" encoding="utf-8"?>
<p:tagLst xmlns:a="http://schemas.openxmlformats.org/drawingml/2006/main" xmlns:r="http://schemas.openxmlformats.org/officeDocument/2006/relationships" xmlns:p="http://schemas.openxmlformats.org/presentationml/2006/main">
  <p:tag name="NUM" val="4"/>
</p:tagLst>
</file>

<file path=ppt/tags/tag116.xml><?xml version="1.0" encoding="utf-8"?>
<p:tagLst xmlns:a="http://schemas.openxmlformats.org/drawingml/2006/main" xmlns:r="http://schemas.openxmlformats.org/officeDocument/2006/relationships" xmlns:p="http://schemas.openxmlformats.org/presentationml/2006/main">
  <p:tag name="NUM" val="5"/>
</p:tagLst>
</file>

<file path=ppt/tags/tag117.xml><?xml version="1.0" encoding="utf-8"?>
<p:tagLst xmlns:a="http://schemas.openxmlformats.org/drawingml/2006/main" xmlns:r="http://schemas.openxmlformats.org/officeDocument/2006/relationships" xmlns:p="http://schemas.openxmlformats.org/presentationml/2006/main">
  <p:tag name="NUM" val="6"/>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3"/>
</p:tagLst>
</file>

<file path=ppt/tags/tag121.xml><?xml version="1.0" encoding="utf-8"?>
<p:tagLst xmlns:a="http://schemas.openxmlformats.org/drawingml/2006/main" xmlns:r="http://schemas.openxmlformats.org/officeDocument/2006/relationships" xmlns:p="http://schemas.openxmlformats.org/presentationml/2006/main">
  <p:tag name="NUM" val="6"/>
</p:tagLst>
</file>

<file path=ppt/tags/tag122.xml><?xml version="1.0" encoding="utf-8"?>
<p:tagLst xmlns:a="http://schemas.openxmlformats.org/drawingml/2006/main" xmlns:r="http://schemas.openxmlformats.org/officeDocument/2006/relationships" xmlns:p="http://schemas.openxmlformats.org/presentationml/2006/main">
  <p:tag name="NUM" val="1"/>
</p:tagLst>
</file>

<file path=ppt/tags/tag123.xml><?xml version="1.0" encoding="utf-8"?>
<p:tagLst xmlns:a="http://schemas.openxmlformats.org/drawingml/2006/main" xmlns:r="http://schemas.openxmlformats.org/officeDocument/2006/relationships" xmlns:p="http://schemas.openxmlformats.org/presentationml/2006/main">
  <p:tag name="NUM" val="2"/>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4"/>
</p:tagLst>
</file>

<file path=ppt/tags/tag126.xml><?xml version="1.0" encoding="utf-8"?>
<p:tagLst xmlns:a="http://schemas.openxmlformats.org/drawingml/2006/main" xmlns:r="http://schemas.openxmlformats.org/officeDocument/2006/relationships" xmlns:p="http://schemas.openxmlformats.org/presentationml/2006/main">
  <p:tag name="NUM" val="6"/>
</p:tagLst>
</file>

<file path=ppt/tags/tag127.xml><?xml version="1.0" encoding="utf-8"?>
<p:tagLst xmlns:a="http://schemas.openxmlformats.org/drawingml/2006/main" xmlns:r="http://schemas.openxmlformats.org/officeDocument/2006/relationships" xmlns:p="http://schemas.openxmlformats.org/presentationml/2006/main">
  <p:tag name="NUM" val="1"/>
</p:tagLst>
</file>

<file path=ppt/tags/tag128.xml><?xml version="1.0" encoding="utf-8"?>
<p:tagLst xmlns:a="http://schemas.openxmlformats.org/drawingml/2006/main" xmlns:r="http://schemas.openxmlformats.org/officeDocument/2006/relationships" xmlns:p="http://schemas.openxmlformats.org/presentationml/2006/main">
  <p:tag name="NUM" val="2"/>
</p:tagLst>
</file>

<file path=ppt/tags/tag129.xml><?xml version="1.0" encoding="utf-8"?>
<p:tagLst xmlns:a="http://schemas.openxmlformats.org/drawingml/2006/main" xmlns:r="http://schemas.openxmlformats.org/officeDocument/2006/relationships" xmlns:p="http://schemas.openxmlformats.org/presentationml/2006/main">
  <p:tag name="NUM" val="3"/>
</p:tagLst>
</file>

<file path=ppt/tags/tag130.xml><?xml version="1.0" encoding="utf-8"?>
<p:tagLst xmlns:a="http://schemas.openxmlformats.org/drawingml/2006/main" xmlns:r="http://schemas.openxmlformats.org/officeDocument/2006/relationships" xmlns:p="http://schemas.openxmlformats.org/presentationml/2006/main">
  <p:tag name="NUM" val="4"/>
</p:tagLst>
</file>

<file path=ppt/tags/tag131.xml><?xml version="1.0" encoding="utf-8"?>
<p:tagLst xmlns:a="http://schemas.openxmlformats.org/drawingml/2006/main" xmlns:r="http://schemas.openxmlformats.org/officeDocument/2006/relationships" xmlns:p="http://schemas.openxmlformats.org/presentationml/2006/main">
  <p:tag name="NUM" val="6"/>
</p:tagLst>
</file>

<file path=ppt/tags/tag132.xml><?xml version="1.0" encoding="utf-8"?>
<p:tagLst xmlns:a="http://schemas.openxmlformats.org/drawingml/2006/main" xmlns:r="http://schemas.openxmlformats.org/officeDocument/2006/relationships" xmlns:p="http://schemas.openxmlformats.org/presentationml/2006/main">
  <p:tag name="NUM" val="1"/>
</p:tagLst>
</file>

<file path=ppt/tags/tag133.xml><?xml version="1.0" encoding="utf-8"?>
<p:tagLst xmlns:a="http://schemas.openxmlformats.org/drawingml/2006/main" xmlns:r="http://schemas.openxmlformats.org/officeDocument/2006/relationships" xmlns:p="http://schemas.openxmlformats.org/presentationml/2006/main">
  <p:tag name="NUM" val="2"/>
</p:tagLst>
</file>

<file path=ppt/tags/tag134.xml><?xml version="1.0" encoding="utf-8"?>
<p:tagLst xmlns:a="http://schemas.openxmlformats.org/drawingml/2006/main" xmlns:r="http://schemas.openxmlformats.org/officeDocument/2006/relationships" xmlns:p="http://schemas.openxmlformats.org/presentationml/2006/main">
  <p:tag name="NUM" val="3"/>
</p:tagLst>
</file>

<file path=ppt/tags/tag135.xml><?xml version="1.0" encoding="utf-8"?>
<p:tagLst xmlns:a="http://schemas.openxmlformats.org/drawingml/2006/main" xmlns:r="http://schemas.openxmlformats.org/officeDocument/2006/relationships" xmlns:p="http://schemas.openxmlformats.org/presentationml/2006/main">
  <p:tag name="NUM" val="4"/>
</p:tagLst>
</file>

<file path=ppt/tags/tag136.xml><?xml version="1.0" encoding="utf-8"?>
<p:tagLst xmlns:a="http://schemas.openxmlformats.org/drawingml/2006/main" xmlns:r="http://schemas.openxmlformats.org/officeDocument/2006/relationships" xmlns:p="http://schemas.openxmlformats.org/presentationml/2006/main">
  <p:tag name="NUM" val="5"/>
</p:tagLst>
</file>

<file path=ppt/tags/tag137.xml><?xml version="1.0" encoding="utf-8"?>
<p:tagLst xmlns:a="http://schemas.openxmlformats.org/drawingml/2006/main" xmlns:r="http://schemas.openxmlformats.org/officeDocument/2006/relationships" xmlns:p="http://schemas.openxmlformats.org/presentationml/2006/main">
  <p:tag name="NUM" val="6"/>
</p:tagLst>
</file>

<file path=ppt/tags/tag138.xml><?xml version="1.0" encoding="utf-8"?>
<p:tagLst xmlns:a="http://schemas.openxmlformats.org/drawingml/2006/main" xmlns:r="http://schemas.openxmlformats.org/officeDocument/2006/relationships" xmlns:p="http://schemas.openxmlformats.org/presentationml/2006/main">
  <p:tag name="NUM" val="7"/>
</p:tagLst>
</file>

<file path=ppt/tags/tag139.xml><?xml version="1.0" encoding="utf-8"?>
<p:tagLst xmlns:a="http://schemas.openxmlformats.org/drawingml/2006/main" xmlns:r="http://schemas.openxmlformats.org/officeDocument/2006/relationships" xmlns:p="http://schemas.openxmlformats.org/presentationml/2006/main">
  <p:tag name="NUM" val="1"/>
</p:tagLst>
</file>

<file path=ppt/tags/tag140.xml><?xml version="1.0" encoding="utf-8"?>
<p:tagLst xmlns:a="http://schemas.openxmlformats.org/drawingml/2006/main" xmlns:r="http://schemas.openxmlformats.org/officeDocument/2006/relationships" xmlns:p="http://schemas.openxmlformats.org/presentationml/2006/main">
  <p:tag name="NUM" val="2"/>
</p:tagLst>
</file>

<file path=ppt/tags/tag141.xml><?xml version="1.0" encoding="utf-8"?>
<p:tagLst xmlns:a="http://schemas.openxmlformats.org/drawingml/2006/main" xmlns:r="http://schemas.openxmlformats.org/officeDocument/2006/relationships" xmlns:p="http://schemas.openxmlformats.org/presentationml/2006/main">
  <p:tag name="NUM" val="3"/>
</p:tagLst>
</file>

<file path=ppt/tags/tag142.xml><?xml version="1.0" encoding="utf-8"?>
<p:tagLst xmlns:a="http://schemas.openxmlformats.org/drawingml/2006/main" xmlns:r="http://schemas.openxmlformats.org/officeDocument/2006/relationships" xmlns:p="http://schemas.openxmlformats.org/presentationml/2006/main">
  <p:tag name="NUM" val="4"/>
</p:tagLst>
</file>

<file path=ppt/tags/tag143.xml><?xml version="1.0" encoding="utf-8"?>
<p:tagLst xmlns:a="http://schemas.openxmlformats.org/drawingml/2006/main" xmlns:r="http://schemas.openxmlformats.org/officeDocument/2006/relationships" xmlns:p="http://schemas.openxmlformats.org/presentationml/2006/main">
  <p:tag name="NUM" val="5"/>
</p:tagLst>
</file>

<file path=ppt/tags/tag144.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nn_x00e9_e xmlns="945e2729-be7e-4838-a3d2-e0ea44938dac" xsi:nil="true"/>
    <lcf76f155ced4ddcb4097134ff3c332f xmlns="945e2729-be7e-4838-a3d2-e0ea44938dac">
      <Terms xmlns="http://schemas.microsoft.com/office/infopath/2007/PartnerControls"/>
    </lcf76f155ced4ddcb4097134ff3c332f>
    <TaxCatchAll xmlns="b0cf26e7-01f3-433e-b3ad-e5bb1b772a62" xsi:nil="true"/>
    <Date xmlns="945e2729-be7e-4838-a3d2-e0ea44938da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933EA0C13AF64CA36FCDDC6D1C14C1" ma:contentTypeVersion="14" ma:contentTypeDescription="Crée un document." ma:contentTypeScope="" ma:versionID="0d2a4aedd3fc98f3c66eca8ff4171b96">
  <xsd:schema xmlns:xsd="http://www.w3.org/2001/XMLSchema" xmlns:xs="http://www.w3.org/2001/XMLSchema" xmlns:p="http://schemas.microsoft.com/office/2006/metadata/properties" xmlns:ns2="945e2729-be7e-4838-a3d2-e0ea44938dac" xmlns:ns3="b0cf26e7-01f3-433e-b3ad-e5bb1b772a62" targetNamespace="http://schemas.microsoft.com/office/2006/metadata/properties" ma:root="true" ma:fieldsID="461112e45912378cb97deed24d542ba2" ns2:_="" ns3:_="">
    <xsd:import namespace="945e2729-be7e-4838-a3d2-e0ea44938dac"/>
    <xsd:import namespace="b0cf26e7-01f3-433e-b3ad-e5bb1b772a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Date" minOccurs="0"/>
                <xsd:element ref="ns2:Ann_x00e9_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e2729-be7e-4838-a3d2-e0ea44938d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0fcdd920-40d2-4557-bd4d-fe7ae6004a8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Date" ma:index="20" nillable="true" ma:displayName="Date" ma:format="Dropdown" ma:internalName="Date">
      <xsd:simpleType>
        <xsd:restriction base="dms:Text">
          <xsd:maxLength value="255"/>
        </xsd:restriction>
      </xsd:simpleType>
    </xsd:element>
    <xsd:element name="Ann_x00e9_e" ma:index="21" nillable="true" ma:displayName="Année" ma:format="Dropdown" ma:internalName="Ann_x00e9_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cf26e7-01f3-433e-b3ad-e5bb1b772a6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b9eac0c-0fae-421d-815b-e33367cf194e}" ma:internalName="TaxCatchAll" ma:showField="CatchAllData" ma:web="b0cf26e7-01f3-433e-b3ad-e5bb1b772a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CD65D-61A5-43C9-A837-6EC73C7DA8AB}">
  <ds:schemaRefs>
    <ds:schemaRef ds:uri="http://www.w3.org/XML/1998/namespac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 ds:uri="b0cf26e7-01f3-433e-b3ad-e5bb1b772a62"/>
    <ds:schemaRef ds:uri="945e2729-be7e-4838-a3d2-e0ea44938dac"/>
    <ds:schemaRef ds:uri="http://purl.org/dc/dcmitype/"/>
  </ds:schemaRefs>
</ds:datastoreItem>
</file>

<file path=customXml/itemProps2.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3.xml><?xml version="1.0" encoding="utf-8"?>
<ds:datastoreItem xmlns:ds="http://schemas.openxmlformats.org/officeDocument/2006/customXml" ds:itemID="{DD92F9C1-0973-4253-8E0E-436E9325D8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e2729-be7e-4838-a3d2-e0ea44938dac"/>
    <ds:schemaRef ds:uri="b0cf26e7-01f3-433e-b3ad-e5bb1b772a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7606</TotalTime>
  <Words>2833</Words>
  <Application>Microsoft Office PowerPoint</Application>
  <PresentationFormat>Grand écran</PresentationFormat>
  <Paragraphs>340</Paragraphs>
  <Slides>31</Slides>
  <Notes>31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31</vt:i4>
      </vt:variant>
    </vt:vector>
  </HeadingPairs>
  <TitlesOfParts>
    <vt:vector size="44" baseType="lpstr">
      <vt:lpstr>Aptos Display</vt:lpstr>
      <vt:lpstr>Aptos ExtraBold</vt:lpstr>
      <vt:lpstr>Aptos SemiBold</vt:lpstr>
      <vt:lpstr>Arial</vt:lpstr>
      <vt:lpstr>Book Antiqua</vt:lpstr>
      <vt:lpstr>Calibri</vt:lpstr>
      <vt:lpstr>Calibri Light</vt:lpstr>
      <vt:lpstr>Courier New</vt:lpstr>
      <vt:lpstr>fkGroteskNeue</vt:lpstr>
      <vt:lpstr>var(--font-fk-grotesk)</vt:lpstr>
      <vt:lpstr>var(--font-fk-grotesk-neue)</vt:lpstr>
      <vt:lpstr>Wingdings</vt:lpstr>
      <vt:lpstr>Thème Office 2013 –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Pour une recherche documentaire efficace par Anne-Gaëlle Habib, bibliothécaire</dc:title>
  <dc:creator>Anne-Gaëlle Habib</dc:creator>
  <cp:lastModifiedBy>Anne-Gaëlle Habib</cp:lastModifiedBy>
  <cp:revision>19</cp:revision>
  <cp:lastPrinted>2025-06-12T15:38:55Z</cp:lastPrinted>
  <dcterms:created xsi:type="dcterms:W3CDTF">2022-04-07T12:21:12Z</dcterms:created>
  <dcterms:modified xsi:type="dcterms:W3CDTF">2026-10-19T19:06:08Z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0x01010047933EA0C13AF64CA36FCDDC6D1C14C1</vt:lpwstr>
  </property>
  <property fmtid="{D5CDD505-2E9C-101B-9397-08002B2CF9AE}" pid="3" name="MediaServiceImageTags">
    <vt:lpwstr/>
  </property>
</Properties>
</file>