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4.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5.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6.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7.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8.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9.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0.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1.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3.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4.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20"/>
  </p:notesMasterIdLst>
  <p:handoutMasterIdLst>
    <p:handoutMasterId r:id="rId21"/>
  </p:handoutMasterIdLst>
  <p:sldIdLst>
    <p:sldId id="789" r:id="rId5"/>
    <p:sldId id="797" r:id="rId6"/>
    <p:sldId id="800" r:id="rId7"/>
    <p:sldId id="822" r:id="rId8"/>
    <p:sldId id="823" r:id="rId9"/>
    <p:sldId id="818" r:id="rId10"/>
    <p:sldId id="824" r:id="rId11"/>
    <p:sldId id="811" r:id="rId12"/>
    <p:sldId id="825" r:id="rId13"/>
    <p:sldId id="841" r:id="rId14"/>
    <p:sldId id="842" r:id="rId15"/>
    <p:sldId id="821" r:id="rId16"/>
    <p:sldId id="843" r:id="rId17"/>
    <p:sldId id="844" r:id="rId18"/>
    <p:sldId id="845" r:id="rId19"/>
  </p:sldIdLst>
  <p:sldSz cx="12192000" cy="6858000"/>
  <p:notesSz cx="9601200" cy="7315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AE8F"/>
    <a:srgbClr val="005393"/>
    <a:srgbClr val="FF0000"/>
    <a:srgbClr val="F1F1F1"/>
    <a:srgbClr val="FF9900"/>
    <a:srgbClr val="00B050"/>
    <a:srgbClr val="FF6C36"/>
    <a:srgbClr val="009999"/>
    <a:srgbClr val="A5C9EB"/>
    <a:srgbClr val="F2CE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25E3AE-B3F6-4A37-BD0C-EBBBC2EA433F}" v="1" dt="2026-10-21T14:35:13.14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Gaëlle Habib" userId="0fef3321-c604-4e2f-8a9d-ecaeb5f3b824" providerId="ADAL" clId="{7BA26111-AC17-4005-802D-992435E8C665}"/>
    <pc:docChg chg="custSel modSld">
      <pc:chgData name="Anne-Gaëlle Habib" userId="0fef3321-c604-4e2f-8a9d-ecaeb5f3b824" providerId="ADAL" clId="{7BA26111-AC17-4005-802D-992435E8C665}" dt="2026-10-21T14:35:13.142" v="27" actId="14734"/>
      <pc:docMkLst>
        <pc:docMk/>
      </pc:docMkLst>
      <pc:sldChg chg="modSp mod">
        <pc:chgData name="Anne-Gaëlle Habib" userId="0fef3321-c604-4e2f-8a9d-ecaeb5f3b824" providerId="ADAL" clId="{7BA26111-AC17-4005-802D-992435E8C665}" dt="2026-10-21T14:35:13.142" v="27" actId="14734"/>
        <pc:sldMkLst>
          <pc:docMk/>
          <pc:sldMk cId="2361345140" sldId="821"/>
        </pc:sldMkLst>
        <pc:graphicFrameChg chg="modGraphic">
          <ac:chgData name="Anne-Gaëlle Habib" userId="0fef3321-c604-4e2f-8a9d-ecaeb5f3b824" providerId="ADAL" clId="{7BA26111-AC17-4005-802D-992435E8C665}" dt="2026-10-21T14:35:13.142" v="27" actId="14734"/>
          <ac:graphicFrameMkLst>
            <pc:docMk/>
            <pc:sldMk cId="2361345140" sldId="821"/>
            <ac:graphicFrameMk id="4" creationId="{8ABCE4E4-F2A0-1CDD-45D7-7ED7CB167893}"/>
          </ac:graphicFrameMkLst>
        </pc:graphicFrameChg>
      </pc:sldChg>
      <pc:sldChg chg="modSp mod">
        <pc:chgData name="Anne-Gaëlle Habib" userId="0fef3321-c604-4e2f-8a9d-ecaeb5f3b824" providerId="ADAL" clId="{7BA26111-AC17-4005-802D-992435E8C665}" dt="2026-10-21T14:18:14.916" v="12" actId="20577"/>
        <pc:sldMkLst>
          <pc:docMk/>
          <pc:sldMk cId="3308701888" sldId="823"/>
        </pc:sldMkLst>
        <pc:spChg chg="mod">
          <ac:chgData name="Anne-Gaëlle Habib" userId="0fef3321-c604-4e2f-8a9d-ecaeb5f3b824" providerId="ADAL" clId="{7BA26111-AC17-4005-802D-992435E8C665}" dt="2026-10-21T14:18:14.916" v="12" actId="20577"/>
          <ac:spMkLst>
            <pc:docMk/>
            <pc:sldMk cId="3308701888" sldId="823"/>
            <ac:spMk id="3" creationId="{0929CAC8-2B3B-0C60-3535-6EBE230D6C25}"/>
          </ac:spMkLst>
        </pc:spChg>
      </pc:sldChg>
      <pc:sldChg chg="modSp mod">
        <pc:chgData name="Anne-Gaëlle Habib" userId="0fef3321-c604-4e2f-8a9d-ecaeb5f3b824" providerId="ADAL" clId="{7BA26111-AC17-4005-802D-992435E8C665}" dt="2026-10-21T14:18:15.010" v="19" actId="20577"/>
        <pc:sldMkLst>
          <pc:docMk/>
          <pc:sldMk cId="2954956862" sldId="824"/>
        </pc:sldMkLst>
        <pc:spChg chg="mod">
          <ac:chgData name="Anne-Gaëlle Habib" userId="0fef3321-c604-4e2f-8a9d-ecaeb5f3b824" providerId="ADAL" clId="{7BA26111-AC17-4005-802D-992435E8C665}" dt="2026-10-21T14:18:15.010" v="19" actId="20577"/>
          <ac:spMkLst>
            <pc:docMk/>
            <pc:sldMk cId="2954956862" sldId="824"/>
            <ac:spMk id="3" creationId="{D0970B1B-9D6A-B0C0-8C6E-B6D25051FB80}"/>
          </ac:spMkLst>
        </pc:spChg>
      </pc:sldChg>
      <pc:sldChg chg="modSp mod">
        <pc:chgData name="Anne-Gaëlle Habib" userId="0fef3321-c604-4e2f-8a9d-ecaeb5f3b824" providerId="ADAL" clId="{7BA26111-AC17-4005-802D-992435E8C665}" dt="2026-10-21T14:18:11.674" v="8" actId="20577"/>
        <pc:sldMkLst>
          <pc:docMk/>
          <pc:sldMk cId="1343895336" sldId="825"/>
        </pc:sldMkLst>
        <pc:graphicFrameChg chg="modGraphic">
          <ac:chgData name="Anne-Gaëlle Habib" userId="0fef3321-c604-4e2f-8a9d-ecaeb5f3b824" providerId="ADAL" clId="{7BA26111-AC17-4005-802D-992435E8C665}" dt="2026-10-21T14:18:11.674" v="8" actId="20577"/>
          <ac:graphicFrameMkLst>
            <pc:docMk/>
            <pc:sldMk cId="1343895336" sldId="825"/>
            <ac:graphicFrameMk id="8" creationId="{1C40F554-BB3D-13D5-4519-36CBFBB1C624}"/>
          </ac:graphicFrameMkLst>
        </pc:graphicFrameChg>
      </pc:sldChg>
      <pc:sldChg chg="modSp mod">
        <pc:chgData name="Anne-Gaëlle Habib" userId="0fef3321-c604-4e2f-8a9d-ecaeb5f3b824" providerId="ADAL" clId="{7BA26111-AC17-4005-802D-992435E8C665}" dt="2026-10-21T14:18:15.042" v="20" actId="20577"/>
        <pc:sldMkLst>
          <pc:docMk/>
          <pc:sldMk cId="2718948659" sldId="842"/>
        </pc:sldMkLst>
        <pc:spChg chg="mod">
          <ac:chgData name="Anne-Gaëlle Habib" userId="0fef3321-c604-4e2f-8a9d-ecaeb5f3b824" providerId="ADAL" clId="{7BA26111-AC17-4005-802D-992435E8C665}" dt="2026-10-21T14:18:15.042" v="20" actId="20577"/>
          <ac:spMkLst>
            <pc:docMk/>
            <pc:sldMk cId="2718948659" sldId="842"/>
            <ac:spMk id="5" creationId="{3108DA98-4958-9153-8961-D636267C87D7}"/>
          </ac:spMkLst>
        </pc:spChg>
      </pc:sldChg>
      <pc:sldChg chg="modSp mod">
        <pc:chgData name="Anne-Gaëlle Habib" userId="0fef3321-c604-4e2f-8a9d-ecaeb5f3b824" providerId="ADAL" clId="{7BA26111-AC17-4005-802D-992435E8C665}" dt="2026-10-21T14:18:15.153" v="26" actId="20577"/>
        <pc:sldMkLst>
          <pc:docMk/>
          <pc:sldMk cId="1852608216" sldId="843"/>
        </pc:sldMkLst>
        <pc:spChg chg="mod">
          <ac:chgData name="Anne-Gaëlle Habib" userId="0fef3321-c604-4e2f-8a9d-ecaeb5f3b824" providerId="ADAL" clId="{7BA26111-AC17-4005-802D-992435E8C665}" dt="2026-10-21T14:18:15.153" v="26" actId="20577"/>
          <ac:spMkLst>
            <pc:docMk/>
            <pc:sldMk cId="1852608216" sldId="843"/>
            <ac:spMk id="3" creationId="{0302DC71-0E87-8291-3F72-3AF3F45F6395}"/>
          </ac:spMkLst>
        </pc:spChg>
      </pc:sldChg>
    </pc:docChg>
  </pc:docChgLst>
  <pc:docChgLst>
    <pc:chgData name="Louis Hodge-Larocque" userId="S::louis.hodge-larocque@cegepmv.ca::b1235353-49eb-4a48-9028-04c103ed612b" providerId="AD" clId="Web-{38897F0C-D726-0E17-3E6F-F2254D1C9876}"/>
    <pc:docChg chg="modSld">
      <pc:chgData name="Louis Hodge-Larocque" userId="S::louis.hodge-larocque@cegepmv.ca::b1235353-49eb-4a48-9028-04c103ed612b" providerId="AD" clId="Web-{38897F0C-D726-0E17-3E6F-F2254D1C9876}" dt="2026-10-21T14:28:46.099" v="14"/>
      <pc:docMkLst>
        <pc:docMk/>
      </pc:docMkLst>
      <pc:sldChg chg="modNotes">
        <pc:chgData name="Louis Hodge-Larocque" userId="S::louis.hodge-larocque@cegepmv.ca::b1235353-49eb-4a48-9028-04c103ed612b" providerId="AD" clId="Web-{38897F0C-D726-0E17-3E6F-F2254D1C9876}" dt="2026-10-21T14:28:46.099" v="14"/>
        <pc:sldMkLst>
          <pc:docMk/>
          <pc:sldMk cId="1130818540" sldId="82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4"/>
            <a:ext cx="4160520" cy="367030"/>
          </a:xfrm>
          <a:prstGeom prst="rect">
            <a:avLst/>
          </a:prstGeom>
        </p:spPr>
        <p:txBody>
          <a:bodyPr vert="horz" lIns="96639" tIns="48320" rIns="96639" bIns="48320" rtlCol="0"/>
          <a:lstStyle>
            <a:lvl1pPr algn="l">
              <a:defRPr sz="1200"/>
            </a:lvl1pPr>
          </a:lstStyle>
          <a:p>
            <a:endParaRPr lang="fr-FR"/>
          </a:p>
        </p:txBody>
      </p:sp>
      <p:sp>
        <p:nvSpPr>
          <p:cNvPr id="3" name="Espace réservé de la date 2"/>
          <p:cNvSpPr>
            <a:spLocks noGrp="1"/>
          </p:cNvSpPr>
          <p:nvPr>
            <p:ph type="dt" sz="quarter" idx="1"/>
          </p:nvPr>
        </p:nvSpPr>
        <p:spPr>
          <a:xfrm>
            <a:off x="5438458" y="4"/>
            <a:ext cx="4160520" cy="367030"/>
          </a:xfrm>
          <a:prstGeom prst="rect">
            <a:avLst/>
          </a:prstGeom>
        </p:spPr>
        <p:txBody>
          <a:bodyPr vert="horz" lIns="96639" tIns="48320" rIns="96639" bIns="48320" rtlCol="0"/>
          <a:lstStyle>
            <a:lvl1pPr algn="r">
              <a:defRPr sz="1200"/>
            </a:lvl1pPr>
          </a:lstStyle>
          <a:p>
            <a:fld id="{34B00FB3-878C-48C2-8C7D-21F9269E0B92}" type="datetimeFigureOut">
              <a:rPr lang="fr-FR" smtClean="0"/>
              <a:t>21/10/2026</a:t>
            </a:fld>
            <a:endParaRPr lang="fr-FR"/>
          </a:p>
        </p:txBody>
      </p:sp>
      <p:sp>
        <p:nvSpPr>
          <p:cNvPr id="4" name="Espace réservé du pied de page 3"/>
          <p:cNvSpPr>
            <a:spLocks noGrp="1"/>
          </p:cNvSpPr>
          <p:nvPr>
            <p:ph type="ftr" sz="quarter" idx="2"/>
          </p:nvPr>
        </p:nvSpPr>
        <p:spPr>
          <a:xfrm>
            <a:off x="0" y="6948172"/>
            <a:ext cx="4160520" cy="367029"/>
          </a:xfrm>
          <a:prstGeom prst="rect">
            <a:avLst/>
          </a:prstGeom>
        </p:spPr>
        <p:txBody>
          <a:bodyPr vert="horz" lIns="96639" tIns="48320" rIns="96639" bIns="483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5438458" y="6948172"/>
            <a:ext cx="4160520" cy="367029"/>
          </a:xfrm>
          <a:prstGeom prst="rect">
            <a:avLst/>
          </a:prstGeom>
        </p:spPr>
        <p:txBody>
          <a:bodyPr vert="horz" lIns="96639" tIns="48320" rIns="96639" bIns="48320" rtlCol="0" anchor="b"/>
          <a:lstStyle>
            <a:lvl1pPr algn="r">
              <a:defRPr sz="1200"/>
            </a:lvl1pPr>
          </a:lstStyle>
          <a:p>
            <a:fld id="{09C63EFA-D7B4-42C0-A4A1-6A6729E7549E}" type="slidenum">
              <a:rPr lang="fr-FR" smtClean="0"/>
              <a:t>‹#›</a:t>
            </a:fld>
            <a:endParaRPr lang="fr-FR"/>
          </a:p>
        </p:txBody>
      </p:sp>
    </p:spTree>
    <p:extLst>
      <p:ext uri="{BB962C8B-B14F-4D97-AF65-F5344CB8AC3E}">
        <p14:creationId xmlns:p14="http://schemas.microsoft.com/office/powerpoint/2010/main" val="4038594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4"/>
            <a:ext cx="4160520" cy="367030"/>
          </a:xfrm>
          <a:prstGeom prst="rect">
            <a:avLst/>
          </a:prstGeom>
        </p:spPr>
        <p:txBody>
          <a:bodyPr vert="horz" lIns="96639" tIns="48320" rIns="96639" bIns="48320" rtlCol="0"/>
          <a:lstStyle>
            <a:lvl1pPr algn="l">
              <a:defRPr sz="1200"/>
            </a:lvl1pPr>
          </a:lstStyle>
          <a:p>
            <a:endParaRPr lang="fr-FR" noProof="0"/>
          </a:p>
        </p:txBody>
      </p:sp>
      <p:sp>
        <p:nvSpPr>
          <p:cNvPr id="3" name="Espace réservé de la date 2"/>
          <p:cNvSpPr>
            <a:spLocks noGrp="1"/>
          </p:cNvSpPr>
          <p:nvPr>
            <p:ph type="dt" idx="1"/>
          </p:nvPr>
        </p:nvSpPr>
        <p:spPr>
          <a:xfrm>
            <a:off x="5438458" y="4"/>
            <a:ext cx="4160520" cy="367030"/>
          </a:xfrm>
          <a:prstGeom prst="rect">
            <a:avLst/>
          </a:prstGeom>
        </p:spPr>
        <p:txBody>
          <a:bodyPr vert="horz" lIns="96639" tIns="48320" rIns="96639" bIns="48320" rtlCol="0"/>
          <a:lstStyle>
            <a:lvl1pPr algn="r">
              <a:defRPr sz="1200"/>
            </a:lvl1pPr>
          </a:lstStyle>
          <a:p>
            <a:fld id="{EA8A74C6-9610-4EFF-A8CF-5CEBE7B27DC5}" type="datetimeFigureOut">
              <a:rPr lang="fr-FR" noProof="0" smtClean="0"/>
              <a:t>21/10/2026</a:t>
            </a:fld>
            <a:endParaRPr lang="fr-FR" noProof="0"/>
          </a:p>
        </p:txBody>
      </p:sp>
      <p:sp>
        <p:nvSpPr>
          <p:cNvPr id="4" name="Espace réservé de l'image des diapositives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639" tIns="48320" rIns="96639" bIns="48320" rtlCol="0" anchor="ctr"/>
          <a:lstStyle/>
          <a:p>
            <a:endParaRPr lang="fr-FR" noProof="0"/>
          </a:p>
        </p:txBody>
      </p:sp>
      <p:sp>
        <p:nvSpPr>
          <p:cNvPr id="5" name="Espace réservé des notes 4"/>
          <p:cNvSpPr>
            <a:spLocks noGrp="1"/>
          </p:cNvSpPr>
          <p:nvPr>
            <p:ph type="body" sz="quarter" idx="3"/>
          </p:nvPr>
        </p:nvSpPr>
        <p:spPr>
          <a:xfrm>
            <a:off x="960120" y="3520440"/>
            <a:ext cx="7680960" cy="2880361"/>
          </a:xfrm>
          <a:prstGeom prst="rect">
            <a:avLst/>
          </a:prstGeom>
        </p:spPr>
        <p:txBody>
          <a:bodyPr vert="horz" lIns="96639" tIns="48320" rIns="96639" bIns="48320" rtlCol="0"/>
          <a:lstStyle/>
          <a:p>
            <a:pPr lvl="0" rt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6948172"/>
            <a:ext cx="4160520" cy="367029"/>
          </a:xfrm>
          <a:prstGeom prst="rect">
            <a:avLst/>
          </a:prstGeom>
        </p:spPr>
        <p:txBody>
          <a:bodyPr vert="horz" lIns="96639" tIns="48320" rIns="96639" bIns="48320" rtlCol="0" anchor="b"/>
          <a:lstStyle>
            <a:lvl1pPr algn="l">
              <a:defRPr sz="1200"/>
            </a:lvl1pPr>
          </a:lstStyle>
          <a:p>
            <a:endParaRPr lang="fr-FR" noProof="0"/>
          </a:p>
        </p:txBody>
      </p:sp>
      <p:sp>
        <p:nvSpPr>
          <p:cNvPr id="7" name="Espace réservé du numéro de diapositive 6"/>
          <p:cNvSpPr>
            <a:spLocks noGrp="1"/>
          </p:cNvSpPr>
          <p:nvPr>
            <p:ph type="sldNum" sz="quarter" idx="5"/>
          </p:nvPr>
        </p:nvSpPr>
        <p:spPr>
          <a:xfrm>
            <a:off x="5438458" y="6948172"/>
            <a:ext cx="4160520" cy="367029"/>
          </a:xfrm>
          <a:prstGeom prst="rect">
            <a:avLst/>
          </a:prstGeom>
        </p:spPr>
        <p:txBody>
          <a:bodyPr vert="horz" lIns="96639" tIns="48320" rIns="96639" bIns="48320" rtlCol="0" anchor="b"/>
          <a:lstStyle>
            <a:lvl1pPr algn="r">
              <a:defRPr sz="1200"/>
            </a:lvl1pPr>
          </a:lstStyle>
          <a:p>
            <a:fld id="{0CA1FD56-AA2F-4452-9FAC-B4C8D48F1372}" type="slidenum">
              <a:rPr lang="fr-FR" noProof="0" smtClean="0"/>
              <a:t>‹#›</a:t>
            </a:fld>
            <a:endParaRPr lang="fr-FR" noProof="0"/>
          </a:p>
        </p:txBody>
      </p:sp>
    </p:spTree>
    <p:extLst>
      <p:ext uri="{BB962C8B-B14F-4D97-AF65-F5344CB8AC3E}">
        <p14:creationId xmlns:p14="http://schemas.microsoft.com/office/powerpoint/2010/main" val="841435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mv.koha.collecto.ca/cgi-bin/koha/opac-search.pl?q=Endom%C3%A9trios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8E471-EF96-104E-BA69-35F570AE2AF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9DC8449-CC75-554E-48F0-A3C452759E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7219663-4643-9CD5-F99C-03D3A683D1A4}"/>
              </a:ext>
            </a:extLst>
          </p:cNvPr>
          <p:cNvSpPr>
            <a:spLocks noGrp="1"/>
          </p:cNvSpPr>
          <p:nvPr>
            <p:ph type="body" idx="1"/>
          </p:nvPr>
        </p:nvSpPr>
        <p:spPr/>
        <p:txBody>
          <a:bodyPr/>
          <a:lstStyle/>
          <a:p>
            <a:r>
              <a:rPr lang="fr-CA"/>
              <a:t>PRÉVENIR QU’IL Y A BEAUCOUP DE STOCK DANS LA PRÉSENTATION MAIS TOUTES LES INFORMATIONS SE RETROUVENT SUR LE SITE WEB OU SUR LES DÉPLIANTS.</a:t>
            </a:r>
            <a:br>
              <a:rPr lang="fr-CA"/>
            </a:br>
            <a:endParaRPr lang="fr-CA"/>
          </a:p>
        </p:txBody>
      </p:sp>
      <p:sp>
        <p:nvSpPr>
          <p:cNvPr id="4" name="Espace réservé du numéro de diapositive 3">
            <a:extLst>
              <a:ext uri="{FF2B5EF4-FFF2-40B4-BE49-F238E27FC236}">
                <a16:creationId xmlns:a16="http://schemas.microsoft.com/office/drawing/2014/main" id="{8F1767E8-E26A-23AD-4C40-2300BEAB9E24}"/>
              </a:ext>
            </a:extLst>
          </p:cNvPr>
          <p:cNvSpPr>
            <a:spLocks noGrp="1"/>
          </p:cNvSpPr>
          <p:nvPr>
            <p:ph type="sldNum" sz="quarter" idx="10"/>
          </p:nvPr>
        </p:nvSpPr>
        <p:spPr/>
        <p:txBody>
          <a:bodyPr/>
          <a:lstStyle/>
          <a:p>
            <a:fld id="{0CA1FD56-AA2F-4452-9FAC-B4C8D48F1372}" type="slidenum">
              <a:rPr lang="fr-FR" smtClean="0"/>
              <a:t>1</a:t>
            </a:fld>
            <a:endParaRPr lang="fr-FR"/>
          </a:p>
        </p:txBody>
      </p:sp>
    </p:spTree>
    <p:extLst>
      <p:ext uri="{BB962C8B-B14F-4D97-AF65-F5344CB8AC3E}">
        <p14:creationId xmlns:p14="http://schemas.microsoft.com/office/powerpoint/2010/main" val="935293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Le document Word doit être téléchargé et RESTER ouvert.</a:t>
            </a:r>
            <a:br>
              <a:rPr lang="fr-CA"/>
            </a:br>
            <a:r>
              <a:rPr lang="fr-CA"/>
              <a:t>Les informations et les liens seront toujours à leurs dispositions.</a:t>
            </a:r>
          </a:p>
          <a:p>
            <a:endParaRPr lang="fr-CA"/>
          </a:p>
          <a:p>
            <a:r>
              <a:rPr lang="fr-CA"/>
              <a:t>Aussi, précisez que tous les résultats des recherches devront être compilés dans le document Word pour conserver le tout.</a:t>
            </a:r>
          </a:p>
        </p:txBody>
      </p:sp>
      <p:sp>
        <p:nvSpPr>
          <p:cNvPr id="4" name="Espace réservé du numéro de diapositive 3"/>
          <p:cNvSpPr>
            <a:spLocks noGrp="1"/>
          </p:cNvSpPr>
          <p:nvPr>
            <p:ph type="sldNum" sz="quarter" idx="5"/>
          </p:nvPr>
        </p:nvSpPr>
        <p:spPr/>
        <p:txBody>
          <a:bodyPr/>
          <a:lstStyle/>
          <a:p>
            <a:fld id="{0CA1FD56-AA2F-4452-9FAC-B4C8D48F1372}" type="slidenum">
              <a:rPr lang="fr-FR" noProof="0" smtClean="0"/>
              <a:t>2</a:t>
            </a:fld>
            <a:endParaRPr lang="fr-FR" noProof="0"/>
          </a:p>
        </p:txBody>
      </p:sp>
    </p:spTree>
    <p:extLst>
      <p:ext uri="{BB962C8B-B14F-4D97-AF65-F5344CB8AC3E}">
        <p14:creationId xmlns:p14="http://schemas.microsoft.com/office/powerpoint/2010/main" val="1620090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592AA-BE09-6CB7-F009-28F377C6FC7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1C7F7C-915C-8087-A201-0110EAC7CA0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12A4B2C-B93D-6BC8-719F-940BB4C0DFC0}"/>
              </a:ext>
            </a:extLst>
          </p:cNvPr>
          <p:cNvSpPr>
            <a:spLocks noGrp="1"/>
          </p:cNvSpPr>
          <p:nvPr>
            <p:ph type="body" idx="1"/>
          </p:nvPr>
        </p:nvSpPr>
        <p:spPr/>
        <p:txBody>
          <a:bodyPr/>
          <a:lstStyle/>
          <a:p>
            <a:r>
              <a:rPr lang="fr-CA"/>
              <a:t>Le document Word doit être téléchargé et RESTER ouvert.</a:t>
            </a:r>
            <a:br>
              <a:rPr lang="fr-CA"/>
            </a:br>
            <a:r>
              <a:rPr lang="fr-CA"/>
              <a:t>Les informations et les liens seront toujours à leurs dispositions.</a:t>
            </a:r>
          </a:p>
          <a:p>
            <a:endParaRPr lang="fr-CA"/>
          </a:p>
          <a:p>
            <a:r>
              <a:rPr lang="fr-CA"/>
              <a:t>Aussi, précisez que tous les résultats des recherches devront être compilés dans le document Word pour conserver le tout.</a:t>
            </a:r>
          </a:p>
        </p:txBody>
      </p:sp>
      <p:sp>
        <p:nvSpPr>
          <p:cNvPr id="4" name="Espace réservé du numéro de diapositive 3">
            <a:extLst>
              <a:ext uri="{FF2B5EF4-FFF2-40B4-BE49-F238E27FC236}">
                <a16:creationId xmlns:a16="http://schemas.microsoft.com/office/drawing/2014/main" id="{C3F8F0A7-17CF-51EA-58A5-7D3864784D88}"/>
              </a:ext>
            </a:extLst>
          </p:cNvPr>
          <p:cNvSpPr>
            <a:spLocks noGrp="1"/>
          </p:cNvSpPr>
          <p:nvPr>
            <p:ph type="sldNum" sz="quarter" idx="5"/>
          </p:nvPr>
        </p:nvSpPr>
        <p:spPr/>
        <p:txBody>
          <a:bodyPr/>
          <a:lstStyle/>
          <a:p>
            <a:fld id="{0CA1FD56-AA2F-4452-9FAC-B4C8D48F1372}" type="slidenum">
              <a:rPr lang="fr-FR" noProof="0" smtClean="0"/>
              <a:t>3</a:t>
            </a:fld>
            <a:endParaRPr lang="fr-FR" noProof="0"/>
          </a:p>
        </p:txBody>
      </p:sp>
    </p:spTree>
    <p:extLst>
      <p:ext uri="{BB962C8B-B14F-4D97-AF65-F5344CB8AC3E}">
        <p14:creationId xmlns:p14="http://schemas.microsoft.com/office/powerpoint/2010/main" val="2221438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B07AA-AE7F-FE61-234D-554F2E20B22A}"/>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7627F341-D211-2A38-BC37-91773F090E81}"/>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C1B61F7E-6C84-C894-75F4-8BAC8D3F78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defRPr/>
            </a:pPr>
            <a:r>
              <a:rPr lang="fr-FR" altLang="fr-FR">
                <a:hlinkClick r:id="rId3"/>
              </a:rPr>
              <a:t>https://cmv.koha.collecto.ca//cgi-bin/koha/opac-search.pl?q=Endom%C3%A9triose</a:t>
            </a:r>
            <a:endParaRPr lang="fr-FR" altLang="fr-FR"/>
          </a:p>
          <a:p>
            <a:pPr defTabSz="948507">
              <a:defRPr/>
            </a:pPr>
            <a:endParaRPr lang="fr-FR" altLang="fr-FR">
              <a:ea typeface="Calibri"/>
              <a:cs typeface="Calibri"/>
            </a:endParaRPr>
          </a:p>
          <a:p>
            <a:pPr defTabSz="948507">
              <a:defRPr/>
            </a:pPr>
            <a:r>
              <a:rPr lang="fr-FR" altLang="fr-FR">
                <a:ea typeface="Calibri"/>
                <a:cs typeface="Calibri"/>
              </a:rPr>
              <a:t>Endométriose : maladie gynécologique chronique et inflammatoire</a:t>
            </a:r>
          </a:p>
        </p:txBody>
      </p:sp>
    </p:spTree>
    <p:extLst>
      <p:ext uri="{BB962C8B-B14F-4D97-AF65-F5344CB8AC3E}">
        <p14:creationId xmlns:p14="http://schemas.microsoft.com/office/powerpoint/2010/main" val="628209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3DAC6-4264-070E-2C29-7E476C6D870B}"/>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B978856E-A95D-03C8-6076-F4B171B1A1BB}"/>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ECA4129F-1249-A31D-FCCE-032E214898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defRPr/>
            </a:pPr>
            <a:r>
              <a:rPr lang="fr-FR" altLang="fr-FR"/>
              <a:t>https://cmv.koha.collecto.ca//cgi-bin/koha/opac-search.pl?q=Endom%C3%A9triose</a:t>
            </a:r>
          </a:p>
        </p:txBody>
      </p:sp>
    </p:spTree>
    <p:extLst>
      <p:ext uri="{BB962C8B-B14F-4D97-AF65-F5344CB8AC3E}">
        <p14:creationId xmlns:p14="http://schemas.microsoft.com/office/powerpoint/2010/main" val="1159855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2A19B-5480-6DE5-7E4D-392C87ECC335}"/>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BBB3BBE2-1D0E-D735-91CF-FAE6AB9C5E44}"/>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F0972245-784A-9BFC-3BD2-D0A5A6E85E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defRPr/>
            </a:pPr>
            <a:endParaRPr lang="fr-FR" altLang="fr-FR"/>
          </a:p>
        </p:txBody>
      </p:sp>
    </p:spTree>
    <p:extLst>
      <p:ext uri="{BB962C8B-B14F-4D97-AF65-F5344CB8AC3E}">
        <p14:creationId xmlns:p14="http://schemas.microsoft.com/office/powerpoint/2010/main" val="1359907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709AC-C621-0EA8-7582-58CD115E6645}"/>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4FEEE54B-AAF1-F1E5-2743-142A8495CC16}"/>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5F3C5489-AE93-C880-1A9E-A3E66CD129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defRPr/>
            </a:pPr>
            <a:r>
              <a:rPr lang="fr-FR" altLang="fr-FR"/>
              <a:t>https://erudit-cmv.proxy.collecto.ca/fr/recherche/?basic_search_term=endom%C3%A9triose+&amp;basic_search_field=all&amp;advanced_search_operator1=AND&amp;advanced_search_term1=&amp;advanced_search_field1=all&amp;advanced_search_operator2=AND&amp;advanced_search_term2=&amp;advanced_search_field2=all&amp;advanced_search_operator3=AND&amp;advanced_search_term3=&amp;advanced_search_field3=all&amp;advanced_search_operator4=AND&amp;advanced_search_term4=&amp;advanced_search_field4=all&amp;advanced_search_operator5=AND&amp;advanced_search_term5=&amp;advanced_search_field5=all&amp;pub_year_start=&amp;pub_year_end=&amp;available_since=&amp;funds=%C3%89rudit&amp;funds=UNB&amp;filter_extra_q=&amp;filter_years=2026&amp;filter_years=2025&amp;filter_years=2024&amp;filter_years=2023&amp;filter_years=2022&amp;filter_publication_types=Th%C3%A8ses&amp;page_size=10&amp;sort_by=relevance</a:t>
            </a:r>
          </a:p>
        </p:txBody>
      </p:sp>
    </p:spTree>
    <p:extLst>
      <p:ext uri="{BB962C8B-B14F-4D97-AF65-F5344CB8AC3E}">
        <p14:creationId xmlns:p14="http://schemas.microsoft.com/office/powerpoint/2010/main" val="2328021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FFBE9-8006-BA43-6FFF-659EA4256EEF}"/>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F74C1AB4-5AF8-DC6B-E50E-A9E011EC13BB}"/>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81B30512-B6F1-E60D-3904-DA1B0CD664FD}"/>
              </a:ext>
            </a:extLst>
          </p:cNvPr>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kern="1200">
                <a:solidFill>
                  <a:schemeClr val="tx1"/>
                </a:solidFill>
                <a:effectLst/>
                <a:latin typeface="+mn-lt"/>
                <a:ea typeface="+mn-ea"/>
                <a:cs typeface="+mn-cs"/>
              </a:rPr>
              <a:t>Un bon prompt, ce n’est pas une question “magique”, mais une </a:t>
            </a:r>
            <a:r>
              <a:rPr lang="fr-CA" sz="1200" b="1" i="0" kern="1200">
                <a:solidFill>
                  <a:schemeClr val="tx1"/>
                </a:solidFill>
                <a:effectLst/>
                <a:latin typeface="+mn-lt"/>
                <a:ea typeface="+mn-ea"/>
                <a:cs typeface="+mn-cs"/>
              </a:rPr>
              <a:t>consigne bien pensée</a:t>
            </a:r>
            <a:r>
              <a:rPr lang="fr-CA" sz="1200" b="0" i="0" kern="1200">
                <a:solidFill>
                  <a:schemeClr val="tx1"/>
                </a:solidFill>
                <a:effectLst/>
                <a:latin typeface="+mn-lt"/>
                <a:ea typeface="+mn-ea"/>
                <a:cs typeface="+mn-cs"/>
              </a:rPr>
              <a:t>. Il ne doit pas être long, mais </a:t>
            </a:r>
            <a:r>
              <a:rPr lang="fr-CA" sz="1200" b="1" i="0" kern="1200">
                <a:solidFill>
                  <a:schemeClr val="tx1"/>
                </a:solidFill>
                <a:effectLst/>
                <a:latin typeface="+mn-lt"/>
                <a:ea typeface="+mn-ea"/>
                <a:cs typeface="+mn-cs"/>
              </a:rPr>
              <a:t>intentionnel</a:t>
            </a:r>
            <a:r>
              <a:rPr lang="fr-CA" sz="1200" b="0" i="0" kern="1200">
                <a:solidFill>
                  <a:schemeClr val="tx1"/>
                </a:solidFill>
                <a:effectLst/>
                <a:latin typeface="+mn-lt"/>
                <a:ea typeface="+mn-ea"/>
                <a:cs typeface="+mn-cs"/>
              </a:rPr>
              <a:t>.</a:t>
            </a:r>
            <a:br>
              <a:rPr lang="fr-CA" sz="1200" b="0" i="0" kern="1200">
                <a:solidFill>
                  <a:schemeClr val="tx1"/>
                </a:solidFill>
                <a:effectLst/>
                <a:latin typeface="+mn-lt"/>
                <a:ea typeface="+mn-ea"/>
                <a:cs typeface="+mn-cs"/>
              </a:rPr>
            </a:br>
            <a:r>
              <a:rPr lang="fr-CA" sz="1200" b="0" i="0" kern="1200">
                <a:solidFill>
                  <a:schemeClr val="tx1"/>
                </a:solidFill>
                <a:effectLst/>
                <a:latin typeface="+mn-lt"/>
                <a:ea typeface="+mn-ea"/>
                <a:cs typeface="+mn-cs"/>
              </a:rPr>
              <a:t>Un prompt peut être court </a:t>
            </a:r>
            <a:r>
              <a:rPr lang="fr-CA" sz="1200" b="1" i="0" kern="1200">
                <a:solidFill>
                  <a:schemeClr val="tx1"/>
                </a:solidFill>
                <a:effectLst/>
                <a:latin typeface="+mn-lt"/>
                <a:ea typeface="+mn-ea"/>
                <a:cs typeface="+mn-cs"/>
              </a:rPr>
              <a:t>et</a:t>
            </a:r>
            <a:r>
              <a:rPr lang="fr-CA" sz="1200" b="0" i="0" kern="1200">
                <a:solidFill>
                  <a:schemeClr val="tx1"/>
                </a:solidFill>
                <a:effectLst/>
                <a:latin typeface="+mn-lt"/>
                <a:ea typeface="+mn-ea"/>
                <a:cs typeface="+mn-cs"/>
              </a:rPr>
              <a:t> excellent </a:t>
            </a:r>
          </a:p>
          <a:p>
            <a:pPr marL="0" marR="0" lvl="0" indent="0" algn="l" defTabSz="914400" rtl="0" eaLnBrk="1" fontAlgn="auto" latinLnBrk="0" hangingPunct="1">
              <a:lnSpc>
                <a:spcPct val="100000"/>
              </a:lnSpc>
              <a:spcBef>
                <a:spcPts val="0"/>
              </a:spcBef>
              <a:spcAft>
                <a:spcPts val="0"/>
              </a:spcAft>
              <a:buClrTx/>
              <a:buSzTx/>
              <a:buFontTx/>
              <a:buNone/>
              <a:tabLst/>
              <a:defRPr/>
            </a:pPr>
            <a:br>
              <a:rPr lang="fr-CA" sz="1200" b="0" i="0" kern="1200">
                <a:solidFill>
                  <a:schemeClr val="tx1"/>
                </a:solidFill>
                <a:effectLst/>
                <a:latin typeface="+mn-lt"/>
                <a:ea typeface="+mn-ea"/>
                <a:cs typeface="+mn-cs"/>
              </a:rPr>
            </a:br>
            <a:br>
              <a:rPr lang="fr-CA" sz="1200" b="0" i="0" kern="1200">
                <a:solidFill>
                  <a:schemeClr val="tx1"/>
                </a:solidFill>
                <a:effectLst/>
                <a:latin typeface="+mn-lt"/>
                <a:ea typeface="+mn-ea"/>
                <a:cs typeface="+mn-cs"/>
              </a:rPr>
            </a:br>
            <a:r>
              <a:rPr lang="fr-CA" sz="1200" b="0" i="0" kern="1200">
                <a:solidFill>
                  <a:schemeClr val="tx1"/>
                </a:solidFill>
                <a:effectLst/>
                <a:latin typeface="+mn-lt"/>
                <a:ea typeface="+mn-ea"/>
                <a:cs typeface="+mn-cs"/>
              </a:rPr>
              <a:t>P.R.O.M.P.T = Persona – Référence – Objectif – Méthode – Perspective – Ton/Taille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0" i="0" kern="1200">
              <a:solidFill>
                <a:schemeClr val="tx1"/>
              </a:solidFill>
              <a:effectLst/>
              <a:latin typeface="+mn-lt"/>
              <a:ea typeface="+mn-ea"/>
              <a:cs typeface="+mn-cs"/>
            </a:endParaRPr>
          </a:p>
          <a:p>
            <a:r>
              <a:rPr lang="fr-CA" b="1"/>
              <a:t>P - PERSONA (Rôle de l'IA) :</a:t>
            </a:r>
            <a:r>
              <a:rPr lang="fr-CA"/>
              <a:t> </a:t>
            </a:r>
          </a:p>
          <a:p>
            <a:r>
              <a:rPr lang="fr-CA"/>
              <a:t>« Agis comme un expert en remue-méninges » </a:t>
            </a:r>
            <a:r>
              <a:rPr lang="fr-CA" i="1"/>
              <a:t>(pour générer des idées de projet)</a:t>
            </a:r>
            <a:endParaRPr lang="fr-CA"/>
          </a:p>
          <a:p>
            <a:pPr lvl="0"/>
            <a:r>
              <a:rPr lang="fr-CA"/>
              <a:t>« Agis comme un coach en présentation orale » </a:t>
            </a:r>
            <a:r>
              <a:rPr lang="fr-CA" i="1"/>
              <a:t>(pour préparer un exposé)</a:t>
            </a:r>
            <a:endParaRPr lang="fr-CA"/>
          </a:p>
          <a:p>
            <a:endParaRPr lang="fr-CA" b="1"/>
          </a:p>
          <a:p>
            <a:r>
              <a:rPr lang="fr-CA" b="1"/>
              <a:t>R - RÉFÉRENCE (Contexte) :</a:t>
            </a:r>
            <a:r>
              <a:rPr lang="fr-CA"/>
              <a:t> Fournir les informations pour ta réalité: Ton programme ou cours spécifique, Tes contraintes (échéance, longueur, ressources)</a:t>
            </a:r>
          </a:p>
          <a:p>
            <a:pPr lvl="0"/>
            <a:r>
              <a:rPr lang="fr-CA"/>
              <a:t>« Je travaille sur un projet de groupe pour mon cours de [COURS] et nous rencontrons des difficultés de communication »</a:t>
            </a:r>
          </a:p>
          <a:p>
            <a:endParaRPr lang="fr-CA" b="1"/>
          </a:p>
          <a:p>
            <a:r>
              <a:rPr lang="fr-CA" b="1"/>
              <a:t>O - OBJECTIF :</a:t>
            </a:r>
            <a:r>
              <a:rPr lang="fr-CA"/>
              <a:t> Spécifier ce que tu veux obtenir.</a:t>
            </a:r>
          </a:p>
          <a:p>
            <a:pPr lvl="0"/>
            <a:r>
              <a:rPr lang="fr-CA"/>
              <a:t>« Propose 5 questions d'entretien pertinentes et ouvertes que je pourrais utiliser »</a:t>
            </a:r>
          </a:p>
          <a:p>
            <a:pPr lvl="0"/>
            <a:r>
              <a:rPr lang="fr-CA"/>
              <a:t>« Donne-moi 5 conseils pour captiver mon auditoire et 3 techniques pour gérer le trac »</a:t>
            </a:r>
          </a:p>
          <a:p>
            <a:endParaRPr lang="fr-CA" b="1"/>
          </a:p>
          <a:p>
            <a:r>
              <a:rPr lang="fr-CA" b="1"/>
              <a:t>M - MÉTHODE (Format de présentation) :</a:t>
            </a:r>
            <a:r>
              <a:rPr lang="fr-CA"/>
              <a:t> Déterminer la structure de la réponse souhaitée.</a:t>
            </a:r>
          </a:p>
          <a:p>
            <a:pPr lvl="0"/>
            <a:r>
              <a:rPr lang="fr-CA" err="1"/>
              <a:t>Liste,Tableau</a:t>
            </a:r>
            <a:r>
              <a:rPr lang="fr-CA"/>
              <a:t> comparatif, Carte mentale, Calendrier ou horaire</a:t>
            </a:r>
          </a:p>
          <a:p>
            <a:pPr lvl="0"/>
            <a:endParaRPr lang="fr-CA"/>
          </a:p>
          <a:p>
            <a:r>
              <a:rPr lang="fr-CA" b="1"/>
              <a:t>P - PERSPECTIVE (Angles d'analyse) :</a:t>
            </a:r>
            <a:r>
              <a:rPr lang="fr-CA"/>
              <a:t> Préciser les points de vue ou approches à considérer, surtout les contradictoires.</a:t>
            </a:r>
          </a:p>
          <a:p>
            <a:pPr lvl="0"/>
            <a:r>
              <a:rPr lang="fr-CA"/>
              <a:t>« Fournis 3 arguments solides pour ma position, chacun soutenu par 2 preuves ou exemples »</a:t>
            </a:r>
          </a:p>
          <a:p>
            <a:endParaRPr lang="fr-CA" b="1"/>
          </a:p>
          <a:p>
            <a:r>
              <a:rPr lang="fr-CA" b="1"/>
              <a:t>T - TON / TAILLE :</a:t>
            </a:r>
            <a:r>
              <a:rPr lang="fr-CA"/>
              <a:t> Indiquer le style de communication et le volume de réponse appropriés.</a:t>
            </a:r>
          </a:p>
          <a:p>
            <a:pPr lvl="0"/>
            <a:r>
              <a:rPr lang="fr-CA"/>
              <a:t>« En utilisant un ton encourageant et pratique »</a:t>
            </a:r>
          </a:p>
          <a:p>
            <a:pPr lvl="0"/>
            <a:r>
              <a:rPr lang="fr-CA"/>
              <a:t>« Limite chaque argument à une phrase concise »</a:t>
            </a:r>
          </a:p>
        </p:txBody>
      </p:sp>
      <p:sp>
        <p:nvSpPr>
          <p:cNvPr id="25604" name="Espace réservé du numéro de diapositive 3">
            <a:extLst>
              <a:ext uri="{FF2B5EF4-FFF2-40B4-BE49-F238E27FC236}">
                <a16:creationId xmlns:a16="http://schemas.microsoft.com/office/drawing/2014/main" id="{71663BC1-1E72-8905-F547-8292094DEED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8</a:t>
            </a:fld>
            <a:endParaRPr lang="fr-CA">
              <a:solidFill>
                <a:prstClr val="black"/>
              </a:solidFill>
            </a:endParaRPr>
          </a:p>
        </p:txBody>
      </p:sp>
    </p:spTree>
    <p:extLst>
      <p:ext uri="{BB962C8B-B14F-4D97-AF65-F5344CB8AC3E}">
        <p14:creationId xmlns:p14="http://schemas.microsoft.com/office/powerpoint/2010/main" val="2718738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73162-9DB8-A112-296C-E1D05378EE8D}"/>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509BC0EC-D445-ED43-071C-887D52234E40}"/>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0C1B368D-EC9F-C34D-42E6-2FF1672587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defRPr/>
            </a:pPr>
            <a:endParaRPr lang="fr-FR" altLang="fr-FR"/>
          </a:p>
        </p:txBody>
      </p:sp>
    </p:spTree>
    <p:extLst>
      <p:ext uri="{BB962C8B-B14F-4D97-AF65-F5344CB8AC3E}">
        <p14:creationId xmlns:p14="http://schemas.microsoft.com/office/powerpoint/2010/main" val="3944345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2D4AB-1392-97F2-0F45-BDBA142B8202}"/>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3921E55C-E178-1FEF-EE33-9C0FC88C0C55}"/>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43B1D091-BEAE-B25B-9D1B-92F0BF3FDA7D}"/>
              </a:ext>
            </a:extLst>
          </p:cNvPr>
          <p:cNvSpPr>
            <a:spLocks noGrp="1"/>
          </p:cNvSpPr>
          <p:nvPr>
            <p:ph type="body" idx="1"/>
          </p:nvPr>
        </p:nvSpPr>
        <p:spPr bwMode="auto">
          <a:noFill/>
        </p:spPr>
        <p:txBody>
          <a:bodyPr wrap="square" numCol="1" anchor="t" anchorCtr="0" compatLnSpc="1">
            <a:prstTxWarp prst="textNoShape">
              <a:avLst/>
            </a:prstTxWarp>
          </a:bodyPr>
          <a:lstStyle/>
          <a:p>
            <a:r>
              <a:rPr lang="fr-CA"/>
              <a:t>Tu es spécialiste en méthodologie de la recherche documentaire au niveau collégial. Je suis dans un cours de techniques de </a:t>
            </a:r>
            <a:r>
              <a:rPr lang="fr-CA" err="1"/>
              <a:t>physiotherapie</a:t>
            </a:r>
            <a:r>
              <a:rPr lang="fr-CA"/>
              <a:t>. Mon sujet général est endométriose. Génère 10 exemples de sujets en variant les angles et les traitements possibles. Ensuite, je vais choisir, adapter ou modifier une des propositions pour préciser mon propre besoin.</a:t>
            </a:r>
          </a:p>
        </p:txBody>
      </p:sp>
      <p:sp>
        <p:nvSpPr>
          <p:cNvPr id="25604" name="Espace réservé du numéro de diapositive 3">
            <a:extLst>
              <a:ext uri="{FF2B5EF4-FFF2-40B4-BE49-F238E27FC236}">
                <a16:creationId xmlns:a16="http://schemas.microsoft.com/office/drawing/2014/main" id="{23D07E65-1696-347E-BC2B-01530C11FE4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10</a:t>
            </a:fld>
            <a:endParaRPr lang="fr-CA">
              <a:solidFill>
                <a:prstClr val="black"/>
              </a:solidFill>
            </a:endParaRPr>
          </a:p>
        </p:txBody>
      </p:sp>
    </p:spTree>
    <p:extLst>
      <p:ext uri="{BB962C8B-B14F-4D97-AF65-F5344CB8AC3E}">
        <p14:creationId xmlns:p14="http://schemas.microsoft.com/office/powerpoint/2010/main" val="649360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8196E-5C50-4B36-A941-2D4CF23C6F44}"/>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A5793117-2B52-08FC-1B3E-6065DA2F90D5}"/>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41DEFE70-E832-42E9-85BC-183C48577D8E}"/>
              </a:ext>
            </a:extLst>
          </p:cNvPr>
          <p:cNvSpPr>
            <a:spLocks noGrp="1"/>
          </p:cNvSpPr>
          <p:nvPr>
            <p:ph type="body" idx="1"/>
          </p:nvPr>
        </p:nvSpPr>
        <p:spPr bwMode="auto">
          <a:noFill/>
        </p:spPr>
        <p:txBody>
          <a:bodyPr wrap="square" numCol="1" anchor="t" anchorCtr="0" compatLnSpc="1">
            <a:prstTxWarp prst="textNoShape">
              <a:avLst/>
            </a:prstTxWarp>
          </a:bodyPr>
          <a:lstStyle/>
          <a:p>
            <a:r>
              <a:rPr lang="fr-CA"/>
              <a:t>Tu es spécialiste en méthodologie de la recherche documentaire au niveau collégial. Je suis dans un cours en sciences humaines. Mon sujet général est </a:t>
            </a:r>
            <a:r>
              <a:rPr lang="fr-CA" sz="1200">
                <a:solidFill>
                  <a:schemeClr val="bg1"/>
                </a:solidFill>
                <a:highlight>
                  <a:srgbClr val="FE06CF"/>
                </a:highlight>
                <a:latin typeface="Aptos Display" panose="020B0004020202020204" pitchFamily="34" charset="0"/>
              </a:rPr>
              <a:t>les effets des aliments transformés </a:t>
            </a:r>
            <a:r>
              <a:rPr lang="fr-CA"/>
              <a:t>. Génère 10 exemples de sujets en variant les populations concernées et les angles possibles (santé, alimentation, société, environnement, économie, etc.).Ensuite, je vais choisir, adapter ou modifier une des propositions pour préciser mon propre besoin.</a:t>
            </a:r>
            <a:endParaRPr lang="fr-CA" baseline="0"/>
          </a:p>
        </p:txBody>
      </p:sp>
      <p:sp>
        <p:nvSpPr>
          <p:cNvPr id="25604" name="Espace réservé du numéro de diapositive 3">
            <a:extLst>
              <a:ext uri="{FF2B5EF4-FFF2-40B4-BE49-F238E27FC236}">
                <a16:creationId xmlns:a16="http://schemas.microsoft.com/office/drawing/2014/main" id="{A0FF2C4F-A1AA-ED02-7C3B-09B410781EEB}"/>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11</a:t>
            </a:fld>
            <a:endParaRPr lang="fr-CA">
              <a:solidFill>
                <a:prstClr val="black"/>
              </a:solidFill>
            </a:endParaRPr>
          </a:p>
        </p:txBody>
      </p:sp>
    </p:spTree>
    <p:extLst>
      <p:ext uri="{BB962C8B-B14F-4D97-AF65-F5344CB8AC3E}">
        <p14:creationId xmlns:p14="http://schemas.microsoft.com/office/powerpoint/2010/main" val="1649803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538AB-2B2C-39FF-0021-25D108CAA01C}"/>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90940B66-F0AF-8371-A357-947602EFBD3B}"/>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34A6CFF8-976E-A7ED-8882-FE9D92A008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defRPr/>
            </a:pPr>
            <a:r>
              <a:rPr lang="en-US" altLang="fr-FR"/>
              <a:t>MONTRER DANS LA NOTICE : </a:t>
            </a:r>
          </a:p>
          <a:p>
            <a:pPr defTabSz="948507">
              <a:defRPr/>
            </a:pPr>
            <a:endParaRPr lang="en-US" altLang="fr-FR"/>
          </a:p>
          <a:p>
            <a:pPr defTabSz="948507">
              <a:defRPr/>
            </a:pPr>
            <a:r>
              <a:rPr lang="en-US" altLang="fr-FR"/>
              <a:t>Save, email et send to</a:t>
            </a:r>
          </a:p>
          <a:p>
            <a:pPr defTabSz="948507">
              <a:defRPr/>
            </a:pPr>
            <a:r>
              <a:rPr lang="en-US" altLang="fr-FR"/>
              <a:t>Cite</a:t>
            </a:r>
          </a:p>
          <a:p>
            <a:pPr defTabSz="948507">
              <a:defRPr/>
            </a:pPr>
            <a:r>
              <a:rPr lang="en-US" altLang="fr-FR"/>
              <a:t>Similar articles</a:t>
            </a:r>
          </a:p>
          <a:p>
            <a:pPr defTabSz="948507">
              <a:defRPr/>
            </a:pPr>
            <a:r>
              <a:rPr lang="en-US" altLang="fr-FR"/>
              <a:t>Cited by</a:t>
            </a:r>
          </a:p>
          <a:p>
            <a:pPr defTabSz="948507">
              <a:defRPr/>
            </a:pPr>
            <a:r>
              <a:rPr lang="en-US" altLang="fr-FR"/>
              <a:t>References</a:t>
            </a:r>
          </a:p>
          <a:p>
            <a:pPr defTabSz="948507">
              <a:defRPr/>
            </a:pPr>
            <a:r>
              <a:rPr lang="en-US" altLang="fr-FR" err="1"/>
              <a:t>MeSH</a:t>
            </a:r>
            <a:r>
              <a:rPr lang="en-US" altLang="fr-FR"/>
              <a:t> terms</a:t>
            </a:r>
          </a:p>
          <a:p>
            <a:pPr defTabSz="948507">
              <a:defRPr/>
            </a:pPr>
            <a:endParaRPr lang="en-US" altLang="fr-FR"/>
          </a:p>
          <a:p>
            <a:pPr defTabSz="948507">
              <a:defRPr/>
            </a:pPr>
            <a:endParaRPr lang="en-US" altLang="fr-FR"/>
          </a:p>
        </p:txBody>
      </p:sp>
    </p:spTree>
    <p:extLst>
      <p:ext uri="{BB962C8B-B14F-4D97-AF65-F5344CB8AC3E}">
        <p14:creationId xmlns:p14="http://schemas.microsoft.com/office/powerpoint/2010/main" val="902273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77802-E47C-D240-EE9F-D37393231F24}"/>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772ED383-973E-E5AC-FAA6-ED3B4FDF3AB2}"/>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AC31F1D3-C448-C3D9-63CA-D3F0910176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defRPr/>
            </a:pPr>
            <a:endParaRPr lang="fr-FR" altLang="fr-FR"/>
          </a:p>
        </p:txBody>
      </p:sp>
    </p:spTree>
    <p:extLst>
      <p:ext uri="{BB962C8B-B14F-4D97-AF65-F5344CB8AC3E}">
        <p14:creationId xmlns:p14="http://schemas.microsoft.com/office/powerpoint/2010/main" val="3949041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8B160-296F-13A6-751C-C53DB8F60B92}"/>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19CDBE7A-BE7A-D4FF-A283-11B5DBED9445}"/>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70C1E414-2855-1539-993D-480BF95B81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defRPr/>
            </a:pPr>
            <a:r>
              <a:rPr lang="fr-FR" altLang="fr-FR"/>
              <a:t>https://www.youtube.com/watch?v=PBbtR4E1XME</a:t>
            </a:r>
          </a:p>
        </p:txBody>
      </p:sp>
    </p:spTree>
    <p:extLst>
      <p:ext uri="{BB962C8B-B14F-4D97-AF65-F5344CB8AC3E}">
        <p14:creationId xmlns:p14="http://schemas.microsoft.com/office/powerpoint/2010/main" val="4226220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A5F66-5C07-FC2C-A763-49C67B630A91}"/>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AED46C55-B714-7F91-D6E3-41ABA5AA1267}"/>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9C24B9E8-37C0-C4E0-05BD-A8C4E2E9C2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defRPr/>
            </a:pPr>
            <a:endParaRPr lang="fr-FR" altLang="fr-FR"/>
          </a:p>
        </p:txBody>
      </p:sp>
    </p:spTree>
    <p:extLst>
      <p:ext uri="{BB962C8B-B14F-4D97-AF65-F5344CB8AC3E}">
        <p14:creationId xmlns:p14="http://schemas.microsoft.com/office/powerpoint/2010/main" val="2409325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pPr rtl="0"/>
            <a:fld id="{EFFBB5C9-59A7-4770-B2AA-641F3C63B4C9}" type="datetime1">
              <a:rPr lang="fr-FR" noProof="0" smtClean="0"/>
              <a:t>21/10/2026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a:t>
            </a:fld>
            <a:endParaRPr lang="fr-FR" noProof="0"/>
          </a:p>
        </p:txBody>
      </p:sp>
    </p:spTree>
    <p:extLst>
      <p:ext uri="{BB962C8B-B14F-4D97-AF65-F5344CB8AC3E}">
        <p14:creationId xmlns:p14="http://schemas.microsoft.com/office/powerpoint/2010/main" val="258692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rtl="0"/>
            <a:fld id="{3897ECEE-8444-4057-BCDC-70E869F964AE}" type="datetime1">
              <a:rPr lang="fr-FR" noProof="0" smtClean="0"/>
              <a:t>21/10/2026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a:t>
            </a:fld>
            <a:endParaRPr lang="fr-FR" noProof="0"/>
          </a:p>
        </p:txBody>
      </p:sp>
    </p:spTree>
    <p:extLst>
      <p:ext uri="{BB962C8B-B14F-4D97-AF65-F5344CB8AC3E}">
        <p14:creationId xmlns:p14="http://schemas.microsoft.com/office/powerpoint/2010/main" val="2560310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rtl="0"/>
            <a:fld id="{03F65A44-474D-4549-A07C-6AAA0A9314B3}" type="datetime1">
              <a:rPr lang="fr-FR" noProof="0" smtClean="0"/>
              <a:t>21/10/2026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a:t>
            </a:fld>
            <a:endParaRPr lang="fr-FR" noProof="0"/>
          </a:p>
        </p:txBody>
      </p:sp>
    </p:spTree>
    <p:extLst>
      <p:ext uri="{BB962C8B-B14F-4D97-AF65-F5344CB8AC3E}">
        <p14:creationId xmlns:p14="http://schemas.microsoft.com/office/powerpoint/2010/main" val="51409965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pPr rtl="0"/>
            <a:fld id="{F7D72C39-303F-4AD1-B738-8E01CD1AAB10}" type="datetime1">
              <a:rPr lang="fr-FR" noProof="0" smtClean="0"/>
              <a:t>21/10/2026</a:t>
            </a:fld>
            <a:endParaRPr lang="fr-FR" noProof="0"/>
          </a:p>
        </p:txBody>
      </p:sp>
      <p:sp>
        <p:nvSpPr>
          <p:cNvPr id="6" name="Footer Placeholder 5"/>
          <p:cNvSpPr>
            <a:spLocks noGrp="1"/>
          </p:cNvSpPr>
          <p:nvPr>
            <p:ph type="ftr" sz="quarter" idx="11"/>
          </p:nvPr>
        </p:nvSpPr>
        <p:spPr/>
        <p:txBody>
          <a:bodyPr/>
          <a:lstStyle/>
          <a:p>
            <a:pPr rtl="0"/>
            <a:endParaRPr lang="fr-FR" noProof="0"/>
          </a:p>
        </p:txBody>
      </p:sp>
      <p:sp>
        <p:nvSpPr>
          <p:cNvPr id="7" name="Slide Number Placeholder 6"/>
          <p:cNvSpPr>
            <a:spLocks noGrp="1"/>
          </p:cNvSpPr>
          <p:nvPr>
            <p:ph type="sldNum" sz="quarter" idx="12"/>
          </p:nvPr>
        </p:nvSpPr>
        <p:spPr/>
        <p:txBody>
          <a:bodyPr/>
          <a:lstStyle/>
          <a:p>
            <a:pPr rtl="0"/>
            <a:fld id="{3A98EE3D-8CD1-4C3F-BD1C-C98C9596463C}" type="slidenum">
              <a:rPr lang="fr-FR" noProof="0" smtClean="0"/>
              <a:t>‹#›</a:t>
            </a:fld>
            <a:endParaRPr lang="fr-FR" noProof="0"/>
          </a:p>
        </p:txBody>
      </p:sp>
    </p:spTree>
    <p:extLst>
      <p:ext uri="{BB962C8B-B14F-4D97-AF65-F5344CB8AC3E}">
        <p14:creationId xmlns:p14="http://schemas.microsoft.com/office/powerpoint/2010/main" val="2741550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pPr rtl="0"/>
            <a:fld id="{F7F8CE47-D1E6-4DD8-AB34-2C9318886F0C}" type="datetime1">
              <a:rPr lang="fr-FR" noProof="0" smtClean="0"/>
              <a:t>21/10/2026</a:t>
            </a:fld>
            <a:endParaRPr lang="fr-FR" noProof="0"/>
          </a:p>
        </p:txBody>
      </p:sp>
      <p:sp>
        <p:nvSpPr>
          <p:cNvPr id="8" name="Footer Placeholder 7"/>
          <p:cNvSpPr>
            <a:spLocks noGrp="1"/>
          </p:cNvSpPr>
          <p:nvPr>
            <p:ph type="ftr" sz="quarter" idx="11"/>
          </p:nvPr>
        </p:nvSpPr>
        <p:spPr/>
        <p:txBody>
          <a:bodyPr/>
          <a:lstStyle/>
          <a:p>
            <a:pPr rtl="0"/>
            <a:endParaRPr lang="fr-FR" noProof="0"/>
          </a:p>
        </p:txBody>
      </p:sp>
      <p:sp>
        <p:nvSpPr>
          <p:cNvPr id="9" name="Slide Number Placeholder 8"/>
          <p:cNvSpPr>
            <a:spLocks noGrp="1"/>
          </p:cNvSpPr>
          <p:nvPr>
            <p:ph type="sldNum" sz="quarter" idx="12"/>
          </p:nvPr>
        </p:nvSpPr>
        <p:spPr/>
        <p:txBody>
          <a:bodyPr/>
          <a:lstStyle/>
          <a:p>
            <a:pPr rtl="0"/>
            <a:fld id="{3A98EE3D-8CD1-4C3F-BD1C-C98C9596463C}" type="slidenum">
              <a:rPr lang="fr-FR" noProof="0" smtClean="0"/>
              <a:t>‹#›</a:t>
            </a:fld>
            <a:endParaRPr lang="fr-FR" noProof="0"/>
          </a:p>
        </p:txBody>
      </p:sp>
    </p:spTree>
    <p:extLst>
      <p:ext uri="{BB962C8B-B14F-4D97-AF65-F5344CB8AC3E}">
        <p14:creationId xmlns:p14="http://schemas.microsoft.com/office/powerpoint/2010/main" val="84948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pPr rtl="0"/>
            <a:fld id="{03F65A44-474D-4549-A07C-6AAA0A9314B3}" type="datetime1">
              <a:rPr lang="fr-FR" noProof="0" smtClean="0"/>
              <a:t>21/10/2026</a:t>
            </a:fld>
            <a:endParaRPr lang="fr-FR" noProof="0"/>
          </a:p>
        </p:txBody>
      </p:sp>
      <p:sp>
        <p:nvSpPr>
          <p:cNvPr id="4" name="Footer Placeholder 3"/>
          <p:cNvSpPr>
            <a:spLocks noGrp="1"/>
          </p:cNvSpPr>
          <p:nvPr>
            <p:ph type="ftr" sz="quarter" idx="11"/>
          </p:nvPr>
        </p:nvSpPr>
        <p:spPr/>
        <p:txBody>
          <a:bodyPr/>
          <a:lstStyle/>
          <a:p>
            <a:pPr rtl="0"/>
            <a:endParaRPr lang="fr-FR" noProof="0"/>
          </a:p>
        </p:txBody>
      </p:sp>
      <p:sp>
        <p:nvSpPr>
          <p:cNvPr id="5" name="Slide Number Placeholder 4"/>
          <p:cNvSpPr>
            <a:spLocks noGrp="1"/>
          </p:cNvSpPr>
          <p:nvPr>
            <p:ph type="sldNum" sz="quarter" idx="12"/>
          </p:nvPr>
        </p:nvSpPr>
        <p:spPr/>
        <p:txBody>
          <a:bodyPr/>
          <a:lstStyle/>
          <a:p>
            <a:pPr rtl="0"/>
            <a:fld id="{3A98EE3D-8CD1-4C3F-BD1C-C98C9596463C}" type="slidenum">
              <a:rPr lang="fr-FR" noProof="0" smtClean="0"/>
              <a:t>‹#›</a:t>
            </a:fld>
            <a:endParaRPr lang="fr-FR" noProof="0"/>
          </a:p>
        </p:txBody>
      </p:sp>
    </p:spTree>
    <p:extLst>
      <p:ext uri="{BB962C8B-B14F-4D97-AF65-F5344CB8AC3E}">
        <p14:creationId xmlns:p14="http://schemas.microsoft.com/office/powerpoint/2010/main" val="200679730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BFE5801A-B430-401E-B5DD-10F987106A20}" type="datetime1">
              <a:rPr lang="fr-FR" noProof="0" smtClean="0"/>
              <a:t>21/10/2026</a:t>
            </a:fld>
            <a:endParaRPr lang="fr-FR" noProof="0"/>
          </a:p>
        </p:txBody>
      </p:sp>
      <p:sp>
        <p:nvSpPr>
          <p:cNvPr id="3" name="Footer Placeholder 2"/>
          <p:cNvSpPr>
            <a:spLocks noGrp="1"/>
          </p:cNvSpPr>
          <p:nvPr>
            <p:ph type="ftr" sz="quarter" idx="11"/>
          </p:nvPr>
        </p:nvSpPr>
        <p:spPr/>
        <p:txBody>
          <a:bodyPr/>
          <a:lstStyle/>
          <a:p>
            <a:pPr rtl="0"/>
            <a:endParaRPr lang="fr-FR" noProof="0"/>
          </a:p>
        </p:txBody>
      </p:sp>
      <p:sp>
        <p:nvSpPr>
          <p:cNvPr id="4" name="Slide Number Placeholder 3"/>
          <p:cNvSpPr>
            <a:spLocks noGrp="1"/>
          </p:cNvSpPr>
          <p:nvPr>
            <p:ph type="sldNum" sz="quarter" idx="12"/>
          </p:nvPr>
        </p:nvSpPr>
        <p:spPr/>
        <p:txBody>
          <a:bodyPr/>
          <a:lstStyle/>
          <a:p>
            <a:pPr rtl="0"/>
            <a:fld id="{3A98EE3D-8CD1-4C3F-BD1C-C98C9596463C}" type="slidenum">
              <a:rPr lang="fr-FR" noProof="0" smtClean="0"/>
              <a:t>‹#›</a:t>
            </a:fld>
            <a:endParaRPr lang="fr-FR" noProof="0"/>
          </a:p>
        </p:txBody>
      </p:sp>
    </p:spTree>
    <p:extLst>
      <p:ext uri="{BB962C8B-B14F-4D97-AF65-F5344CB8AC3E}">
        <p14:creationId xmlns:p14="http://schemas.microsoft.com/office/powerpoint/2010/main" val="421794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rtl="0"/>
            <a:fld id="{AC21A69B-D4C2-4BD5-8B03-93209A425E14}" type="datetime1">
              <a:rPr lang="fr-FR" noProof="0" smtClean="0"/>
              <a:t>21/10/2026</a:t>
            </a:fld>
            <a:endParaRPr lang="fr-FR" noProof="0"/>
          </a:p>
        </p:txBody>
      </p:sp>
      <p:sp>
        <p:nvSpPr>
          <p:cNvPr id="6" name="Footer Placeholder 5"/>
          <p:cNvSpPr>
            <a:spLocks noGrp="1"/>
          </p:cNvSpPr>
          <p:nvPr>
            <p:ph type="ftr" sz="quarter" idx="11"/>
          </p:nvPr>
        </p:nvSpPr>
        <p:spPr/>
        <p:txBody>
          <a:bodyPr/>
          <a:lstStyle/>
          <a:p>
            <a:pPr rtl="0"/>
            <a:endParaRPr lang="fr-FR" noProof="0"/>
          </a:p>
        </p:txBody>
      </p:sp>
      <p:sp>
        <p:nvSpPr>
          <p:cNvPr id="7" name="Slide Number Placeholder 6"/>
          <p:cNvSpPr>
            <a:spLocks noGrp="1"/>
          </p:cNvSpPr>
          <p:nvPr>
            <p:ph type="sldNum" sz="quarter" idx="12"/>
          </p:nvPr>
        </p:nvSpPr>
        <p:spPr/>
        <p:txBody>
          <a:bodyPr/>
          <a:lstStyle/>
          <a:p>
            <a:pPr rtl="0"/>
            <a:fld id="{3A98EE3D-8CD1-4C3F-BD1C-C98C9596463C}" type="slidenum">
              <a:rPr lang="fr-FR" noProof="0" smtClean="0"/>
              <a:pPr rtl="0"/>
              <a:t>‹#›</a:t>
            </a:fld>
            <a:endParaRPr lang="fr-FR" noProof="0"/>
          </a:p>
        </p:txBody>
      </p:sp>
    </p:spTree>
    <p:extLst>
      <p:ext uri="{BB962C8B-B14F-4D97-AF65-F5344CB8AC3E}">
        <p14:creationId xmlns:p14="http://schemas.microsoft.com/office/powerpoint/2010/main" val="2468222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rtl="0"/>
            <a:fld id="{EB14F60A-7B66-4829-887A-F663649423E8}" type="datetime1">
              <a:rPr lang="fr-FR" noProof="0" smtClean="0"/>
              <a:t>21/10/2026</a:t>
            </a:fld>
            <a:endParaRPr lang="fr-FR" noProof="0"/>
          </a:p>
        </p:txBody>
      </p:sp>
      <p:sp>
        <p:nvSpPr>
          <p:cNvPr id="6" name="Footer Placeholder 5"/>
          <p:cNvSpPr>
            <a:spLocks noGrp="1"/>
          </p:cNvSpPr>
          <p:nvPr>
            <p:ph type="ftr" sz="quarter" idx="11"/>
          </p:nvPr>
        </p:nvSpPr>
        <p:spPr/>
        <p:txBody>
          <a:bodyPr/>
          <a:lstStyle/>
          <a:p>
            <a:pPr algn="l" rtl="0"/>
            <a:endParaRPr lang="fr-FR" noProof="0"/>
          </a:p>
        </p:txBody>
      </p:sp>
      <p:sp>
        <p:nvSpPr>
          <p:cNvPr id="7" name="Slide Number Placeholder 6"/>
          <p:cNvSpPr>
            <a:spLocks noGrp="1"/>
          </p:cNvSpPr>
          <p:nvPr>
            <p:ph type="sldNum" sz="quarter" idx="12"/>
          </p:nvPr>
        </p:nvSpPr>
        <p:spPr/>
        <p:txBody>
          <a:bodyPr/>
          <a:lstStyle/>
          <a:p>
            <a:pPr rtl="0"/>
            <a:fld id="{3A98EE3D-8CD1-4C3F-BD1C-C98C9596463C}" type="slidenum">
              <a:rPr lang="fr-FR" noProof="0" smtClean="0"/>
              <a:t>‹#›</a:t>
            </a:fld>
            <a:endParaRPr lang="fr-FR" noProof="0"/>
          </a:p>
        </p:txBody>
      </p:sp>
    </p:spTree>
    <p:extLst>
      <p:ext uri="{BB962C8B-B14F-4D97-AF65-F5344CB8AC3E}">
        <p14:creationId xmlns:p14="http://schemas.microsoft.com/office/powerpoint/2010/main" val="3919509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rtl="0"/>
            <a:fld id="{03F65A44-474D-4549-A07C-6AAA0A9314B3}" type="datetime1">
              <a:rPr lang="fr-FR" noProof="0" smtClean="0"/>
              <a:t>21/10/2026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a:t>
            </a:fld>
            <a:endParaRPr lang="fr-FR" noProof="0"/>
          </a:p>
        </p:txBody>
      </p:sp>
    </p:spTree>
    <p:extLst>
      <p:ext uri="{BB962C8B-B14F-4D97-AF65-F5344CB8AC3E}">
        <p14:creationId xmlns:p14="http://schemas.microsoft.com/office/powerpoint/2010/main" val="379948635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rtl="0"/>
            <a:fld id="{03F65A44-474D-4549-A07C-6AAA0A9314B3}" type="datetime1">
              <a:rPr lang="fr-FR" noProof="0" smtClean="0"/>
              <a:t>21/10/2026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a:t>
            </a:fld>
            <a:endParaRPr lang="fr-FR" noProof="0"/>
          </a:p>
        </p:txBody>
      </p:sp>
    </p:spTree>
    <p:extLst>
      <p:ext uri="{BB962C8B-B14F-4D97-AF65-F5344CB8AC3E}">
        <p14:creationId xmlns:p14="http://schemas.microsoft.com/office/powerpoint/2010/main" val="242317100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03F65A44-474D-4549-A07C-6AAA0A9314B3}" type="datetime1">
              <a:rPr lang="fr-FR" noProof="0" smtClean="0"/>
              <a:t>21/10/2026</a:t>
            </a:fld>
            <a:endParaRPr lang="fr-FR" noProof="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fr-FR" noProof="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3A98EE3D-8CD1-4C3F-BD1C-C98C9596463C}" type="slidenum">
              <a:rPr lang="fr-FR" noProof="0" smtClean="0"/>
              <a:t>‹#›</a:t>
            </a:fld>
            <a:endParaRPr lang="fr-FR" noProof="0"/>
          </a:p>
        </p:txBody>
      </p:sp>
    </p:spTree>
    <p:extLst>
      <p:ext uri="{BB962C8B-B14F-4D97-AF65-F5344CB8AC3E}">
        <p14:creationId xmlns:p14="http://schemas.microsoft.com/office/powerpoint/2010/main" val="429126200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5.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4.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3.jpeg"/><Relationship Id="rId5" Type="http://schemas.openxmlformats.org/officeDocument/2006/relationships/tags" Target="../tags/tag5.xml"/><Relationship Id="rId10" Type="http://schemas.openxmlformats.org/officeDocument/2006/relationships/image" Target="../media/image2.jpeg"/><Relationship Id="rId4" Type="http://schemas.openxmlformats.org/officeDocument/2006/relationships/tags" Target="../tags/tag4.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9.png"/><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8.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image" Target="../media/image7.png"/><Relationship Id="rId5" Type="http://schemas.openxmlformats.org/officeDocument/2006/relationships/tags" Target="../tags/tag12.xml"/><Relationship Id="rId10" Type="http://schemas.openxmlformats.org/officeDocument/2006/relationships/image" Target="../media/image6.png"/><Relationship Id="rId4" Type="http://schemas.openxmlformats.org/officeDocument/2006/relationships/tags" Target="../tags/tag11.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10.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0.xml"/><Relationship Id="rId7" Type="http://schemas.openxmlformats.org/officeDocument/2006/relationships/tags" Target="../tags/tag24.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10" Type="http://schemas.openxmlformats.org/officeDocument/2006/relationships/image" Target="../media/image11.png"/><Relationship Id="rId4" Type="http://schemas.openxmlformats.org/officeDocument/2006/relationships/tags" Target="../tags/tag2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tags" Target="../tags/tag28.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31.xml"/><Relationship Id="rId7" Type="http://schemas.openxmlformats.org/officeDocument/2006/relationships/notesSlide" Target="../notesSlides/notesSlide6.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2.xml"/><Relationship Id="rId5" Type="http://schemas.openxmlformats.org/officeDocument/2006/relationships/tags" Target="../tags/tag33.xml"/><Relationship Id="rId4" Type="http://schemas.openxmlformats.org/officeDocument/2006/relationships/tags" Target="../tags/tag32.xml"/></Relationships>
</file>

<file path=ppt/slides/_rels/slide7.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tags" Target="../tags/tag37.xml"/></Relationships>
</file>

<file path=ppt/slides/_rels/slide8.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13.png"/><Relationship Id="rId5" Type="http://schemas.openxmlformats.org/officeDocument/2006/relationships/notesSlide" Target="../notesSlides/notesSlide8.xml"/><Relationship Id="rId4"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notesSlide" Target="../notesSlides/notesSlide9.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Layout" Target="../slideLayouts/slideLayout2.xml"/><Relationship Id="rId5" Type="http://schemas.openxmlformats.org/officeDocument/2006/relationships/tags" Target="../tags/tag45.xml"/><Relationship Id="rId4" Type="http://schemas.openxmlformats.org/officeDocument/2006/relationships/tags" Target="../tags/tag44.xml"/></Relationships>
</file>

<file path=ppt/slides/_rels/slide10.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notesSlide" Target="../notesSlides/notesSlide10.xml"/><Relationship Id="rId4"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notesSlide" Target="../notesSlides/notesSlide11.xml"/><Relationship Id="rId4"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54.xml"/><Relationship Id="rId7" Type="http://schemas.openxmlformats.org/officeDocument/2006/relationships/notesSlide" Target="../notesSlides/notesSlide12.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Layout" Target="../slideLayouts/slideLayout2.xml"/><Relationship Id="rId5" Type="http://schemas.openxmlformats.org/officeDocument/2006/relationships/tags" Target="../tags/tag56.xml"/><Relationship Id="rId4" Type="http://schemas.openxmlformats.org/officeDocument/2006/relationships/tags" Target="../tags/tag55.xml"/></Relationships>
</file>

<file path=ppt/slides/_rels/slide13.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60.xml"/></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63.xml"/><Relationship Id="rId7" Type="http://schemas.openxmlformats.org/officeDocument/2006/relationships/notesSlide" Target="../notesSlides/notesSlide14.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slideLayout" Target="../slideLayouts/slideLayout2.xml"/><Relationship Id="rId5" Type="http://schemas.openxmlformats.org/officeDocument/2006/relationships/tags" Target="../tags/tag65.xml"/><Relationship Id="rId4" Type="http://schemas.openxmlformats.org/officeDocument/2006/relationships/tags" Target="../tags/tag64.xm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68.xml"/><Relationship Id="rId7" Type="http://schemas.openxmlformats.org/officeDocument/2006/relationships/notesSlide" Target="../notesSlides/notesSlide15.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slideLayout" Target="../slideLayouts/slideLayout2.xml"/><Relationship Id="rId5" Type="http://schemas.openxmlformats.org/officeDocument/2006/relationships/tags" Target="../tags/tag70.xml"/><Relationship Id="rId4" Type="http://schemas.openxmlformats.org/officeDocument/2006/relationships/tags" Target="../tags/tag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CA48-F987-A6D1-A8E4-58DE742B798F}"/>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8BF8D570-2FB0-DA6E-A875-3F5DC7873A0B}"/>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10">
            <a:extLst>
              <a:ext uri="{28A0092B-C50C-407E-A947-70E740481C1C}">
                <a14:useLocalDpi xmlns:a14="http://schemas.microsoft.com/office/drawing/2010/main" val="0"/>
              </a:ext>
            </a:extLst>
          </a:blip>
          <a:srcRect/>
          <a:stretch/>
        </p:blipFill>
        <p:spPr>
          <a:xfrm>
            <a:off x="0" y="10058"/>
            <a:ext cx="12192000" cy="6857990"/>
          </a:xfrm>
          <a:prstGeom prst="rect">
            <a:avLst/>
          </a:prstGeom>
          <a:ln>
            <a:solidFill>
              <a:schemeClr val="tx1"/>
            </a:solidFill>
          </a:ln>
        </p:spPr>
      </p:pic>
      <p:sp>
        <p:nvSpPr>
          <p:cNvPr id="9" name="ZoneTexte 8">
            <a:extLst>
              <a:ext uri="{FF2B5EF4-FFF2-40B4-BE49-F238E27FC236}">
                <a16:creationId xmlns:a16="http://schemas.microsoft.com/office/drawing/2014/main" id="{B11A69AE-E70C-E7BA-AB6D-6C7E7D982073}"/>
              </a:ext>
            </a:extLst>
          </p:cNvPr>
          <p:cNvSpPr txBox="1"/>
          <p:nvPr>
            <p:custDataLst>
              <p:tags r:id="rId2"/>
            </p:custDataLst>
          </p:nvPr>
        </p:nvSpPr>
        <p:spPr>
          <a:xfrm>
            <a:off x="6391538" y="3873600"/>
            <a:ext cx="5538795" cy="2862322"/>
          </a:xfrm>
          <a:prstGeom prst="rect">
            <a:avLst/>
          </a:prstGeom>
          <a:solidFill>
            <a:schemeClr val="tx1">
              <a:lumMod val="85000"/>
              <a:lumOff val="15000"/>
            </a:schemeClr>
          </a:solidFill>
        </p:spPr>
        <p:txBody>
          <a:bodyPr wrap="square">
            <a:spAutoFit/>
          </a:bodyPr>
          <a:lstStyle/>
          <a:p>
            <a:r>
              <a:rPr lang="fr-CA" sz="2400" b="1">
                <a:solidFill>
                  <a:schemeClr val="bg1"/>
                </a:solidFill>
                <a:latin typeface="Aptos SemiBold" panose="020F0502020204030204" pitchFamily="34" charset="0"/>
              </a:rPr>
              <a:t>BESOIN D’AIDE OU DE SOUTIEN : </a:t>
            </a:r>
          </a:p>
          <a:p>
            <a:pPr marL="914400" lvl="1" indent="-457200">
              <a:buFont typeface="Wingdings" panose="05000000000000000000" pitchFamily="2" charset="2"/>
              <a:buChar char="q"/>
            </a:pPr>
            <a:r>
              <a:rPr lang="fr-CA" sz="2000" b="1">
                <a:solidFill>
                  <a:schemeClr val="bg1"/>
                </a:solidFill>
                <a:latin typeface="Aptos SemiBold" panose="020F0502020204030204" pitchFamily="34" charset="0"/>
              </a:rPr>
              <a:t>Pour rencontre individuelle</a:t>
            </a:r>
          </a:p>
          <a:p>
            <a:pPr marL="914400" lvl="1" indent="-457200">
              <a:buFont typeface="Wingdings" panose="05000000000000000000" pitchFamily="2" charset="2"/>
              <a:buChar char="q"/>
            </a:pPr>
            <a:r>
              <a:rPr lang="fr-CA" sz="2000" b="1">
                <a:solidFill>
                  <a:schemeClr val="bg1"/>
                </a:solidFill>
                <a:latin typeface="Aptos SemiBold" panose="020F0502020204030204" pitchFamily="34" charset="0"/>
              </a:rPr>
              <a:t>Sur biblio@collegemv.qc.ca </a:t>
            </a:r>
          </a:p>
          <a:p>
            <a:pPr marL="914400" lvl="1" indent="-457200">
              <a:buFont typeface="Wingdings" panose="05000000000000000000" pitchFamily="2" charset="2"/>
              <a:buChar char="q"/>
            </a:pPr>
            <a:r>
              <a:rPr lang="fr-CA" sz="2000" b="1">
                <a:solidFill>
                  <a:schemeClr val="bg1"/>
                </a:solidFill>
                <a:latin typeface="Aptos SemiBold" panose="020F0502020204030204" pitchFamily="34" charset="0"/>
              </a:rPr>
              <a:t>Par système de clavardage </a:t>
            </a:r>
          </a:p>
          <a:p>
            <a:pPr marL="914400" lvl="1" indent="-457200">
              <a:buFont typeface="Wingdings" panose="05000000000000000000" pitchFamily="2" charset="2"/>
              <a:buChar char="q"/>
            </a:pPr>
            <a:r>
              <a:rPr lang="fr-CA" sz="2000" b="1">
                <a:solidFill>
                  <a:schemeClr val="bg1"/>
                </a:solidFill>
                <a:latin typeface="Aptos SemiBold" panose="020F0502020204030204" pitchFamily="34" charset="0"/>
              </a:rPr>
              <a:t>Au 514-325-0150, poste 2311</a:t>
            </a:r>
          </a:p>
          <a:p>
            <a:r>
              <a:rPr lang="fr-CA" sz="2000" b="1">
                <a:solidFill>
                  <a:schemeClr val="bg1"/>
                </a:solidFill>
                <a:latin typeface="Aptos SemiBold" panose="020F0502020204030204" pitchFamily="34" charset="0"/>
              </a:rPr>
              <a:t>Sur place, à la référence du comptoir de prêt : </a:t>
            </a:r>
            <a:endParaRPr lang="pt-BR" sz="2000" b="1">
              <a:solidFill>
                <a:schemeClr val="bg1"/>
              </a:solidFill>
              <a:latin typeface="Aptos SemiBold" panose="020F0502020204030204" pitchFamily="34" charset="0"/>
            </a:endParaRPr>
          </a:p>
          <a:p>
            <a:pPr marL="1257300" lvl="2" indent="-342900">
              <a:buFont typeface="Wingdings" panose="05000000000000000000" pitchFamily="2" charset="2"/>
              <a:buChar char="§"/>
            </a:pPr>
            <a:r>
              <a:rPr lang="pt-BR" b="1">
                <a:solidFill>
                  <a:schemeClr val="bg1"/>
                </a:solidFill>
                <a:latin typeface="Aptos SemiBold" panose="020F0502020204030204" pitchFamily="34" charset="0"/>
              </a:rPr>
              <a:t>Lundi au jeudi : 7 h 45 à 20 h 15</a:t>
            </a:r>
          </a:p>
          <a:p>
            <a:pPr marL="1257300" lvl="2" indent="-342900">
              <a:buFont typeface="Wingdings" panose="05000000000000000000" pitchFamily="2" charset="2"/>
              <a:buChar char="§"/>
            </a:pPr>
            <a:r>
              <a:rPr lang="pt-BR" b="1">
                <a:solidFill>
                  <a:schemeClr val="bg1"/>
                </a:solidFill>
                <a:latin typeface="Aptos SemiBold" panose="020F0502020204030204" pitchFamily="34" charset="0"/>
              </a:rPr>
              <a:t>Vendredi : 7 h 45 à 16 h 30</a:t>
            </a:r>
          </a:p>
          <a:p>
            <a:r>
              <a:rPr lang="fr-CA" sz="2000" b="1">
                <a:solidFill>
                  <a:schemeClr val="bg1"/>
                </a:solidFill>
                <a:latin typeface="Aptos SemiBold" panose="020F0502020204030204" pitchFamily="34" charset="0"/>
              </a:rPr>
              <a:t>Bibliothèque, pavillon principal, local G-130</a:t>
            </a:r>
          </a:p>
        </p:txBody>
      </p:sp>
      <p:pic>
        <p:nvPicPr>
          <p:cNvPr id="1026" name="Picture 2">
            <a:extLst>
              <a:ext uri="{FF2B5EF4-FFF2-40B4-BE49-F238E27FC236}">
                <a16:creationId xmlns:a16="http://schemas.microsoft.com/office/drawing/2014/main" id="{70D96FE0-F3DA-8067-E620-80C6B19578B1}"/>
              </a:ext>
            </a:extLst>
          </p:cNvPr>
          <p:cNvPicPr>
            <a:picLocks noChangeAspect="1" noChangeArrowheads="1"/>
          </p:cNvPicPr>
          <p:nvPr>
            <p:custDataLst>
              <p:tags r:id="rId3"/>
            </p:custDataLst>
          </p:nvPr>
        </p:nvPicPr>
        <p:blipFill>
          <a:blip r:embed="rId11">
            <a:extLst>
              <a:ext uri="{28A0092B-C50C-407E-A947-70E740481C1C}">
                <a14:useLocalDpi xmlns:a14="http://schemas.microsoft.com/office/drawing/2010/main" val="0"/>
              </a:ext>
            </a:extLst>
          </a:blip>
          <a:srcRect/>
          <a:stretch>
            <a:fillRect/>
          </a:stretch>
        </p:blipFill>
        <p:spPr bwMode="auto">
          <a:xfrm>
            <a:off x="158313" y="72519"/>
            <a:ext cx="661609" cy="8450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a:extLst>
              <a:ext uri="{FF2B5EF4-FFF2-40B4-BE49-F238E27FC236}">
                <a16:creationId xmlns:a16="http://schemas.microsoft.com/office/drawing/2014/main" id="{6BC7811F-3BD4-F9BF-7B0E-3C8B63426316}"/>
              </a:ext>
            </a:extLst>
          </p:cNvPr>
          <p:cNvPicPr>
            <a:picLocks noChangeAspect="1" noChangeArrowheads="1"/>
          </p:cNvPicPr>
          <p:nvPr>
            <p:custDataLst>
              <p:tags r:id="rId4"/>
            </p:custDataLst>
          </p:nvPr>
        </p:nvPicPr>
        <p:blipFill>
          <a:blip r:embed="rId12">
            <a:extLst>
              <a:ext uri="{28A0092B-C50C-407E-A947-70E740481C1C}">
                <a14:useLocalDpi xmlns:a14="http://schemas.microsoft.com/office/drawing/2010/main" val="0"/>
              </a:ext>
            </a:extLst>
          </a:blip>
          <a:srcRect/>
          <a:stretch>
            <a:fillRect/>
          </a:stretch>
        </p:blipFill>
        <p:spPr bwMode="auto">
          <a:xfrm>
            <a:off x="36943" y="990031"/>
            <a:ext cx="830467" cy="290663"/>
          </a:xfrm>
          <a:prstGeom prst="rect">
            <a:avLst/>
          </a:prstGeom>
          <a:noFill/>
          <a:extLst>
            <a:ext uri="{909E8E84-426E-40DD-AFC4-6F175D3DCCD1}">
              <a14:hiddenFill xmlns:a14="http://schemas.microsoft.com/office/drawing/2010/main">
                <a:solidFill>
                  <a:srgbClr val="FFFFFF"/>
                </a:solidFill>
              </a14:hiddenFill>
            </a:ext>
          </a:extLst>
        </p:spPr>
      </p:pic>
      <p:sp>
        <p:nvSpPr>
          <p:cNvPr id="7" name="Titre 1">
            <a:extLst>
              <a:ext uri="{FF2B5EF4-FFF2-40B4-BE49-F238E27FC236}">
                <a16:creationId xmlns:a16="http://schemas.microsoft.com/office/drawing/2014/main" id="{BF90C4B9-D177-1347-D803-DC1375804419}"/>
              </a:ext>
            </a:extLst>
          </p:cNvPr>
          <p:cNvSpPr txBox="1">
            <a:spLocks/>
          </p:cNvSpPr>
          <p:nvPr>
            <p:custDataLst>
              <p:tags r:id="rId5"/>
            </p:custDataLst>
          </p:nvPr>
        </p:nvSpPr>
        <p:spPr>
          <a:xfrm>
            <a:off x="1227908" y="278138"/>
            <a:ext cx="10532854" cy="2249117"/>
          </a:xfrm>
          <a:prstGeom prst="rect">
            <a:avLst/>
          </a:prstGeom>
          <a:solidFill>
            <a:schemeClr val="tx1">
              <a:lumMod val="85000"/>
              <a:lumOff val="15000"/>
            </a:scheme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4800" b="1">
                <a:solidFill>
                  <a:schemeClr val="bg1"/>
                </a:solidFill>
                <a:latin typeface="Aptos Display" panose="020B0004020202020204" pitchFamily="34" charset="0"/>
              </a:rPr>
              <a:t>Recherche documentaire</a:t>
            </a:r>
            <a:r>
              <a:rPr lang="fr-FR" altLang="fr-FR" sz="4800" b="1">
                <a:solidFill>
                  <a:schemeClr val="bg1"/>
                </a:solidFill>
                <a:latin typeface="Aptos Display" panose="020B0004020202020204" pitchFamily="34" charset="0"/>
              </a:rPr>
              <a:t> avancée</a:t>
            </a:r>
            <a:br>
              <a:rPr lang="fr-FR" sz="3600" b="1">
                <a:solidFill>
                  <a:schemeClr val="bg1"/>
                </a:solidFill>
                <a:latin typeface="Aptos ExtraBold" panose="020B0004020202020204" pitchFamily="34" charset="0"/>
              </a:rPr>
            </a:br>
            <a:r>
              <a:rPr lang="fr-FR" sz="3600">
                <a:solidFill>
                  <a:schemeClr val="bg1"/>
                </a:solidFill>
                <a:latin typeface="Aptos SemiBold" panose="020B0004020202020204" pitchFamily="34" charset="0"/>
              </a:rPr>
              <a:t>par Anne-Gaëlle Habib, spécialiste en sciences de l’information (bibliothécaire). </a:t>
            </a:r>
          </a:p>
        </p:txBody>
      </p:sp>
      <p:sp>
        <p:nvSpPr>
          <p:cNvPr id="2" name="Rectangle 7">
            <a:extLst>
              <a:ext uri="{FF2B5EF4-FFF2-40B4-BE49-F238E27FC236}">
                <a16:creationId xmlns:a16="http://schemas.microsoft.com/office/drawing/2014/main" id="{001EE324-5ED3-2D92-0120-B41C8A4B347A}"/>
              </a:ext>
            </a:extLst>
          </p:cNvPr>
          <p:cNvSpPr txBox="1">
            <a:spLocks/>
          </p:cNvSpPr>
          <p:nvPr>
            <p:custDataLst>
              <p:tags r:id="rId6"/>
            </p:custDataLst>
          </p:nvPr>
        </p:nvSpPr>
        <p:spPr bwMode="auto">
          <a:xfrm>
            <a:off x="1227908" y="2236592"/>
            <a:ext cx="1528973" cy="290663"/>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fr-CA" altLang="fr-FR" sz="1000" b="1">
                <a:solidFill>
                  <a:schemeClr val="bg1"/>
                </a:solidFill>
                <a:latin typeface="Aptos Display" panose="020B0004020202020204" pitchFamily="34" charset="0"/>
              </a:rPr>
              <a:t>20261021</a:t>
            </a:r>
          </a:p>
        </p:txBody>
      </p:sp>
      <p:pic>
        <p:nvPicPr>
          <p:cNvPr id="12" name="Image 11" descr="Une image contenant texte, Police, Graphique, graphisme&#10;&#10;Description générée automatiquement">
            <a:extLst>
              <a:ext uri="{FF2B5EF4-FFF2-40B4-BE49-F238E27FC236}">
                <a16:creationId xmlns:a16="http://schemas.microsoft.com/office/drawing/2014/main" id="{A2D23C58-6F08-D141-0088-713ADB46B781}"/>
              </a:ext>
            </a:extLst>
          </p:cNvPr>
          <p:cNvPicPr>
            <a:picLocks noChangeAspect="1"/>
          </p:cNvPicPr>
          <p:nvPr>
            <p:custDataLst>
              <p:tags r:id="rId7"/>
            </p:custDataLst>
          </p:nvPr>
        </p:nvPicPr>
        <p:blipFill>
          <a:blip r:embed="rId13"/>
          <a:stretch>
            <a:fillRect/>
          </a:stretch>
        </p:blipFill>
        <p:spPr>
          <a:xfrm>
            <a:off x="10232466" y="320596"/>
            <a:ext cx="1440000" cy="228084"/>
          </a:xfrm>
          <a:prstGeom prst="rect">
            <a:avLst/>
          </a:prstGeom>
        </p:spPr>
      </p:pic>
    </p:spTree>
    <p:extLst>
      <p:ext uri="{BB962C8B-B14F-4D97-AF65-F5344CB8AC3E}">
        <p14:creationId xmlns:p14="http://schemas.microsoft.com/office/powerpoint/2010/main" val="1967312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descr="Une image contenant texte, capture d’écran, ligne, Police&#10;&#10;Le contenu généré par l’IA peut être incorrect.">
            <a:extLst>
              <a:ext uri="{FF2B5EF4-FFF2-40B4-BE49-F238E27FC236}">
                <a16:creationId xmlns:a16="http://schemas.microsoft.com/office/drawing/2014/main" id="{E375E4CB-5BD8-44A6-D5F4-F257EA387BB6}"/>
              </a:ext>
            </a:extLst>
          </p:cNvPr>
          <p:cNvPicPr>
            <a:picLocks noChangeAspect="1"/>
          </p:cNvPicPr>
          <p:nvPr>
            <p:custDataLst>
              <p:tags r:id="rId1"/>
            </p:custDataLst>
          </p:nvPr>
        </p:nvPicPr>
        <p:blipFill>
          <a:blip r:embed="rId10"/>
          <a:srcRect b="73374"/>
          <a:stretch>
            <a:fillRect/>
          </a:stretch>
        </p:blipFill>
        <p:spPr>
          <a:xfrm>
            <a:off x="159631" y="1714115"/>
            <a:ext cx="6862185" cy="1241034"/>
          </a:xfrm>
          <a:prstGeom prst="rect">
            <a:avLst/>
          </a:prstGeom>
        </p:spPr>
      </p:pic>
      <p:sp>
        <p:nvSpPr>
          <p:cNvPr id="6" name="Rectangle 7">
            <a:extLst>
              <a:ext uri="{FF2B5EF4-FFF2-40B4-BE49-F238E27FC236}">
                <a16:creationId xmlns:a16="http://schemas.microsoft.com/office/drawing/2014/main" id="{36400707-3827-D608-3768-5F4FBCA9A0E6}"/>
              </a:ext>
            </a:extLst>
          </p:cNvPr>
          <p:cNvSpPr txBox="1">
            <a:spLocks/>
          </p:cNvSpPr>
          <p:nvPr>
            <p:custDataLst>
              <p:tags r:id="rId2"/>
            </p:custDataLst>
          </p:nvPr>
        </p:nvSpPr>
        <p:spPr bwMode="auto">
          <a:xfrm>
            <a:off x="0" y="-12298"/>
            <a:ext cx="12192000"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000" b="1">
                <a:solidFill>
                  <a:schemeClr val="bg1"/>
                </a:solidFill>
                <a:latin typeface="Aptos Display" panose="020B0004020202020204" pitchFamily="34" charset="0"/>
              </a:rPr>
              <a:t>Tous les liens de l’atelier</a:t>
            </a:r>
          </a:p>
        </p:txBody>
      </p:sp>
      <p:pic>
        <p:nvPicPr>
          <p:cNvPr id="8" name="Image 7">
            <a:extLst>
              <a:ext uri="{FF2B5EF4-FFF2-40B4-BE49-F238E27FC236}">
                <a16:creationId xmlns:a16="http://schemas.microsoft.com/office/drawing/2014/main" id="{A0C21318-5611-0CDA-2203-B56608D6671A}"/>
              </a:ext>
            </a:extLst>
          </p:cNvPr>
          <p:cNvPicPr>
            <a:picLocks noChangeAspect="1"/>
          </p:cNvPicPr>
          <p:nvPr>
            <p:custDataLst>
              <p:tags r:id="rId3"/>
            </p:custDataLst>
          </p:nvPr>
        </p:nvPicPr>
        <p:blipFill>
          <a:blip r:embed="rId11"/>
          <a:stretch>
            <a:fillRect/>
          </a:stretch>
        </p:blipFill>
        <p:spPr>
          <a:xfrm>
            <a:off x="0" y="1120177"/>
            <a:ext cx="12192000" cy="456780"/>
          </a:xfrm>
          <a:prstGeom prst="rect">
            <a:avLst/>
          </a:prstGeom>
        </p:spPr>
      </p:pic>
      <p:cxnSp>
        <p:nvCxnSpPr>
          <p:cNvPr id="9" name="Connecteur droit avec flèche 8">
            <a:extLst>
              <a:ext uri="{FF2B5EF4-FFF2-40B4-BE49-F238E27FC236}">
                <a16:creationId xmlns:a16="http://schemas.microsoft.com/office/drawing/2014/main" id="{2F5CA8E0-4F2A-0111-B84E-52B36165BD07}"/>
              </a:ext>
            </a:extLst>
          </p:cNvPr>
          <p:cNvCxnSpPr>
            <a:cxnSpLocks/>
          </p:cNvCxnSpPr>
          <p:nvPr>
            <p:custDataLst>
              <p:tags r:id="rId4"/>
            </p:custDataLst>
          </p:nvPr>
        </p:nvCxnSpPr>
        <p:spPr>
          <a:xfrm>
            <a:off x="7090917" y="4915491"/>
            <a:ext cx="293298" cy="43288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E101ECEA-FB68-85D5-9387-37DD68935FEF}"/>
              </a:ext>
            </a:extLst>
          </p:cNvPr>
          <p:cNvPicPr>
            <a:picLocks noChangeAspect="1"/>
          </p:cNvPicPr>
          <p:nvPr>
            <p:custDataLst>
              <p:tags r:id="rId5"/>
            </p:custDataLst>
          </p:nvPr>
        </p:nvPicPr>
        <p:blipFill>
          <a:blip r:embed="rId12"/>
          <a:stretch>
            <a:fillRect/>
          </a:stretch>
        </p:blipFill>
        <p:spPr>
          <a:xfrm>
            <a:off x="5101172" y="5467702"/>
            <a:ext cx="6862185" cy="1241033"/>
          </a:xfrm>
          <a:prstGeom prst="rect">
            <a:avLst/>
          </a:prstGeom>
          <a:ln w="57150">
            <a:solidFill>
              <a:srgbClr val="FF0000"/>
            </a:solidFill>
          </a:ln>
        </p:spPr>
      </p:pic>
      <p:pic>
        <p:nvPicPr>
          <p:cNvPr id="12" name="Image 11">
            <a:extLst>
              <a:ext uri="{FF2B5EF4-FFF2-40B4-BE49-F238E27FC236}">
                <a16:creationId xmlns:a16="http://schemas.microsoft.com/office/drawing/2014/main" id="{85D0F423-80AE-795B-77DE-C7C73AA1B81E}"/>
              </a:ext>
            </a:extLst>
          </p:cNvPr>
          <p:cNvPicPr>
            <a:picLocks noChangeAspect="1"/>
          </p:cNvPicPr>
          <p:nvPr>
            <p:custDataLst>
              <p:tags r:id="rId6"/>
            </p:custDataLst>
          </p:nvPr>
        </p:nvPicPr>
        <p:blipFill>
          <a:blip r:embed="rId13"/>
          <a:stretch>
            <a:fillRect/>
          </a:stretch>
        </p:blipFill>
        <p:spPr>
          <a:xfrm>
            <a:off x="159631" y="2934963"/>
            <a:ext cx="6862185" cy="2208922"/>
          </a:xfrm>
          <a:prstGeom prst="rect">
            <a:avLst/>
          </a:prstGeom>
        </p:spPr>
      </p:pic>
      <p:cxnSp>
        <p:nvCxnSpPr>
          <p:cNvPr id="13" name="Connecteur droit avec flèche 12">
            <a:extLst>
              <a:ext uri="{FF2B5EF4-FFF2-40B4-BE49-F238E27FC236}">
                <a16:creationId xmlns:a16="http://schemas.microsoft.com/office/drawing/2014/main" id="{E955C9D8-4F2F-5EE8-8C54-CA41CEF9D7AB}"/>
              </a:ext>
            </a:extLst>
          </p:cNvPr>
          <p:cNvCxnSpPr>
            <a:cxnSpLocks/>
          </p:cNvCxnSpPr>
          <p:nvPr>
            <p:custDataLst>
              <p:tags r:id="rId7"/>
            </p:custDataLst>
          </p:nvPr>
        </p:nvCxnSpPr>
        <p:spPr>
          <a:xfrm flipH="1">
            <a:off x="7094900" y="1576957"/>
            <a:ext cx="2014594" cy="232589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2029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160ED-E668-EA5C-4218-6DB489378D20}"/>
            </a:ext>
          </a:extLst>
        </p:cNvPr>
        <p:cNvGrpSpPr/>
        <p:nvPr/>
      </p:nvGrpSpPr>
      <p:grpSpPr>
        <a:xfrm>
          <a:off x="0" y="0"/>
          <a:ext cx="0" cy="0"/>
          <a:chOff x="0" y="0"/>
          <a:chExt cx="0" cy="0"/>
        </a:xfrm>
      </p:grpSpPr>
      <p:sp>
        <p:nvSpPr>
          <p:cNvPr id="6" name="Rectangle 7">
            <a:extLst>
              <a:ext uri="{FF2B5EF4-FFF2-40B4-BE49-F238E27FC236}">
                <a16:creationId xmlns:a16="http://schemas.microsoft.com/office/drawing/2014/main" id="{BD4A41E0-9623-02F4-518F-3C7D2711E056}"/>
              </a:ext>
            </a:extLst>
          </p:cNvPr>
          <p:cNvSpPr txBox="1">
            <a:spLocks/>
          </p:cNvSpPr>
          <p:nvPr>
            <p:custDataLst>
              <p:tags r:id="rId1"/>
            </p:custDataLst>
          </p:nvPr>
        </p:nvSpPr>
        <p:spPr bwMode="auto">
          <a:xfrm>
            <a:off x="0" y="-12298"/>
            <a:ext cx="12192000"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endParaRPr lang="fr-CA" altLang="fr-FR" sz="4000" b="1">
              <a:solidFill>
                <a:schemeClr val="bg1"/>
              </a:solidFill>
              <a:latin typeface="Aptos Display" panose="020B0004020202020204" pitchFamily="34" charset="0"/>
            </a:endParaRPr>
          </a:p>
        </p:txBody>
      </p:sp>
      <p:graphicFrame>
        <p:nvGraphicFramePr>
          <p:cNvPr id="12" name="Tableau 11">
            <a:extLst>
              <a:ext uri="{FF2B5EF4-FFF2-40B4-BE49-F238E27FC236}">
                <a16:creationId xmlns:a16="http://schemas.microsoft.com/office/drawing/2014/main" id="{99C4408F-6CB3-D1E8-42EF-32E14D6075E7}"/>
              </a:ext>
            </a:extLst>
          </p:cNvPr>
          <p:cNvGraphicFramePr>
            <a:graphicFrameLocks noGrp="1"/>
          </p:cNvGraphicFramePr>
          <p:nvPr>
            <p:custDataLst>
              <p:tags r:id="rId2"/>
            </p:custDataLst>
            <p:extLst>
              <p:ext uri="{D42A27DB-BD31-4B8C-83A1-F6EECF244321}">
                <p14:modId xmlns:p14="http://schemas.microsoft.com/office/powerpoint/2010/main" val="2925970435"/>
              </p:ext>
            </p:extLst>
          </p:nvPr>
        </p:nvGraphicFramePr>
        <p:xfrm>
          <a:off x="366909" y="986297"/>
          <a:ext cx="11458182" cy="2895600"/>
        </p:xfrm>
        <a:graphic>
          <a:graphicData uri="http://schemas.openxmlformats.org/drawingml/2006/table">
            <a:tbl>
              <a:tblPr firstRow="1" bandRow="1">
                <a:tableStyleId>{5C22544A-7EE6-4342-B048-85BDC9FD1C3A}</a:tableStyleId>
              </a:tblPr>
              <a:tblGrid>
                <a:gridCol w="11458182">
                  <a:extLst>
                    <a:ext uri="{9D8B030D-6E8A-4147-A177-3AD203B41FA5}">
                      <a16:colId xmlns:a16="http://schemas.microsoft.com/office/drawing/2014/main" val="2087636558"/>
                    </a:ext>
                  </a:extLst>
                </a:gridCol>
              </a:tblGrid>
              <a:tr h="26848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3200" b="1">
                          <a:latin typeface="Aptos Display" panose="020B0004020202020204" pitchFamily="34" charset="0"/>
                        </a:rPr>
                        <a:t>Raccourci clavier </a:t>
                      </a:r>
                      <a:r>
                        <a:rPr lang="fr-CA" sz="3200" b="1">
                          <a:solidFill>
                            <a:schemeClr val="bg1"/>
                          </a:solidFill>
                          <a:latin typeface="Aptos Display" panose="020B0004020202020204" pitchFamily="34" charset="0"/>
                        </a:rPr>
                        <a:t>pour s</a:t>
                      </a:r>
                      <a:r>
                        <a:rPr lang="fr-CA" altLang="fr-FR" sz="3200" b="1">
                          <a:solidFill>
                            <a:schemeClr val="bg1"/>
                          </a:solidFill>
                          <a:latin typeface="Aptos Display" panose="020B0004020202020204" pitchFamily="34" charset="0"/>
                        </a:rPr>
                        <a:t>éparer votre écran en deux</a:t>
                      </a:r>
                    </a:p>
                    <a:p>
                      <a:pPr algn="ctr"/>
                      <a:endParaRPr lang="fr-CA" sz="3200" b="1">
                        <a:latin typeface="Aptos Display" panose="020B0004020202020204" pitchFamily="34" charset="0"/>
                      </a:endParaRPr>
                    </a:p>
                    <a:p>
                      <a:pPr marL="342900" indent="-342900">
                        <a:buFont typeface="+mj-lt"/>
                        <a:buAutoNum type="arabicPeriod"/>
                      </a:pPr>
                      <a:r>
                        <a:rPr lang="fr-CA" sz="2400" b="0">
                          <a:latin typeface="Aptos Display" panose="020B0004020202020204" pitchFamily="34" charset="0"/>
                        </a:rPr>
                        <a:t>Sélectionnez la première fenêtre et appuyez sur Windows + (flèche gauche) ou (flèche droite).</a:t>
                      </a:r>
                    </a:p>
                    <a:p>
                      <a:pPr marL="342900" indent="-342900">
                        <a:buFont typeface="+mj-lt"/>
                        <a:buAutoNum type="arabicPeriod"/>
                      </a:pPr>
                      <a:r>
                        <a:rPr lang="fr-CA" sz="2400" b="0">
                          <a:latin typeface="Aptos Display" panose="020B0004020202020204" pitchFamily="34" charset="0"/>
                        </a:rPr>
                        <a:t>La fenêtre occupera la moitié de l’écran.</a:t>
                      </a:r>
                    </a:p>
                    <a:p>
                      <a:pPr marL="342900" indent="-342900">
                        <a:buFont typeface="+mj-lt"/>
                        <a:buAutoNum type="arabicPeriod"/>
                      </a:pPr>
                      <a:r>
                        <a:rPr lang="fr-CA" sz="2400" b="0">
                          <a:latin typeface="Aptos Display" panose="020B0004020202020204" pitchFamily="34" charset="0"/>
                        </a:rPr>
                        <a:t>Windows affichera alors les autres fenêtres ouvertes pour remplir la seconde moitié.</a:t>
                      </a:r>
                    </a:p>
                    <a:p>
                      <a:endParaRPr lang="fr-CA" sz="2400">
                        <a:latin typeface="Aptos Display" panose="020B0004020202020204" pitchFamily="34" charset="0"/>
                      </a:endParaRPr>
                    </a:p>
                  </a:txBody>
                  <a:tcPr>
                    <a:solidFill>
                      <a:schemeClr val="accent6">
                        <a:lumMod val="50000"/>
                      </a:schemeClr>
                    </a:solidFill>
                  </a:tcPr>
                </a:tc>
                <a:extLst>
                  <a:ext uri="{0D108BD9-81ED-4DB2-BD59-A6C34878D82A}">
                    <a16:rowId xmlns:a16="http://schemas.microsoft.com/office/drawing/2014/main" val="2492095171"/>
                  </a:ext>
                </a:extLst>
              </a:tr>
            </a:tbl>
          </a:graphicData>
        </a:graphic>
      </p:graphicFrame>
      <p:pic>
        <p:nvPicPr>
          <p:cNvPr id="3" name="Image 2">
            <a:extLst>
              <a:ext uri="{FF2B5EF4-FFF2-40B4-BE49-F238E27FC236}">
                <a16:creationId xmlns:a16="http://schemas.microsoft.com/office/drawing/2014/main" id="{FF7BE56F-7C65-7795-BD3F-AA2280F8CF13}"/>
              </a:ext>
            </a:extLst>
          </p:cNvPr>
          <p:cNvPicPr>
            <a:picLocks noChangeAspect="1"/>
          </p:cNvPicPr>
          <p:nvPr>
            <p:custDataLst>
              <p:tags r:id="rId3"/>
            </p:custDataLst>
          </p:nvPr>
        </p:nvPicPr>
        <p:blipFill>
          <a:blip r:embed="rId6">
            <a:extLst>
              <a:ext uri="{28A0092B-C50C-407E-A947-70E740481C1C}">
                <a14:useLocalDpi xmlns:a14="http://schemas.microsoft.com/office/drawing/2010/main" val="0"/>
              </a:ext>
            </a:extLst>
          </a:blip>
          <a:srcRect l="530" t="-3481" r="17297" b="3481"/>
          <a:stretch>
            <a:fillRect/>
          </a:stretch>
        </p:blipFill>
        <p:spPr>
          <a:xfrm>
            <a:off x="366909" y="4235571"/>
            <a:ext cx="11458182" cy="1592757"/>
          </a:xfrm>
          <a:prstGeom prst="rect">
            <a:avLst/>
          </a:prstGeom>
          <a:ln w="19050">
            <a:solidFill>
              <a:schemeClr val="bg1"/>
            </a:solidFill>
          </a:ln>
        </p:spPr>
      </p:pic>
    </p:spTree>
    <p:extLst>
      <p:ext uri="{BB962C8B-B14F-4D97-AF65-F5344CB8AC3E}">
        <p14:creationId xmlns:p14="http://schemas.microsoft.com/office/powerpoint/2010/main" val="107403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4263E-2C72-5B35-3F6F-0079A98F34B8}"/>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CF0D719B-9685-4FE8-DD6B-4800DDDAE1A6}"/>
              </a:ext>
            </a:extLst>
          </p:cNvPr>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Book Antiqua" panose="02040602050305030304" pitchFamily="18" charset="0"/>
              </a:rPr>
              <a:pPr eaLnBrk="1" hangingPunct="1">
                <a:spcBef>
                  <a:spcPct val="0"/>
                </a:spcBef>
                <a:buFontTx/>
                <a:buNone/>
              </a:pPr>
              <a:t>4</a:t>
            </a:fld>
            <a:endParaRPr lang="fr-CA" altLang="fr-FR" sz="1200">
              <a:solidFill>
                <a:srgbClr val="898989"/>
              </a:solidFill>
              <a:latin typeface="Book Antiqua" panose="02040602050305030304" pitchFamily="18" charset="0"/>
            </a:endParaRPr>
          </a:p>
        </p:txBody>
      </p:sp>
      <p:sp>
        <p:nvSpPr>
          <p:cNvPr id="6" name="Rectangle 5">
            <a:extLst>
              <a:ext uri="{FF2B5EF4-FFF2-40B4-BE49-F238E27FC236}">
                <a16:creationId xmlns:a16="http://schemas.microsoft.com/office/drawing/2014/main" id="{102E785C-1DE7-4F11-F3F3-015C6788DFC0}"/>
              </a:ext>
            </a:extLst>
          </p:cNvPr>
          <p:cNvSpPr/>
          <p:nvPr>
            <p:custDataLst>
              <p:tags r:id="rId2"/>
            </p:custDataLst>
          </p:nvPr>
        </p:nvSpPr>
        <p:spPr>
          <a:xfrm>
            <a:off x="69850" y="88708"/>
            <a:ext cx="12052300" cy="6671321"/>
          </a:xfrm>
          <a:prstGeom prst="rect">
            <a:avLst/>
          </a:prstGeom>
          <a:noFill/>
          <a:ln w="190500">
            <a:solidFill>
              <a:srgbClr val="154A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ZoneTexte 7">
            <a:extLst>
              <a:ext uri="{FF2B5EF4-FFF2-40B4-BE49-F238E27FC236}">
                <a16:creationId xmlns:a16="http://schemas.microsoft.com/office/drawing/2014/main" id="{8CD87B45-35D9-2686-1AB9-B577BB2022BE}"/>
              </a:ext>
            </a:extLst>
          </p:cNvPr>
          <p:cNvSpPr txBox="1"/>
          <p:nvPr>
            <p:custDataLst>
              <p:tags r:id="rId3"/>
            </p:custDataLst>
          </p:nvPr>
        </p:nvSpPr>
        <p:spPr>
          <a:xfrm>
            <a:off x="4179538" y="257735"/>
            <a:ext cx="7118717" cy="584775"/>
          </a:xfrm>
          <a:prstGeom prst="rect">
            <a:avLst/>
          </a:prstGeom>
          <a:noFill/>
          <a:ln>
            <a:noFill/>
          </a:ln>
        </p:spPr>
        <p:txBody>
          <a:bodyPr wrap="square">
            <a:spAutoFit/>
          </a:bodyPr>
          <a:lstStyle/>
          <a:p>
            <a:r>
              <a:rPr lang="fr-CA" sz="3200" b="1">
                <a:solidFill>
                  <a:schemeClr val="bg1"/>
                </a:solidFill>
                <a:latin typeface="Aptos SemiBold" panose="020B0004020202020204" pitchFamily="34" charset="0"/>
              </a:rPr>
              <a:t>RECHERCHE CATALOGUE KOHA</a:t>
            </a:r>
          </a:p>
        </p:txBody>
      </p:sp>
      <p:pic>
        <p:nvPicPr>
          <p:cNvPr id="4" name="Image 3">
            <a:extLst>
              <a:ext uri="{FF2B5EF4-FFF2-40B4-BE49-F238E27FC236}">
                <a16:creationId xmlns:a16="http://schemas.microsoft.com/office/drawing/2014/main" id="{8C808C76-F2F4-58F6-77B7-E94C0F09EF54}"/>
              </a:ext>
            </a:extLst>
          </p:cNvPr>
          <p:cNvPicPr>
            <a:picLocks noChangeAspect="1"/>
          </p:cNvPicPr>
          <p:nvPr>
            <p:custDataLst>
              <p:tags r:id="rId4"/>
            </p:custDataLst>
          </p:nvPr>
        </p:nvPicPr>
        <p:blipFill>
          <a:blip r:embed="rId10"/>
          <a:stretch>
            <a:fillRect/>
          </a:stretch>
        </p:blipFill>
        <p:spPr>
          <a:xfrm>
            <a:off x="239485" y="222278"/>
            <a:ext cx="10147171" cy="6377987"/>
          </a:xfrm>
          <a:prstGeom prst="rect">
            <a:avLst/>
          </a:prstGeom>
        </p:spPr>
      </p:pic>
      <p:sp>
        <p:nvSpPr>
          <p:cNvPr id="5" name="Rectangle 4">
            <a:extLst>
              <a:ext uri="{FF2B5EF4-FFF2-40B4-BE49-F238E27FC236}">
                <a16:creationId xmlns:a16="http://schemas.microsoft.com/office/drawing/2014/main" id="{B89A9F00-B72E-92CD-2106-1FA02454A9EF}"/>
              </a:ext>
            </a:extLst>
          </p:cNvPr>
          <p:cNvSpPr/>
          <p:nvPr>
            <p:custDataLst>
              <p:tags r:id="rId5"/>
            </p:custDataLst>
          </p:nvPr>
        </p:nvSpPr>
        <p:spPr>
          <a:xfrm>
            <a:off x="435429" y="5257800"/>
            <a:ext cx="1545771" cy="56605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9" name="Connecteur droit avec flèche 8">
            <a:extLst>
              <a:ext uri="{FF2B5EF4-FFF2-40B4-BE49-F238E27FC236}">
                <a16:creationId xmlns:a16="http://schemas.microsoft.com/office/drawing/2014/main" id="{0764E9C7-F93A-D92B-CB5B-1990FFD55302}"/>
              </a:ext>
            </a:extLst>
          </p:cNvPr>
          <p:cNvCxnSpPr/>
          <p:nvPr>
            <p:custDataLst>
              <p:tags r:id="rId6"/>
            </p:custDataLst>
          </p:nvPr>
        </p:nvCxnSpPr>
        <p:spPr>
          <a:xfrm flipH="1" flipV="1">
            <a:off x="2068286" y="5593790"/>
            <a:ext cx="1905000" cy="28302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63399BF3-CCD3-5767-DFAD-414C6710006F}"/>
              </a:ext>
            </a:extLst>
          </p:cNvPr>
          <p:cNvSpPr txBox="1"/>
          <p:nvPr>
            <p:custDataLst>
              <p:tags r:id="rId7"/>
            </p:custDataLst>
          </p:nvPr>
        </p:nvSpPr>
        <p:spPr>
          <a:xfrm>
            <a:off x="3973286" y="976080"/>
            <a:ext cx="7118717" cy="584775"/>
          </a:xfrm>
          <a:prstGeom prst="rect">
            <a:avLst/>
          </a:prstGeom>
          <a:noFill/>
          <a:ln>
            <a:noFill/>
          </a:ln>
        </p:spPr>
        <p:txBody>
          <a:bodyPr wrap="square">
            <a:spAutoFit/>
          </a:bodyPr>
          <a:lstStyle/>
          <a:p>
            <a:r>
              <a:rPr lang="fr-CA" sz="3200" b="1">
                <a:latin typeface="Aptos SemiBold" panose="020B0004020202020204" pitchFamily="34" charset="0"/>
              </a:rPr>
              <a:t>RECHERCHE CATALOGUE KOHA</a:t>
            </a:r>
          </a:p>
        </p:txBody>
      </p:sp>
    </p:spTree>
    <p:extLst>
      <p:ext uri="{BB962C8B-B14F-4D97-AF65-F5344CB8AC3E}">
        <p14:creationId xmlns:p14="http://schemas.microsoft.com/office/powerpoint/2010/main" val="11308185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2FF9C-6F2B-919F-9592-F140C2DF0415}"/>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E5996CAA-D468-88FE-0325-624466D85618}"/>
              </a:ext>
            </a:extLst>
          </p:cNvPr>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Book Antiqua" panose="02040602050305030304" pitchFamily="18" charset="0"/>
              </a:rPr>
              <a:pPr eaLnBrk="1" hangingPunct="1">
                <a:spcBef>
                  <a:spcPct val="0"/>
                </a:spcBef>
                <a:buFontTx/>
                <a:buNone/>
              </a:pPr>
              <a:t>5</a:t>
            </a:fld>
            <a:endParaRPr lang="fr-CA" altLang="fr-FR" sz="1200">
              <a:solidFill>
                <a:srgbClr val="898989"/>
              </a:solidFill>
              <a:latin typeface="Book Antiqua" panose="02040602050305030304" pitchFamily="18" charset="0"/>
            </a:endParaRPr>
          </a:p>
        </p:txBody>
      </p:sp>
      <p:sp>
        <p:nvSpPr>
          <p:cNvPr id="6" name="Rectangle 5">
            <a:extLst>
              <a:ext uri="{FF2B5EF4-FFF2-40B4-BE49-F238E27FC236}">
                <a16:creationId xmlns:a16="http://schemas.microsoft.com/office/drawing/2014/main" id="{D68601DF-A6D6-ED65-6B8F-9DAB5D814A6F}"/>
              </a:ext>
            </a:extLst>
          </p:cNvPr>
          <p:cNvSpPr/>
          <p:nvPr>
            <p:custDataLst>
              <p:tags r:id="rId2"/>
            </p:custDataLst>
          </p:nvPr>
        </p:nvSpPr>
        <p:spPr>
          <a:xfrm>
            <a:off x="69850" y="88708"/>
            <a:ext cx="12052300" cy="6671321"/>
          </a:xfrm>
          <a:prstGeom prst="rect">
            <a:avLst/>
          </a:prstGeom>
          <a:noFill/>
          <a:ln w="190500">
            <a:solidFill>
              <a:srgbClr val="154A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ZoneTexte 7">
            <a:extLst>
              <a:ext uri="{FF2B5EF4-FFF2-40B4-BE49-F238E27FC236}">
                <a16:creationId xmlns:a16="http://schemas.microsoft.com/office/drawing/2014/main" id="{82C2AA4F-2AE9-CAC2-E33B-A26E0353E316}"/>
              </a:ext>
            </a:extLst>
          </p:cNvPr>
          <p:cNvSpPr txBox="1"/>
          <p:nvPr>
            <p:custDataLst>
              <p:tags r:id="rId3"/>
            </p:custDataLst>
          </p:nvPr>
        </p:nvSpPr>
        <p:spPr>
          <a:xfrm>
            <a:off x="4495224" y="747678"/>
            <a:ext cx="7118717" cy="584775"/>
          </a:xfrm>
          <a:prstGeom prst="rect">
            <a:avLst/>
          </a:prstGeom>
          <a:noFill/>
          <a:ln>
            <a:noFill/>
          </a:ln>
        </p:spPr>
        <p:txBody>
          <a:bodyPr wrap="square">
            <a:spAutoFit/>
          </a:bodyPr>
          <a:lstStyle/>
          <a:p>
            <a:r>
              <a:rPr lang="fr-CA" sz="3200" b="1">
                <a:solidFill>
                  <a:schemeClr val="bg1"/>
                </a:solidFill>
                <a:latin typeface="Aptos SemiBold" panose="020B0004020202020204" pitchFamily="34" charset="0"/>
              </a:rPr>
              <a:t>RECHERCHE CATALOGUE KOHA</a:t>
            </a:r>
          </a:p>
        </p:txBody>
      </p:sp>
      <p:sp>
        <p:nvSpPr>
          <p:cNvPr id="3" name="ZoneTexte 2">
            <a:extLst>
              <a:ext uri="{FF2B5EF4-FFF2-40B4-BE49-F238E27FC236}">
                <a16:creationId xmlns:a16="http://schemas.microsoft.com/office/drawing/2014/main" id="{0929CAC8-2B3B-0C60-3535-6EBE230D6C25}"/>
              </a:ext>
            </a:extLst>
          </p:cNvPr>
          <p:cNvSpPr txBox="1"/>
          <p:nvPr>
            <p:custDataLst>
              <p:tags r:id="rId4"/>
            </p:custDataLst>
          </p:nvPr>
        </p:nvSpPr>
        <p:spPr>
          <a:xfrm>
            <a:off x="503517" y="1991423"/>
            <a:ext cx="10708767" cy="3139321"/>
          </a:xfrm>
          <a:prstGeom prst="rect">
            <a:avLst/>
          </a:prstGeom>
          <a:noFill/>
          <a:ln>
            <a:solidFill>
              <a:schemeClr val="bg1"/>
            </a:solidFill>
          </a:ln>
        </p:spPr>
        <p:txBody>
          <a:bodyPr wrap="square" numCol="1">
            <a:spAutoFit/>
          </a:bodyPr>
          <a:lstStyle/>
          <a:p>
            <a:pPr>
              <a:spcBef>
                <a:spcPts val="600"/>
              </a:spcBef>
            </a:pPr>
            <a:r>
              <a:rPr lang="fr-CA" sz="2400">
                <a:solidFill>
                  <a:schemeClr val="bg1"/>
                </a:solidFill>
                <a:latin typeface="Aptos Display" panose="020B0004020202020204" pitchFamily="34" charset="0"/>
              </a:rPr>
              <a:t>Regarder les documents en lien avec la recherche.</a:t>
            </a:r>
          </a:p>
          <a:p>
            <a:pPr>
              <a:spcBef>
                <a:spcPts val="600"/>
              </a:spcBef>
            </a:pPr>
            <a:endParaRPr lang="fr-CA" sz="2400">
              <a:solidFill>
                <a:schemeClr val="bg1"/>
              </a:solidFill>
              <a:latin typeface="Aptos Display" panose="020B0004020202020204" pitchFamily="34" charset="0"/>
            </a:endParaRPr>
          </a:p>
          <a:p>
            <a:pPr>
              <a:spcBef>
                <a:spcPts val="600"/>
              </a:spcBef>
            </a:pPr>
            <a:r>
              <a:rPr lang="fr-CA" sz="2400">
                <a:solidFill>
                  <a:schemeClr val="bg1"/>
                </a:solidFill>
                <a:latin typeface="Aptos Display" panose="020B0004020202020204" pitchFamily="34" charset="0"/>
              </a:rPr>
              <a:t>Choisir un document et répondre aux questions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Date de publication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Nombre de pages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Citation en APA : </a:t>
            </a:r>
          </a:p>
          <a:p>
            <a:pPr marL="800100" lvl="1" indent="-342900">
              <a:spcBef>
                <a:spcPts val="600"/>
              </a:spcBef>
              <a:buFont typeface="Arial" panose="020B0604020202020204" pitchFamily="34" charset="0"/>
              <a:buChar char="•"/>
            </a:pPr>
            <a:endParaRPr lang="fr-CA" sz="2400">
              <a:solidFill>
                <a:schemeClr val="bg1"/>
              </a:solidFill>
              <a:latin typeface="Aptos Display" panose="020B0004020202020204" pitchFamily="34" charset="0"/>
            </a:endParaRPr>
          </a:p>
        </p:txBody>
      </p:sp>
    </p:spTree>
    <p:extLst>
      <p:ext uri="{BB962C8B-B14F-4D97-AF65-F5344CB8AC3E}">
        <p14:creationId xmlns:p14="http://schemas.microsoft.com/office/powerpoint/2010/main" val="33087018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89577-E64E-3124-E14D-0910670A373C}"/>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7FC56E5E-1171-4855-6DE0-9E32BB7DEAA8}"/>
              </a:ext>
            </a:extLst>
          </p:cNvPr>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Aptos Display" panose="020B0004020202020204" pitchFamily="34" charset="0"/>
              </a:rPr>
              <a:pPr eaLnBrk="1" hangingPunct="1">
                <a:spcBef>
                  <a:spcPct val="0"/>
                </a:spcBef>
                <a:buFontTx/>
                <a:buNone/>
              </a:pPr>
              <a:t>6</a:t>
            </a:fld>
            <a:endParaRPr lang="fr-CA" altLang="fr-FR" sz="1200">
              <a:solidFill>
                <a:srgbClr val="898989"/>
              </a:solidFill>
              <a:latin typeface="Aptos Display" panose="020B0004020202020204" pitchFamily="34" charset="0"/>
            </a:endParaRPr>
          </a:p>
        </p:txBody>
      </p:sp>
      <p:graphicFrame>
        <p:nvGraphicFramePr>
          <p:cNvPr id="3" name="Tableau 2">
            <a:extLst>
              <a:ext uri="{FF2B5EF4-FFF2-40B4-BE49-F238E27FC236}">
                <a16:creationId xmlns:a16="http://schemas.microsoft.com/office/drawing/2014/main" id="{80136073-FC3B-E1DE-15A4-F8EA10B5DB7A}"/>
              </a:ext>
            </a:extLst>
          </p:cNvPr>
          <p:cNvGraphicFramePr>
            <a:graphicFrameLocks noGrp="1"/>
          </p:cNvGraphicFramePr>
          <p:nvPr>
            <p:custDataLst>
              <p:tags r:id="rId2"/>
            </p:custDataLst>
            <p:extLst>
              <p:ext uri="{D42A27DB-BD31-4B8C-83A1-F6EECF244321}">
                <p14:modId xmlns:p14="http://schemas.microsoft.com/office/powerpoint/2010/main" val="4120257974"/>
              </p:ext>
            </p:extLst>
          </p:nvPr>
        </p:nvGraphicFramePr>
        <p:xfrm>
          <a:off x="413658" y="1228821"/>
          <a:ext cx="11353799" cy="839465"/>
        </p:xfrm>
        <a:graphic>
          <a:graphicData uri="http://schemas.openxmlformats.org/drawingml/2006/table">
            <a:tbl>
              <a:tblPr>
                <a:tableStyleId>{7DF18680-E054-41AD-8BC1-D1AEF772440D}</a:tableStyleId>
              </a:tblPr>
              <a:tblGrid>
                <a:gridCol w="11353799">
                  <a:extLst>
                    <a:ext uri="{9D8B030D-6E8A-4147-A177-3AD203B41FA5}">
                      <a16:colId xmlns:a16="http://schemas.microsoft.com/office/drawing/2014/main" val="3015564920"/>
                    </a:ext>
                  </a:extLst>
                </a:gridCol>
              </a:tblGrid>
              <a:tr h="839465">
                <a:tc>
                  <a:txBody>
                    <a:bodyPr/>
                    <a:lstStyle/>
                    <a:p>
                      <a:pPr algn="ctr"/>
                      <a:r>
                        <a:rPr lang="fr-CA" sz="2400" b="0">
                          <a:solidFill>
                            <a:srgbClr val="FF0000"/>
                          </a:solidFill>
                        </a:rPr>
                        <a:t>(BASE DE DONNÉES QUÉBÉCOISE : </a:t>
                      </a:r>
                      <a:r>
                        <a:rPr lang="fr-CA" sz="2400" b="0" kern="1200">
                          <a:solidFill>
                            <a:srgbClr val="FF0000"/>
                          </a:solidFill>
                          <a:effectLst/>
                        </a:rPr>
                        <a:t>articles de revues scientifiques et culturelles, livres, actes, thèses en texte intégral)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5899280"/>
                  </a:ext>
                </a:extLst>
              </a:tr>
            </a:tbl>
          </a:graphicData>
        </a:graphic>
      </p:graphicFrame>
      <p:sp>
        <p:nvSpPr>
          <p:cNvPr id="9" name="Rectangle 8">
            <a:extLst>
              <a:ext uri="{FF2B5EF4-FFF2-40B4-BE49-F238E27FC236}">
                <a16:creationId xmlns:a16="http://schemas.microsoft.com/office/drawing/2014/main" id="{2CA11E95-9099-6351-7435-4BD66AA2B9B8}"/>
              </a:ext>
            </a:extLst>
          </p:cNvPr>
          <p:cNvSpPr/>
          <p:nvPr>
            <p:custDataLst>
              <p:tags r:id="rId3"/>
            </p:custDataLst>
          </p:nvPr>
        </p:nvSpPr>
        <p:spPr>
          <a:xfrm>
            <a:off x="69850" y="88708"/>
            <a:ext cx="12052300" cy="6671321"/>
          </a:xfrm>
          <a:prstGeom prst="rect">
            <a:avLst/>
          </a:prstGeom>
          <a:noFill/>
          <a:ln w="190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ZoneTexte 5">
            <a:extLst>
              <a:ext uri="{FF2B5EF4-FFF2-40B4-BE49-F238E27FC236}">
                <a16:creationId xmlns:a16="http://schemas.microsoft.com/office/drawing/2014/main" id="{8FBBA10F-D1A6-235F-3E11-B9DA212FA194}"/>
              </a:ext>
            </a:extLst>
          </p:cNvPr>
          <p:cNvSpPr txBox="1"/>
          <p:nvPr>
            <p:custDataLst>
              <p:tags r:id="rId4"/>
            </p:custDataLst>
          </p:nvPr>
        </p:nvSpPr>
        <p:spPr>
          <a:xfrm>
            <a:off x="4495224" y="747678"/>
            <a:ext cx="7118717" cy="584775"/>
          </a:xfrm>
          <a:prstGeom prst="rect">
            <a:avLst/>
          </a:prstGeom>
          <a:noFill/>
          <a:ln>
            <a:noFill/>
          </a:ln>
        </p:spPr>
        <p:txBody>
          <a:bodyPr wrap="square">
            <a:spAutoFit/>
          </a:bodyPr>
          <a:lstStyle/>
          <a:p>
            <a:r>
              <a:rPr lang="fr-CA" sz="3200" b="1">
                <a:solidFill>
                  <a:schemeClr val="bg1"/>
                </a:solidFill>
                <a:latin typeface="Aptos SemiBold" panose="020B0004020202020204" pitchFamily="34" charset="0"/>
              </a:rPr>
              <a:t>RECHERCHE ÉRUDIT</a:t>
            </a:r>
          </a:p>
        </p:txBody>
      </p:sp>
      <p:pic>
        <p:nvPicPr>
          <p:cNvPr id="10" name="Image 9">
            <a:extLst>
              <a:ext uri="{FF2B5EF4-FFF2-40B4-BE49-F238E27FC236}">
                <a16:creationId xmlns:a16="http://schemas.microsoft.com/office/drawing/2014/main" id="{9F125DDB-C827-9D2B-9AFF-A71F6F7CF821}"/>
              </a:ext>
            </a:extLst>
          </p:cNvPr>
          <p:cNvPicPr>
            <a:picLocks noChangeAspect="1"/>
          </p:cNvPicPr>
          <p:nvPr>
            <p:custDataLst>
              <p:tags r:id="rId5"/>
            </p:custDataLst>
          </p:nvPr>
        </p:nvPicPr>
        <p:blipFill>
          <a:blip r:embed="rId8"/>
          <a:stretch>
            <a:fillRect/>
          </a:stretch>
        </p:blipFill>
        <p:spPr>
          <a:xfrm>
            <a:off x="1747157" y="2402018"/>
            <a:ext cx="8686800" cy="3524250"/>
          </a:xfrm>
          <a:prstGeom prst="rect">
            <a:avLst/>
          </a:prstGeom>
        </p:spPr>
      </p:pic>
    </p:spTree>
    <p:extLst>
      <p:ext uri="{BB962C8B-B14F-4D97-AF65-F5344CB8AC3E}">
        <p14:creationId xmlns:p14="http://schemas.microsoft.com/office/powerpoint/2010/main" val="7101774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B8AC7-6468-6324-A27A-AD6E4C7ABAF7}"/>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18993986-510C-C534-6624-94CE667B469C}"/>
              </a:ext>
            </a:extLst>
          </p:cNvPr>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Book Antiqua" panose="02040602050305030304" pitchFamily="18" charset="0"/>
              </a:rPr>
              <a:pPr eaLnBrk="1" hangingPunct="1">
                <a:spcBef>
                  <a:spcPct val="0"/>
                </a:spcBef>
                <a:buFontTx/>
                <a:buNone/>
              </a:pPr>
              <a:t>7</a:t>
            </a:fld>
            <a:endParaRPr lang="fr-CA" altLang="fr-FR" sz="1200">
              <a:solidFill>
                <a:srgbClr val="898989"/>
              </a:solidFill>
              <a:latin typeface="Book Antiqua" panose="02040602050305030304" pitchFamily="18" charset="0"/>
            </a:endParaRPr>
          </a:p>
        </p:txBody>
      </p:sp>
      <p:sp>
        <p:nvSpPr>
          <p:cNvPr id="6" name="Rectangle 5">
            <a:extLst>
              <a:ext uri="{FF2B5EF4-FFF2-40B4-BE49-F238E27FC236}">
                <a16:creationId xmlns:a16="http://schemas.microsoft.com/office/drawing/2014/main" id="{A4CEF30D-B1BA-4AFB-EF5D-28734E68604A}"/>
              </a:ext>
            </a:extLst>
          </p:cNvPr>
          <p:cNvSpPr/>
          <p:nvPr>
            <p:custDataLst>
              <p:tags r:id="rId2"/>
            </p:custDataLst>
          </p:nvPr>
        </p:nvSpPr>
        <p:spPr>
          <a:xfrm>
            <a:off x="69850" y="88708"/>
            <a:ext cx="12052300" cy="6671321"/>
          </a:xfrm>
          <a:prstGeom prst="rect">
            <a:avLst/>
          </a:prstGeom>
          <a:noFill/>
          <a:ln w="190500">
            <a:solidFill>
              <a:srgbClr val="154A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ZoneTexte 2">
            <a:extLst>
              <a:ext uri="{FF2B5EF4-FFF2-40B4-BE49-F238E27FC236}">
                <a16:creationId xmlns:a16="http://schemas.microsoft.com/office/drawing/2014/main" id="{D0970B1B-9D6A-B0C0-8C6E-B6D25051FB80}"/>
              </a:ext>
            </a:extLst>
          </p:cNvPr>
          <p:cNvSpPr txBox="1"/>
          <p:nvPr>
            <p:custDataLst>
              <p:tags r:id="rId3"/>
            </p:custDataLst>
          </p:nvPr>
        </p:nvSpPr>
        <p:spPr>
          <a:xfrm>
            <a:off x="503517" y="1991423"/>
            <a:ext cx="10708767" cy="4031873"/>
          </a:xfrm>
          <a:prstGeom prst="rect">
            <a:avLst/>
          </a:prstGeom>
          <a:noFill/>
          <a:ln>
            <a:solidFill>
              <a:schemeClr val="bg1"/>
            </a:solidFill>
          </a:ln>
        </p:spPr>
        <p:txBody>
          <a:bodyPr wrap="square" numCol="1">
            <a:spAutoFit/>
          </a:bodyPr>
          <a:lstStyle/>
          <a:p>
            <a:pPr>
              <a:spcBef>
                <a:spcPts val="600"/>
              </a:spcBef>
            </a:pPr>
            <a:r>
              <a:rPr lang="fr-CA" sz="2400">
                <a:solidFill>
                  <a:schemeClr val="bg1"/>
                </a:solidFill>
                <a:latin typeface="Aptos Display" panose="020B0004020202020204" pitchFamily="34" charset="0"/>
              </a:rPr>
              <a:t>Regarder les documents en lien avec la recherche.</a:t>
            </a:r>
          </a:p>
          <a:p>
            <a:pPr>
              <a:spcBef>
                <a:spcPts val="600"/>
              </a:spcBef>
            </a:pPr>
            <a:endParaRPr lang="fr-CA" sz="2400">
              <a:solidFill>
                <a:schemeClr val="bg1"/>
              </a:solidFill>
              <a:latin typeface="Aptos Display" panose="020B0004020202020204" pitchFamily="34" charset="0"/>
            </a:endParaRPr>
          </a:p>
          <a:p>
            <a:pPr>
              <a:spcBef>
                <a:spcPts val="600"/>
              </a:spcBef>
            </a:pPr>
            <a:r>
              <a:rPr lang="fr-CA" sz="2400">
                <a:solidFill>
                  <a:schemeClr val="bg1"/>
                </a:solidFill>
                <a:latin typeface="Aptos Display" panose="020B0004020202020204" pitchFamily="34" charset="0"/>
              </a:rPr>
              <a:t>Répondre aux questions en lien avec la recherche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Nombre d’articles savants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Nombre de thèses disponibles : </a:t>
            </a:r>
          </a:p>
          <a:p>
            <a:pPr>
              <a:spcBef>
                <a:spcPts val="600"/>
              </a:spcBef>
            </a:pPr>
            <a:r>
              <a:rPr lang="fr-CA" sz="2400">
                <a:solidFill>
                  <a:schemeClr val="bg1"/>
                </a:solidFill>
                <a:latin typeface="Aptos Display" panose="020B0004020202020204" pitchFamily="34" charset="0"/>
              </a:rPr>
              <a:t>Choisir une thèse de moins de 5 ans et répondre aux questions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Nom de la personne responsable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Année de publication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Citation si disponible : </a:t>
            </a:r>
          </a:p>
        </p:txBody>
      </p:sp>
      <p:sp>
        <p:nvSpPr>
          <p:cNvPr id="4" name="ZoneTexte 3">
            <a:extLst>
              <a:ext uri="{FF2B5EF4-FFF2-40B4-BE49-F238E27FC236}">
                <a16:creationId xmlns:a16="http://schemas.microsoft.com/office/drawing/2014/main" id="{D9030ECC-76AB-B493-3BBF-3BEE9B33DAC0}"/>
              </a:ext>
            </a:extLst>
          </p:cNvPr>
          <p:cNvSpPr txBox="1"/>
          <p:nvPr>
            <p:custDataLst>
              <p:tags r:id="rId4"/>
            </p:custDataLst>
          </p:nvPr>
        </p:nvSpPr>
        <p:spPr>
          <a:xfrm>
            <a:off x="4495224" y="747678"/>
            <a:ext cx="7118717" cy="584775"/>
          </a:xfrm>
          <a:prstGeom prst="rect">
            <a:avLst/>
          </a:prstGeom>
          <a:noFill/>
          <a:ln>
            <a:noFill/>
          </a:ln>
        </p:spPr>
        <p:txBody>
          <a:bodyPr wrap="square">
            <a:spAutoFit/>
          </a:bodyPr>
          <a:lstStyle/>
          <a:p>
            <a:r>
              <a:rPr lang="fr-CA" sz="3200" b="1">
                <a:solidFill>
                  <a:schemeClr val="bg1"/>
                </a:solidFill>
                <a:latin typeface="Aptos SemiBold" panose="020B0004020202020204" pitchFamily="34" charset="0"/>
              </a:rPr>
              <a:t>RECHERCHE ÉRUDIT</a:t>
            </a:r>
          </a:p>
        </p:txBody>
      </p:sp>
    </p:spTree>
    <p:extLst>
      <p:ext uri="{BB962C8B-B14F-4D97-AF65-F5344CB8AC3E}">
        <p14:creationId xmlns:p14="http://schemas.microsoft.com/office/powerpoint/2010/main" val="29549568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0A497-56BE-211E-00D9-91F9FD69DEC9}"/>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C6C2FAE9-F0CB-18C0-C939-3502DE8FA88B}"/>
              </a:ext>
            </a:extLst>
          </p:cNvPr>
          <p:cNvSpPr txBox="1"/>
          <p:nvPr>
            <p:custDataLst>
              <p:tags r:id="rId1"/>
            </p:custDataLst>
          </p:nvPr>
        </p:nvSpPr>
        <p:spPr>
          <a:xfrm>
            <a:off x="3026379" y="364034"/>
            <a:ext cx="6725339" cy="769441"/>
          </a:xfrm>
          <a:prstGeom prst="rect">
            <a:avLst/>
          </a:prstGeom>
          <a:solidFill>
            <a:schemeClr val="bg1"/>
          </a:solidFill>
        </p:spPr>
        <p:txBody>
          <a:bodyPr wrap="square">
            <a:spAutoFit/>
          </a:bodyPr>
          <a:lstStyle/>
          <a:p>
            <a:pPr algn="ctr"/>
            <a:r>
              <a:rPr lang="fr-CA" sz="2400">
                <a:latin typeface="Aptos SemiBold" panose="020B0004020202020204" pitchFamily="34" charset="0"/>
              </a:rPr>
              <a:t>UTILISER L’INTELLIGENCE ARTIFICIELLE</a:t>
            </a:r>
          </a:p>
          <a:p>
            <a:pPr algn="ctr"/>
            <a:r>
              <a:rPr lang="fr-CA" sz="2000">
                <a:latin typeface="Aptos SemiBold" panose="020B0004020202020204" pitchFamily="34" charset="0"/>
              </a:rPr>
              <a:t>Comprendre un P.R.O.M.P.T.</a:t>
            </a:r>
            <a:endParaRPr lang="fr-CA" sz="2800">
              <a:latin typeface="Aptos SemiBold" panose="020B0004020202020204" pitchFamily="34" charset="0"/>
            </a:endParaRPr>
          </a:p>
        </p:txBody>
      </p:sp>
      <p:graphicFrame>
        <p:nvGraphicFramePr>
          <p:cNvPr id="2" name="Tableau 1">
            <a:extLst>
              <a:ext uri="{FF2B5EF4-FFF2-40B4-BE49-F238E27FC236}">
                <a16:creationId xmlns:a16="http://schemas.microsoft.com/office/drawing/2014/main" id="{54C495CE-36F1-88C6-DB54-751C105B18EC}"/>
              </a:ext>
            </a:extLst>
          </p:cNvPr>
          <p:cNvGraphicFramePr>
            <a:graphicFrameLocks noGrp="1"/>
          </p:cNvGraphicFramePr>
          <p:nvPr>
            <p:custDataLst>
              <p:tags r:id="rId2"/>
            </p:custDataLst>
          </p:nvPr>
        </p:nvGraphicFramePr>
        <p:xfrm>
          <a:off x="2087433" y="2124133"/>
          <a:ext cx="8776510" cy="4206997"/>
        </p:xfrm>
        <a:graphic>
          <a:graphicData uri="http://schemas.openxmlformats.org/drawingml/2006/table">
            <a:tbl>
              <a:tblPr/>
              <a:tblGrid>
                <a:gridCol w="2529171">
                  <a:extLst>
                    <a:ext uri="{9D8B030D-6E8A-4147-A177-3AD203B41FA5}">
                      <a16:colId xmlns:a16="http://schemas.microsoft.com/office/drawing/2014/main" val="115886113"/>
                    </a:ext>
                  </a:extLst>
                </a:gridCol>
                <a:gridCol w="6247339">
                  <a:extLst>
                    <a:ext uri="{9D8B030D-6E8A-4147-A177-3AD203B41FA5}">
                      <a16:colId xmlns:a16="http://schemas.microsoft.com/office/drawing/2014/main" val="623288047"/>
                    </a:ext>
                  </a:extLst>
                </a:gridCol>
              </a:tblGrid>
              <a:tr h="1098037">
                <a:tc>
                  <a:txBody>
                    <a:bodyPr/>
                    <a:lstStyle/>
                    <a:p>
                      <a:pPr>
                        <a:buNone/>
                      </a:pPr>
                      <a:r>
                        <a:rPr lang="fr-CA" sz="3200" b="1">
                          <a:solidFill>
                            <a:schemeClr val="bg1"/>
                          </a:solidFill>
                          <a:effectLst/>
                        </a:rPr>
                        <a:t>P.R.O.M.P.T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buNone/>
                      </a:pPr>
                      <a:r>
                        <a:rPr lang="fr-CA" sz="3200" b="1" i="0">
                          <a:solidFill>
                            <a:schemeClr val="bg1"/>
                          </a:solidFill>
                          <a:effectLst/>
                        </a:rPr>
                        <a:t>Question pour guider l’analyse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815684293"/>
                  </a:ext>
                </a:extLst>
              </a:tr>
              <a:tr h="0">
                <a:tc>
                  <a:txBody>
                    <a:bodyPr/>
                    <a:lstStyle/>
                    <a:p>
                      <a:pPr>
                        <a:buNone/>
                      </a:pPr>
                      <a:r>
                        <a:rPr lang="fr-CA" sz="3200" b="1">
                          <a:effectLst/>
                        </a:rPr>
                        <a:t>P.ERSONA</a:t>
                      </a:r>
                      <a:endParaRPr lang="fr-CA" sz="32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fr-CA" sz="3200" b="1">
                          <a:effectLst/>
                        </a:rPr>
                        <a:t>Rôle</a:t>
                      </a:r>
                      <a:r>
                        <a:rPr lang="fr-CA" sz="3200">
                          <a:effectLst/>
                        </a:rPr>
                        <a:t> de l’IA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536482334"/>
                  </a:ext>
                </a:extLst>
              </a:tr>
              <a:tr h="0">
                <a:tc>
                  <a:txBody>
                    <a:bodyPr/>
                    <a:lstStyle/>
                    <a:p>
                      <a:pPr>
                        <a:buNone/>
                      </a:pPr>
                      <a:r>
                        <a:rPr lang="fr-CA" sz="3200" b="1">
                          <a:effectLst/>
                        </a:rPr>
                        <a:t>R.ÉFÉRENCE</a:t>
                      </a:r>
                      <a:endParaRPr lang="fr-CA" sz="32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fr-CA" sz="3200" b="1">
                          <a:effectLst/>
                        </a:rPr>
                        <a:t>Contexte </a:t>
                      </a:r>
                      <a:r>
                        <a:rPr lang="fr-CA" sz="3200" b="0">
                          <a:effectLst/>
                        </a:rPr>
                        <a:t>de la demande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4126791237"/>
                  </a:ext>
                </a:extLst>
              </a:tr>
              <a:tr h="0">
                <a:tc>
                  <a:txBody>
                    <a:bodyPr/>
                    <a:lstStyle/>
                    <a:p>
                      <a:pPr>
                        <a:buNone/>
                      </a:pPr>
                      <a:r>
                        <a:rPr lang="fr-CA" sz="3200" b="1">
                          <a:effectLst/>
                        </a:rPr>
                        <a:t>O.BJECTIF</a:t>
                      </a:r>
                      <a:endParaRPr lang="fr-CA" sz="32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fr-CA" sz="3200" b="1">
                          <a:effectLst/>
                        </a:rPr>
                        <a:t>Tâche</a:t>
                      </a:r>
                      <a:r>
                        <a:rPr lang="fr-CA" sz="3200">
                          <a:effectLst/>
                        </a:rPr>
                        <a:t> à accomplir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65382070"/>
                  </a:ext>
                </a:extLst>
              </a:tr>
              <a:tr h="0">
                <a:tc>
                  <a:txBody>
                    <a:bodyPr/>
                    <a:lstStyle/>
                    <a:p>
                      <a:pPr>
                        <a:buNone/>
                      </a:pPr>
                      <a:r>
                        <a:rPr lang="fr-CA" sz="2400" b="1" i="1">
                          <a:effectLst/>
                        </a:rPr>
                        <a:t>M.ÉTHODE</a:t>
                      </a:r>
                      <a:endParaRPr lang="fr-CA" sz="2400" i="1">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fr-CA" sz="2400" i="1">
                          <a:effectLst/>
                        </a:rPr>
                        <a:t>Format de la réponse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853535784"/>
                  </a:ext>
                </a:extLst>
              </a:tr>
              <a:tr h="0">
                <a:tc>
                  <a:txBody>
                    <a:bodyPr/>
                    <a:lstStyle/>
                    <a:p>
                      <a:pPr>
                        <a:buNone/>
                      </a:pPr>
                      <a:r>
                        <a:rPr lang="fr-CA" sz="2400" b="1" i="1">
                          <a:effectLst/>
                        </a:rPr>
                        <a:t>P.ERSPECTIVE</a:t>
                      </a:r>
                      <a:endParaRPr lang="fr-CA" sz="2400" i="1">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fr-CA" sz="2400" i="1">
                          <a:effectLst/>
                        </a:rPr>
                        <a:t>Angles ou critères d’analyse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3801138434"/>
                  </a:ext>
                </a:extLst>
              </a:tr>
              <a:tr h="0">
                <a:tc>
                  <a:txBody>
                    <a:bodyPr/>
                    <a:lstStyle/>
                    <a:p>
                      <a:pPr>
                        <a:buNone/>
                      </a:pPr>
                      <a:r>
                        <a:rPr lang="fr-CA" sz="2400" b="1" i="1">
                          <a:effectLst/>
                        </a:rPr>
                        <a:t>T.ON / TAILLE</a:t>
                      </a:r>
                      <a:endParaRPr lang="fr-CA" sz="2400" i="1">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fr-CA" sz="2400" i="1">
                          <a:effectLst/>
                        </a:rPr>
                        <a:t>Style et longueur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1079252450"/>
                  </a:ext>
                </a:extLst>
              </a:tr>
            </a:tbl>
          </a:graphicData>
        </a:graphic>
      </p:graphicFrame>
      <p:pic>
        <p:nvPicPr>
          <p:cNvPr id="7" name="Image 6">
            <a:extLst>
              <a:ext uri="{FF2B5EF4-FFF2-40B4-BE49-F238E27FC236}">
                <a16:creationId xmlns:a16="http://schemas.microsoft.com/office/drawing/2014/main" id="{D18C525F-9F99-7E50-A1F8-F7F95F7BCCA1}"/>
              </a:ext>
            </a:extLst>
          </p:cNvPr>
          <p:cNvPicPr>
            <a:picLocks noChangeAspect="1"/>
          </p:cNvPicPr>
          <p:nvPr>
            <p:custDataLst>
              <p:tags r:id="rId3"/>
            </p:custDataLst>
          </p:nvPr>
        </p:nvPicPr>
        <p:blipFill>
          <a:blip r:embed="rId6"/>
          <a:stretch>
            <a:fillRect/>
          </a:stretch>
        </p:blipFill>
        <p:spPr>
          <a:xfrm>
            <a:off x="-20305" y="0"/>
            <a:ext cx="1796901" cy="1796901"/>
          </a:xfrm>
          <a:prstGeom prst="rect">
            <a:avLst/>
          </a:prstGeom>
        </p:spPr>
      </p:pic>
    </p:spTree>
    <p:extLst>
      <p:ext uri="{BB962C8B-B14F-4D97-AF65-F5344CB8AC3E}">
        <p14:creationId xmlns:p14="http://schemas.microsoft.com/office/powerpoint/2010/main" val="14910999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36046-0B31-DB52-A172-88CC1E0C1754}"/>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24DC8ACE-8EF0-04D5-5490-8985E91DF1A0}"/>
              </a:ext>
            </a:extLst>
          </p:cNvPr>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Book Antiqua" panose="02040602050305030304" pitchFamily="18" charset="0"/>
              </a:rPr>
              <a:pPr eaLnBrk="1" hangingPunct="1">
                <a:spcBef>
                  <a:spcPct val="0"/>
                </a:spcBef>
                <a:buFontTx/>
                <a:buNone/>
              </a:pPr>
              <a:t>9</a:t>
            </a:fld>
            <a:endParaRPr lang="fr-CA" altLang="fr-FR" sz="1200">
              <a:solidFill>
                <a:srgbClr val="898989"/>
              </a:solidFill>
              <a:latin typeface="Book Antiqua" panose="02040602050305030304" pitchFamily="18" charset="0"/>
            </a:endParaRPr>
          </a:p>
        </p:txBody>
      </p:sp>
      <p:sp>
        <p:nvSpPr>
          <p:cNvPr id="6" name="Rectangle 5">
            <a:extLst>
              <a:ext uri="{FF2B5EF4-FFF2-40B4-BE49-F238E27FC236}">
                <a16:creationId xmlns:a16="http://schemas.microsoft.com/office/drawing/2014/main" id="{04F83B75-377F-7595-22F1-5615D1E93AB0}"/>
              </a:ext>
            </a:extLst>
          </p:cNvPr>
          <p:cNvSpPr/>
          <p:nvPr>
            <p:custDataLst>
              <p:tags r:id="rId2"/>
            </p:custDataLst>
          </p:nvPr>
        </p:nvSpPr>
        <p:spPr>
          <a:xfrm>
            <a:off x="69850" y="88708"/>
            <a:ext cx="12052300" cy="6671321"/>
          </a:xfrm>
          <a:prstGeom prst="rect">
            <a:avLst/>
          </a:prstGeom>
          <a:noFill/>
          <a:ln w="1905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 name="ZoneTexte 3">
            <a:extLst>
              <a:ext uri="{FF2B5EF4-FFF2-40B4-BE49-F238E27FC236}">
                <a16:creationId xmlns:a16="http://schemas.microsoft.com/office/drawing/2014/main" id="{6F2E9475-7A08-53D7-E501-921EFA2696E8}"/>
              </a:ext>
            </a:extLst>
          </p:cNvPr>
          <p:cNvSpPr txBox="1"/>
          <p:nvPr>
            <p:custDataLst>
              <p:tags r:id="rId3"/>
            </p:custDataLst>
          </p:nvPr>
        </p:nvSpPr>
        <p:spPr>
          <a:xfrm>
            <a:off x="2427514" y="747678"/>
            <a:ext cx="9186427" cy="584775"/>
          </a:xfrm>
          <a:prstGeom prst="rect">
            <a:avLst/>
          </a:prstGeom>
          <a:noFill/>
          <a:ln>
            <a:noFill/>
          </a:ln>
        </p:spPr>
        <p:txBody>
          <a:bodyPr wrap="square">
            <a:spAutoFit/>
          </a:bodyPr>
          <a:lstStyle/>
          <a:p>
            <a:r>
              <a:rPr lang="fr-CA" sz="3200" b="1">
                <a:solidFill>
                  <a:schemeClr val="bg1"/>
                </a:solidFill>
                <a:latin typeface="Aptos SemiBold" panose="020B0004020202020204" pitchFamily="34" charset="0"/>
              </a:rPr>
              <a:t>PRÉPARATION DE RECHERCHE AVEC COPILOT</a:t>
            </a:r>
          </a:p>
        </p:txBody>
      </p:sp>
      <p:sp>
        <p:nvSpPr>
          <p:cNvPr id="5" name="ZoneTexte 4">
            <a:extLst>
              <a:ext uri="{FF2B5EF4-FFF2-40B4-BE49-F238E27FC236}">
                <a16:creationId xmlns:a16="http://schemas.microsoft.com/office/drawing/2014/main" id="{463CFCB0-34D7-6D51-E81F-3C3672E38380}"/>
              </a:ext>
            </a:extLst>
          </p:cNvPr>
          <p:cNvSpPr txBox="1"/>
          <p:nvPr>
            <p:custDataLst>
              <p:tags r:id="rId4"/>
            </p:custDataLst>
          </p:nvPr>
        </p:nvSpPr>
        <p:spPr>
          <a:xfrm>
            <a:off x="510413" y="1537349"/>
            <a:ext cx="9268406" cy="523220"/>
          </a:xfrm>
          <a:prstGeom prst="rect">
            <a:avLst/>
          </a:prstGeom>
          <a:noFill/>
        </p:spPr>
        <p:txBody>
          <a:bodyPr wrap="square" rtlCol="0">
            <a:spAutoFit/>
          </a:bodyPr>
          <a:lstStyle/>
          <a:p>
            <a:r>
              <a:rPr lang="fr-CA" sz="2800">
                <a:solidFill>
                  <a:schemeClr val="bg1"/>
                </a:solidFill>
                <a:latin typeface="Aptos Display" panose="020B0004020202020204" pitchFamily="34" charset="0"/>
              </a:rPr>
              <a:t>Distinction entre un sujet général et un sujet plus précis</a:t>
            </a:r>
          </a:p>
        </p:txBody>
      </p:sp>
      <p:graphicFrame>
        <p:nvGraphicFramePr>
          <p:cNvPr id="8" name="Tableau 7">
            <a:extLst>
              <a:ext uri="{FF2B5EF4-FFF2-40B4-BE49-F238E27FC236}">
                <a16:creationId xmlns:a16="http://schemas.microsoft.com/office/drawing/2014/main" id="{1C40F554-BB3D-13D5-4519-36CBFBB1C624}"/>
              </a:ext>
            </a:extLst>
          </p:cNvPr>
          <p:cNvGraphicFramePr>
            <a:graphicFrameLocks noGrp="1"/>
          </p:cNvGraphicFramePr>
          <p:nvPr>
            <p:custDataLst>
              <p:tags r:id="rId5"/>
            </p:custDataLst>
            <p:extLst>
              <p:ext uri="{D42A27DB-BD31-4B8C-83A1-F6EECF244321}">
                <p14:modId xmlns:p14="http://schemas.microsoft.com/office/powerpoint/2010/main" val="2154156088"/>
              </p:ext>
            </p:extLst>
          </p:nvPr>
        </p:nvGraphicFramePr>
        <p:xfrm>
          <a:off x="647220" y="2074959"/>
          <a:ext cx="10706580" cy="4309683"/>
        </p:xfrm>
        <a:graphic>
          <a:graphicData uri="http://schemas.openxmlformats.org/drawingml/2006/table">
            <a:tbl>
              <a:tblPr firstRow="1" bandRow="1">
                <a:tableStyleId>{21E4AEA4-8DFA-4A89-87EB-49C32662AFE0}</a:tableStyleId>
              </a:tblPr>
              <a:tblGrid>
                <a:gridCol w="2183681">
                  <a:extLst>
                    <a:ext uri="{9D8B030D-6E8A-4147-A177-3AD203B41FA5}">
                      <a16:colId xmlns:a16="http://schemas.microsoft.com/office/drawing/2014/main" val="3331448033"/>
                    </a:ext>
                  </a:extLst>
                </a:gridCol>
                <a:gridCol w="6129479">
                  <a:extLst>
                    <a:ext uri="{9D8B030D-6E8A-4147-A177-3AD203B41FA5}">
                      <a16:colId xmlns:a16="http://schemas.microsoft.com/office/drawing/2014/main" val="2541632076"/>
                    </a:ext>
                  </a:extLst>
                </a:gridCol>
                <a:gridCol w="2393420">
                  <a:extLst>
                    <a:ext uri="{9D8B030D-6E8A-4147-A177-3AD203B41FA5}">
                      <a16:colId xmlns:a16="http://schemas.microsoft.com/office/drawing/2014/main" val="2088949325"/>
                    </a:ext>
                  </a:extLst>
                </a:gridCol>
              </a:tblGrid>
              <a:tr h="305254">
                <a:tc>
                  <a:txBody>
                    <a:bodyPr/>
                    <a:lstStyle/>
                    <a:p>
                      <a:pPr algn="ctr"/>
                      <a:r>
                        <a:rPr lang="fr-CA">
                          <a:solidFill>
                            <a:schemeClr val="tx1"/>
                          </a:solidFill>
                          <a:latin typeface="Aptos Display" panose="020B0004020202020204" pitchFamily="34" charset="0"/>
                        </a:rPr>
                        <a:t>NIVEAU DE PRÉCISION</a:t>
                      </a:r>
                    </a:p>
                  </a:txBody>
                  <a:tcPr anchor="ctr">
                    <a:solidFill>
                      <a:schemeClr val="accent2">
                        <a:lumMod val="40000"/>
                        <a:lumOff val="60000"/>
                      </a:schemeClr>
                    </a:solidFill>
                  </a:tcPr>
                </a:tc>
                <a:tc>
                  <a:txBody>
                    <a:bodyPr/>
                    <a:lstStyle/>
                    <a:p>
                      <a:pPr algn="ctr"/>
                      <a:r>
                        <a:rPr lang="fr-CA">
                          <a:solidFill>
                            <a:schemeClr val="tx1"/>
                          </a:solidFill>
                          <a:latin typeface="Aptos Display" panose="020B0004020202020204" pitchFamily="34" charset="0"/>
                        </a:rPr>
                        <a:t>SUJET</a:t>
                      </a:r>
                    </a:p>
                  </a:txBody>
                  <a:tcPr anchor="ctr">
                    <a:solidFill>
                      <a:schemeClr val="accent2">
                        <a:lumMod val="40000"/>
                        <a:lumOff val="60000"/>
                      </a:schemeClr>
                    </a:solidFill>
                  </a:tcPr>
                </a:tc>
                <a:tc>
                  <a:txBody>
                    <a:bodyPr/>
                    <a:lstStyle/>
                    <a:p>
                      <a:pPr algn="ctr"/>
                      <a:r>
                        <a:rPr lang="fr-CA">
                          <a:solidFill>
                            <a:schemeClr val="tx1"/>
                          </a:solidFill>
                          <a:latin typeface="Aptos Display" panose="020B0004020202020204" pitchFamily="34" charset="0"/>
                        </a:rPr>
                        <a:t>NOMBRE DE RÉSULTATS ATTENDUS</a:t>
                      </a:r>
                    </a:p>
                  </a:txBody>
                  <a:tcPr anchor="ctr">
                    <a:solidFill>
                      <a:schemeClr val="accent2">
                        <a:lumMod val="40000"/>
                        <a:lumOff val="60000"/>
                      </a:schemeClr>
                    </a:solidFill>
                  </a:tcPr>
                </a:tc>
                <a:extLst>
                  <a:ext uri="{0D108BD9-81ED-4DB2-BD59-A6C34878D82A}">
                    <a16:rowId xmlns:a16="http://schemas.microsoft.com/office/drawing/2014/main" val="1391879958"/>
                  </a:ext>
                </a:extLst>
              </a:tr>
              <a:tr h="159263">
                <a:tc>
                  <a:txBody>
                    <a:bodyPr/>
                    <a:lstStyle/>
                    <a:p>
                      <a:pPr algn="ctr"/>
                      <a:r>
                        <a:rPr lang="fr-CA">
                          <a:latin typeface="Aptos Display" panose="020B0004020202020204" pitchFamily="34" charset="0"/>
                        </a:rPr>
                        <a:t>Très large</a:t>
                      </a:r>
                    </a:p>
                  </a:txBody>
                  <a:tcPr anchor="ctr">
                    <a:solidFill>
                      <a:schemeClr val="accent4">
                        <a:lumMod val="20000"/>
                        <a:lumOff val="80000"/>
                      </a:schemeClr>
                    </a:solidFill>
                  </a:tcPr>
                </a:tc>
                <a:tc>
                  <a:txBody>
                    <a:bodyPr/>
                    <a:lstStyle/>
                    <a:p>
                      <a:pPr fontAlgn="t">
                        <a:lnSpc>
                          <a:spcPct val="119048"/>
                        </a:lnSpc>
                        <a:buNone/>
                      </a:pPr>
                      <a:r>
                        <a:rPr lang="fr-CA">
                          <a:latin typeface="Aptos Display" panose="020B0004020202020204" pitchFamily="34" charset="0"/>
                        </a:rPr>
                        <a:t>L’endométriose</a:t>
                      </a:r>
                    </a:p>
                  </a:txBody>
                  <a:tcPr>
                    <a:solidFill>
                      <a:schemeClr val="accent4">
                        <a:lumMod val="20000"/>
                        <a:lumOff val="80000"/>
                      </a:schemeClr>
                    </a:solidFill>
                  </a:tcPr>
                </a:tc>
                <a:tc>
                  <a:txBody>
                    <a:bodyPr/>
                    <a:lstStyle/>
                    <a:p>
                      <a:pPr algn="ctr"/>
                      <a:r>
                        <a:rPr lang="fr-CA">
                          <a:latin typeface="Aptos Display" panose="020B0004020202020204" pitchFamily="34" charset="0"/>
                        </a:rPr>
                        <a:t>Très élevé</a:t>
                      </a:r>
                    </a:p>
                  </a:txBody>
                  <a:tcPr anchor="ctr">
                    <a:solidFill>
                      <a:schemeClr val="accent4">
                        <a:lumMod val="20000"/>
                        <a:lumOff val="80000"/>
                      </a:schemeClr>
                    </a:solidFill>
                  </a:tcPr>
                </a:tc>
                <a:extLst>
                  <a:ext uri="{0D108BD9-81ED-4DB2-BD59-A6C34878D82A}">
                    <a16:rowId xmlns:a16="http://schemas.microsoft.com/office/drawing/2014/main" val="3473694466"/>
                  </a:ext>
                </a:extLst>
              </a:tr>
              <a:tr h="226261">
                <a:tc>
                  <a:txBody>
                    <a:bodyPr/>
                    <a:lstStyle/>
                    <a:p>
                      <a:pPr algn="ctr"/>
                      <a:r>
                        <a:rPr lang="fr-CA">
                          <a:latin typeface="Aptos Display" panose="020B0004020202020204" pitchFamily="34" charset="0"/>
                        </a:rPr>
                        <a:t>Large</a:t>
                      </a:r>
                    </a:p>
                  </a:txBody>
                  <a:tcPr anchor="ctr">
                    <a:solidFill>
                      <a:schemeClr val="accent4">
                        <a:lumMod val="20000"/>
                        <a:lumOff val="80000"/>
                      </a:schemeClr>
                    </a:solidFill>
                  </a:tcPr>
                </a:tc>
                <a:tc>
                  <a:txBody>
                    <a:bodyPr/>
                    <a:lstStyle/>
                    <a:p>
                      <a:pPr fontAlgn="t">
                        <a:lnSpc>
                          <a:spcPct val="119048"/>
                        </a:lnSpc>
                        <a:buNone/>
                      </a:pPr>
                      <a:r>
                        <a:rPr lang="fr-CA">
                          <a:latin typeface="Aptos Display" panose="020B0004020202020204" pitchFamily="34" charset="0"/>
                        </a:rPr>
                        <a:t>Les effets de l’endométriose sur la santé</a:t>
                      </a:r>
                    </a:p>
                  </a:txBody>
                  <a:tcPr>
                    <a:solidFill>
                      <a:schemeClr val="accent4">
                        <a:lumMod val="20000"/>
                        <a:lumOff val="80000"/>
                      </a:schemeClr>
                    </a:solidFill>
                  </a:tcPr>
                </a:tc>
                <a:tc>
                  <a:txBody>
                    <a:bodyPr/>
                    <a:lstStyle/>
                    <a:p>
                      <a:pPr algn="ctr"/>
                      <a:r>
                        <a:rPr lang="fr-CA">
                          <a:latin typeface="Aptos Display" panose="020B0004020202020204" pitchFamily="34" charset="0"/>
                        </a:rPr>
                        <a:t>Élevé</a:t>
                      </a:r>
                    </a:p>
                  </a:txBody>
                  <a:tcPr anchor="ctr">
                    <a:solidFill>
                      <a:schemeClr val="accent4">
                        <a:lumMod val="20000"/>
                        <a:lumOff val="80000"/>
                      </a:schemeClr>
                    </a:solidFill>
                  </a:tcPr>
                </a:tc>
                <a:extLst>
                  <a:ext uri="{0D108BD9-81ED-4DB2-BD59-A6C34878D82A}">
                    <a16:rowId xmlns:a16="http://schemas.microsoft.com/office/drawing/2014/main" val="3747792708"/>
                  </a:ext>
                </a:extLst>
              </a:tr>
              <a:tr h="323230">
                <a:tc>
                  <a:txBody>
                    <a:bodyPr/>
                    <a:lstStyle/>
                    <a:p>
                      <a:pPr algn="ctr"/>
                      <a:r>
                        <a:rPr lang="fr-CA">
                          <a:latin typeface="Aptos Display" panose="020B0004020202020204" pitchFamily="34" charset="0"/>
                        </a:rPr>
                        <a:t>Moyen</a:t>
                      </a:r>
                    </a:p>
                  </a:txBody>
                  <a:tcPr anchor="ctr">
                    <a:solidFill>
                      <a:schemeClr val="accent4">
                        <a:lumMod val="20000"/>
                        <a:lumOff val="80000"/>
                      </a:schemeClr>
                    </a:solidFill>
                  </a:tcPr>
                </a:tc>
                <a:tc>
                  <a:txBody>
                    <a:bodyPr/>
                    <a:lstStyle/>
                    <a:p>
                      <a:pPr fontAlgn="t">
                        <a:lnSpc>
                          <a:spcPct val="119048"/>
                        </a:lnSpc>
                        <a:buNone/>
                      </a:pPr>
                      <a:r>
                        <a:rPr lang="fr-CA">
                          <a:latin typeface="Aptos Display" panose="020B0004020202020204" pitchFamily="34" charset="0"/>
                        </a:rPr>
                        <a:t>Les effets de l’endométriose sur la fonction physique et la qualité de vie des femmes</a:t>
                      </a:r>
                    </a:p>
                  </a:txBody>
                  <a:tcPr>
                    <a:solidFill>
                      <a:schemeClr val="accent4">
                        <a:lumMod val="20000"/>
                        <a:lumOff val="80000"/>
                      </a:schemeClr>
                    </a:solidFill>
                  </a:tcPr>
                </a:tc>
                <a:tc>
                  <a:txBody>
                    <a:bodyPr/>
                    <a:lstStyle/>
                    <a:p>
                      <a:pPr algn="ctr"/>
                      <a:r>
                        <a:rPr lang="fr-CA">
                          <a:latin typeface="Aptos Display" panose="020B0004020202020204" pitchFamily="34" charset="0"/>
                        </a:rPr>
                        <a:t>Moyen</a:t>
                      </a:r>
                    </a:p>
                  </a:txBody>
                  <a:tcPr anchor="ctr">
                    <a:solidFill>
                      <a:schemeClr val="accent4">
                        <a:lumMod val="20000"/>
                        <a:lumOff val="80000"/>
                      </a:schemeClr>
                    </a:solidFill>
                  </a:tcPr>
                </a:tc>
                <a:extLst>
                  <a:ext uri="{0D108BD9-81ED-4DB2-BD59-A6C34878D82A}">
                    <a16:rowId xmlns:a16="http://schemas.microsoft.com/office/drawing/2014/main" val="3668284956"/>
                  </a:ext>
                </a:extLst>
              </a:tr>
              <a:tr h="323230">
                <a:tc>
                  <a:txBody>
                    <a:bodyPr/>
                    <a:lstStyle/>
                    <a:p>
                      <a:pPr algn="ctr"/>
                      <a:r>
                        <a:rPr lang="fr-CA">
                          <a:latin typeface="Aptos Display" panose="020B0004020202020204" pitchFamily="34" charset="0"/>
                        </a:rPr>
                        <a:t>Précis</a:t>
                      </a:r>
                    </a:p>
                  </a:txBody>
                  <a:tcPr anchor="ctr">
                    <a:solidFill>
                      <a:schemeClr val="accent4">
                        <a:lumMod val="20000"/>
                        <a:lumOff val="80000"/>
                      </a:schemeClr>
                    </a:solidFill>
                  </a:tcPr>
                </a:tc>
                <a:tc>
                  <a:txBody>
                    <a:bodyPr/>
                    <a:lstStyle/>
                    <a:p>
                      <a:pPr fontAlgn="t">
                        <a:lnSpc>
                          <a:spcPct val="119048"/>
                        </a:lnSpc>
                        <a:buNone/>
                      </a:pPr>
                      <a:r>
                        <a:rPr lang="fr-CA">
                          <a:latin typeface="Aptos Display" panose="020B0004020202020204" pitchFamily="34" charset="0"/>
                        </a:rPr>
                        <a:t>Les effets de l’endométriose sur la douleur pelvienne chronique chez les femmes adultes</a:t>
                      </a:r>
                    </a:p>
                  </a:txBody>
                  <a:tcPr>
                    <a:solidFill>
                      <a:schemeClr val="accent4">
                        <a:lumMod val="20000"/>
                        <a:lumOff val="80000"/>
                      </a:schemeClr>
                    </a:solidFill>
                  </a:tcPr>
                </a:tc>
                <a:tc>
                  <a:txBody>
                    <a:bodyPr/>
                    <a:lstStyle/>
                    <a:p>
                      <a:pPr algn="ctr"/>
                      <a:r>
                        <a:rPr lang="fr-CA">
                          <a:latin typeface="Aptos Display" panose="020B0004020202020204" pitchFamily="34" charset="0"/>
                        </a:rPr>
                        <a:t>Faible à moyen</a:t>
                      </a:r>
                    </a:p>
                  </a:txBody>
                  <a:tcPr anchor="ctr">
                    <a:solidFill>
                      <a:schemeClr val="accent4">
                        <a:lumMod val="20000"/>
                        <a:lumOff val="80000"/>
                      </a:schemeClr>
                    </a:solidFill>
                  </a:tcPr>
                </a:tc>
                <a:extLst>
                  <a:ext uri="{0D108BD9-81ED-4DB2-BD59-A6C34878D82A}">
                    <a16:rowId xmlns:a16="http://schemas.microsoft.com/office/drawing/2014/main" val="3558542520"/>
                  </a:ext>
                </a:extLst>
              </a:tr>
              <a:tr h="420199">
                <a:tc>
                  <a:txBody>
                    <a:bodyPr/>
                    <a:lstStyle/>
                    <a:p>
                      <a:pPr algn="ctr"/>
                      <a:r>
                        <a:rPr lang="fr-CA">
                          <a:latin typeface="Aptos Display" panose="020B0004020202020204" pitchFamily="34" charset="0"/>
                        </a:rPr>
                        <a:t>Très précis</a:t>
                      </a:r>
                    </a:p>
                  </a:txBody>
                  <a:tcPr anchor="ctr">
                    <a:solidFill>
                      <a:schemeClr val="accent4">
                        <a:lumMod val="20000"/>
                        <a:lumOff val="80000"/>
                      </a:schemeClr>
                    </a:solidFill>
                  </a:tcPr>
                </a:tc>
                <a:tc>
                  <a:txBody>
                    <a:bodyPr/>
                    <a:lstStyle/>
                    <a:p>
                      <a:pPr fontAlgn="t">
                        <a:lnSpc>
                          <a:spcPct val="119048"/>
                        </a:lnSpc>
                        <a:buNone/>
                      </a:pPr>
                      <a:r>
                        <a:rPr lang="fr-CA">
                          <a:latin typeface="Aptos Display" panose="020B0004020202020204" pitchFamily="34" charset="0"/>
                        </a:rPr>
                        <a:t>L’efficacité de la physiothérapie du plancher pelvien pour réduire la douleur pelvienne chronique chez les femmes atteintes d’endométriose</a:t>
                      </a:r>
                    </a:p>
                  </a:txBody>
                  <a:tcPr>
                    <a:solidFill>
                      <a:schemeClr val="accent4">
                        <a:lumMod val="20000"/>
                        <a:lumOff val="80000"/>
                      </a:schemeClr>
                    </a:solidFill>
                  </a:tcPr>
                </a:tc>
                <a:tc>
                  <a:txBody>
                    <a:bodyPr/>
                    <a:lstStyle/>
                    <a:p>
                      <a:pPr algn="ctr"/>
                      <a:r>
                        <a:rPr lang="fr-CA">
                          <a:latin typeface="Aptos Display" panose="020B0004020202020204" pitchFamily="34" charset="0"/>
                        </a:rPr>
                        <a:t>Faible</a:t>
                      </a:r>
                    </a:p>
                  </a:txBody>
                  <a:tcPr anchor="ctr">
                    <a:solidFill>
                      <a:schemeClr val="accent4">
                        <a:lumMod val="20000"/>
                        <a:lumOff val="80000"/>
                      </a:schemeClr>
                    </a:solidFill>
                  </a:tcPr>
                </a:tc>
                <a:extLst>
                  <a:ext uri="{0D108BD9-81ED-4DB2-BD59-A6C34878D82A}">
                    <a16:rowId xmlns:a16="http://schemas.microsoft.com/office/drawing/2014/main" val="3971392422"/>
                  </a:ext>
                </a:extLst>
              </a:tr>
            </a:tbl>
          </a:graphicData>
        </a:graphic>
      </p:graphicFrame>
    </p:spTree>
    <p:extLst>
      <p:ext uri="{BB962C8B-B14F-4D97-AF65-F5344CB8AC3E}">
        <p14:creationId xmlns:p14="http://schemas.microsoft.com/office/powerpoint/2010/main" val="13438953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DA5B5-9925-111C-C82F-DFDEA4A13D02}"/>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A6BC7CB7-A3AB-78BC-F386-19F69D171EEF}"/>
              </a:ext>
            </a:extLst>
          </p:cNvPr>
          <p:cNvSpPr txBox="1"/>
          <p:nvPr>
            <p:custDataLst>
              <p:tags r:id="rId1"/>
            </p:custDataLst>
          </p:nvPr>
        </p:nvSpPr>
        <p:spPr>
          <a:xfrm>
            <a:off x="982975" y="1829807"/>
            <a:ext cx="10226050" cy="3654847"/>
          </a:xfrm>
          <a:prstGeom prst="rect">
            <a:avLst/>
          </a:prstGeom>
          <a:noFill/>
          <a:ln w="76200">
            <a:solidFill>
              <a:schemeClr val="accent2"/>
            </a:solidFill>
          </a:ln>
        </p:spPr>
        <p:txBody>
          <a:bodyPr wrap="square" numCol="1">
            <a:spAutoFit/>
          </a:bodyPr>
          <a:lstStyle/>
          <a:p>
            <a:pPr>
              <a:spcBef>
                <a:spcPts val="600"/>
              </a:spcBef>
            </a:pPr>
            <a:r>
              <a:rPr lang="fr-CA" sz="2800">
                <a:solidFill>
                  <a:schemeClr val="bg1"/>
                </a:solidFill>
                <a:highlight>
                  <a:srgbClr val="000080"/>
                </a:highlight>
                <a:latin typeface="Aptos Display" panose="020B0004020202020204" pitchFamily="34" charset="0"/>
              </a:rPr>
              <a:t>*** PROMPT 1 À DONNER À L’IA *** </a:t>
            </a:r>
          </a:p>
          <a:p>
            <a:pPr>
              <a:spcBef>
                <a:spcPts val="600"/>
              </a:spcBef>
            </a:pPr>
            <a:endParaRPr lang="fr-CA" sz="2800">
              <a:solidFill>
                <a:schemeClr val="bg1"/>
              </a:solidFill>
              <a:highlight>
                <a:srgbClr val="000080"/>
              </a:highlight>
              <a:latin typeface="Aptos Display" panose="020B0004020202020204" pitchFamily="34" charset="0"/>
            </a:endParaRPr>
          </a:p>
          <a:p>
            <a:pPr>
              <a:spcBef>
                <a:spcPts val="300"/>
              </a:spcBef>
            </a:pPr>
            <a:r>
              <a:rPr lang="fr-CA" sz="2800">
                <a:solidFill>
                  <a:schemeClr val="bg1"/>
                </a:solidFill>
                <a:latin typeface="Aptos Display" panose="020B0004020202020204" pitchFamily="34" charset="0"/>
              </a:rPr>
              <a:t>Tu es spécialiste en méthodologie de la recherche documentaire au niveau collégial. Je suis dans un cours de [</a:t>
            </a:r>
            <a:r>
              <a:rPr lang="fr-CA" sz="2800">
                <a:solidFill>
                  <a:schemeClr val="bg1"/>
                </a:solidFill>
                <a:highlight>
                  <a:srgbClr val="FF00FF"/>
                </a:highlight>
                <a:latin typeface="Aptos Display" panose="020B0004020202020204" pitchFamily="34" charset="0"/>
              </a:rPr>
              <a:t>INSÉRER NOM DU COURS</a:t>
            </a:r>
            <a:r>
              <a:rPr lang="fr-CA" sz="2800">
                <a:solidFill>
                  <a:schemeClr val="bg1"/>
                </a:solidFill>
                <a:latin typeface="Aptos Display" panose="020B0004020202020204" pitchFamily="34" charset="0"/>
              </a:rPr>
              <a:t>]. Mon sujet général est [</a:t>
            </a:r>
            <a:r>
              <a:rPr lang="fr-CA" sz="2800">
                <a:solidFill>
                  <a:schemeClr val="bg1"/>
                </a:solidFill>
                <a:highlight>
                  <a:srgbClr val="FF00FF"/>
                </a:highlight>
                <a:latin typeface="Aptos Display" panose="020B0004020202020204" pitchFamily="34" charset="0"/>
              </a:rPr>
              <a:t>INSÉRER SUJET</a:t>
            </a:r>
            <a:r>
              <a:rPr lang="fr-CA" sz="2800">
                <a:solidFill>
                  <a:schemeClr val="bg1"/>
                </a:solidFill>
                <a:latin typeface="Aptos Display" panose="020B0004020202020204" pitchFamily="34" charset="0"/>
              </a:rPr>
              <a:t>]. Génère 10 exemples de sujets en variant les angles et les traitements possibles. Ensuite, je vais choisir, adapter ou modifier une des propositions pour préciser mon propre besoin.</a:t>
            </a:r>
          </a:p>
        </p:txBody>
      </p:sp>
      <p:sp>
        <p:nvSpPr>
          <p:cNvPr id="3" name="Rectangle 2">
            <a:extLst>
              <a:ext uri="{FF2B5EF4-FFF2-40B4-BE49-F238E27FC236}">
                <a16:creationId xmlns:a16="http://schemas.microsoft.com/office/drawing/2014/main" id="{FC02CC7D-E6E6-32EC-AD8C-946712A52557}"/>
              </a:ext>
            </a:extLst>
          </p:cNvPr>
          <p:cNvSpPr/>
          <p:nvPr>
            <p:custDataLst>
              <p:tags r:id="rId2"/>
            </p:custDataLst>
          </p:nvPr>
        </p:nvSpPr>
        <p:spPr>
          <a:xfrm>
            <a:off x="69850" y="88708"/>
            <a:ext cx="12052300" cy="6671321"/>
          </a:xfrm>
          <a:prstGeom prst="rect">
            <a:avLst/>
          </a:prstGeom>
          <a:noFill/>
          <a:ln w="1905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ZoneTexte 6">
            <a:extLst>
              <a:ext uri="{FF2B5EF4-FFF2-40B4-BE49-F238E27FC236}">
                <a16:creationId xmlns:a16="http://schemas.microsoft.com/office/drawing/2014/main" id="{2D6F55E3-668D-3561-94E4-F4B76F393273}"/>
              </a:ext>
            </a:extLst>
          </p:cNvPr>
          <p:cNvSpPr txBox="1"/>
          <p:nvPr>
            <p:custDataLst>
              <p:tags r:id="rId3"/>
            </p:custDataLst>
          </p:nvPr>
        </p:nvSpPr>
        <p:spPr>
          <a:xfrm>
            <a:off x="276497" y="666870"/>
            <a:ext cx="9186427" cy="584775"/>
          </a:xfrm>
          <a:prstGeom prst="rect">
            <a:avLst/>
          </a:prstGeom>
          <a:noFill/>
          <a:ln>
            <a:noFill/>
          </a:ln>
        </p:spPr>
        <p:txBody>
          <a:bodyPr wrap="square">
            <a:spAutoFit/>
          </a:bodyPr>
          <a:lstStyle/>
          <a:p>
            <a:r>
              <a:rPr lang="fr-CA" sz="3200" b="1">
                <a:solidFill>
                  <a:schemeClr val="bg1"/>
                </a:solidFill>
                <a:latin typeface="Aptos SemiBold" panose="020B0004020202020204" pitchFamily="34" charset="0"/>
              </a:rPr>
              <a:t>PRÉPARATION DE RECHERCHE AVEC COPILOT</a:t>
            </a:r>
          </a:p>
        </p:txBody>
      </p:sp>
    </p:spTree>
    <p:extLst>
      <p:ext uri="{BB962C8B-B14F-4D97-AF65-F5344CB8AC3E}">
        <p14:creationId xmlns:p14="http://schemas.microsoft.com/office/powerpoint/2010/main" val="1569581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0FB9D-EF67-A143-B75E-EC21D688021D}"/>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3108DA98-4958-9153-8961-D636267C87D7}"/>
              </a:ext>
            </a:extLst>
          </p:cNvPr>
          <p:cNvSpPr txBox="1"/>
          <p:nvPr>
            <p:custDataLst>
              <p:tags r:id="rId1"/>
            </p:custDataLst>
          </p:nvPr>
        </p:nvSpPr>
        <p:spPr>
          <a:xfrm>
            <a:off x="982975" y="1829807"/>
            <a:ext cx="10226050" cy="2831544"/>
          </a:xfrm>
          <a:prstGeom prst="rect">
            <a:avLst/>
          </a:prstGeom>
          <a:noFill/>
          <a:ln w="76200">
            <a:solidFill>
              <a:srgbClr val="FF0000"/>
            </a:solidFill>
          </a:ln>
        </p:spPr>
        <p:txBody>
          <a:bodyPr wrap="square" numCol="1">
            <a:spAutoFit/>
          </a:bodyPr>
          <a:lstStyle/>
          <a:p>
            <a:pPr>
              <a:spcBef>
                <a:spcPts val="600"/>
              </a:spcBef>
            </a:pPr>
            <a:r>
              <a:rPr lang="fr-CA" sz="2800">
                <a:solidFill>
                  <a:schemeClr val="bg1"/>
                </a:solidFill>
                <a:highlight>
                  <a:srgbClr val="000080"/>
                </a:highlight>
                <a:latin typeface="Aptos Display" panose="020B0004020202020204" pitchFamily="34" charset="0"/>
              </a:rPr>
              <a:t>*** PROMPT 2 À DONNER À L’IA *** </a:t>
            </a:r>
          </a:p>
          <a:p>
            <a:pPr>
              <a:spcBef>
                <a:spcPts val="600"/>
              </a:spcBef>
            </a:pPr>
            <a:endParaRPr lang="fr-CA" sz="2800">
              <a:solidFill>
                <a:schemeClr val="bg1"/>
              </a:solidFill>
              <a:highlight>
                <a:srgbClr val="000080"/>
              </a:highlight>
              <a:latin typeface="Aptos Display" panose="020B0004020202020204" pitchFamily="34" charset="0"/>
            </a:endParaRPr>
          </a:p>
          <a:p>
            <a:pPr>
              <a:spcBef>
                <a:spcPts val="600"/>
              </a:spcBef>
            </a:pPr>
            <a:r>
              <a:rPr lang="fr-CA" sz="2800">
                <a:solidFill>
                  <a:schemeClr val="bg1"/>
                </a:solidFill>
                <a:latin typeface="Aptos Display" panose="020B0004020202020204" pitchFamily="34" charset="0"/>
              </a:rPr>
              <a:t>Avec le sujet que j’ai sélectionné : [</a:t>
            </a:r>
            <a:r>
              <a:rPr lang="fr-CA" sz="2800">
                <a:solidFill>
                  <a:schemeClr val="bg1"/>
                </a:solidFill>
                <a:highlight>
                  <a:srgbClr val="FF00FF"/>
                </a:highlight>
                <a:latin typeface="Aptos Display" panose="020B0004020202020204" pitchFamily="34" charset="0"/>
              </a:rPr>
              <a:t>INSÉRER SUJET PLUS PRÉCIS</a:t>
            </a:r>
            <a:r>
              <a:rPr lang="fr-CA" sz="2800">
                <a:solidFill>
                  <a:schemeClr val="bg1"/>
                </a:solidFill>
                <a:latin typeface="Aptos Display" panose="020B0004020202020204" pitchFamily="34" charset="0"/>
              </a:rPr>
              <a:t>]. Aide-moi à identifier les concepts principaux et les mots-clés qui pourraient être utilisés pour rechercher de l’information dans des bases de données spécialisées comme </a:t>
            </a:r>
            <a:r>
              <a:rPr lang="fr-CA" sz="2800" err="1">
                <a:solidFill>
                  <a:schemeClr val="bg1"/>
                </a:solidFill>
                <a:latin typeface="Aptos Display" panose="020B0004020202020204" pitchFamily="34" charset="0"/>
              </a:rPr>
              <a:t>pubmed</a:t>
            </a:r>
            <a:r>
              <a:rPr lang="fr-CA" sz="2800">
                <a:solidFill>
                  <a:schemeClr val="bg1"/>
                </a:solidFill>
                <a:latin typeface="Aptos Display" panose="020B0004020202020204" pitchFamily="34" charset="0"/>
              </a:rPr>
              <a:t>.</a:t>
            </a:r>
          </a:p>
        </p:txBody>
      </p:sp>
      <p:sp>
        <p:nvSpPr>
          <p:cNvPr id="3" name="Rectangle 2">
            <a:extLst>
              <a:ext uri="{FF2B5EF4-FFF2-40B4-BE49-F238E27FC236}">
                <a16:creationId xmlns:a16="http://schemas.microsoft.com/office/drawing/2014/main" id="{2CA315D2-ECA7-9F7E-E6C3-08C8D558BBB2}"/>
              </a:ext>
            </a:extLst>
          </p:cNvPr>
          <p:cNvSpPr/>
          <p:nvPr>
            <p:custDataLst>
              <p:tags r:id="rId2"/>
            </p:custDataLst>
          </p:nvPr>
        </p:nvSpPr>
        <p:spPr>
          <a:xfrm>
            <a:off x="69850" y="88708"/>
            <a:ext cx="12052300" cy="6671321"/>
          </a:xfrm>
          <a:prstGeom prst="rect">
            <a:avLst/>
          </a:prstGeom>
          <a:noFill/>
          <a:ln w="1905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ZoneTexte 6">
            <a:extLst>
              <a:ext uri="{FF2B5EF4-FFF2-40B4-BE49-F238E27FC236}">
                <a16:creationId xmlns:a16="http://schemas.microsoft.com/office/drawing/2014/main" id="{FB38D6B8-2D11-A319-CFDA-156B6CEF5CEA}"/>
              </a:ext>
            </a:extLst>
          </p:cNvPr>
          <p:cNvSpPr txBox="1"/>
          <p:nvPr>
            <p:custDataLst>
              <p:tags r:id="rId3"/>
            </p:custDataLst>
          </p:nvPr>
        </p:nvSpPr>
        <p:spPr>
          <a:xfrm>
            <a:off x="276497" y="666870"/>
            <a:ext cx="9186427" cy="584775"/>
          </a:xfrm>
          <a:prstGeom prst="rect">
            <a:avLst/>
          </a:prstGeom>
          <a:noFill/>
          <a:ln>
            <a:noFill/>
          </a:ln>
        </p:spPr>
        <p:txBody>
          <a:bodyPr wrap="square">
            <a:spAutoFit/>
          </a:bodyPr>
          <a:lstStyle/>
          <a:p>
            <a:r>
              <a:rPr lang="fr-CA" sz="3200" b="1">
                <a:solidFill>
                  <a:schemeClr val="bg1"/>
                </a:solidFill>
                <a:latin typeface="Aptos SemiBold" panose="020B0004020202020204" pitchFamily="34" charset="0"/>
              </a:rPr>
              <a:t>PRÉPARATION DE RECHERCHE AVEC COPILOT</a:t>
            </a:r>
          </a:p>
        </p:txBody>
      </p:sp>
    </p:spTree>
    <p:extLst>
      <p:ext uri="{BB962C8B-B14F-4D97-AF65-F5344CB8AC3E}">
        <p14:creationId xmlns:p14="http://schemas.microsoft.com/office/powerpoint/2010/main" val="27189486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8A180-1DBE-8769-607E-F81B11B5B9D8}"/>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E3D8DE98-1D85-2B51-1255-09AF03A26194}"/>
              </a:ext>
            </a:extLst>
          </p:cNvPr>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Aptos Display" panose="020B0004020202020204" pitchFamily="34" charset="0"/>
              </a:rPr>
              <a:pPr eaLnBrk="1" hangingPunct="1">
                <a:spcBef>
                  <a:spcPct val="0"/>
                </a:spcBef>
                <a:buFontTx/>
                <a:buNone/>
              </a:pPr>
              <a:t>12</a:t>
            </a:fld>
            <a:endParaRPr lang="fr-CA" altLang="fr-FR" sz="1200">
              <a:solidFill>
                <a:srgbClr val="898989"/>
              </a:solidFill>
              <a:latin typeface="Aptos Display" panose="020B0004020202020204" pitchFamily="34" charset="0"/>
            </a:endParaRPr>
          </a:p>
        </p:txBody>
      </p:sp>
      <p:sp>
        <p:nvSpPr>
          <p:cNvPr id="6" name="Rectangle 5">
            <a:extLst>
              <a:ext uri="{FF2B5EF4-FFF2-40B4-BE49-F238E27FC236}">
                <a16:creationId xmlns:a16="http://schemas.microsoft.com/office/drawing/2014/main" id="{608DD74E-C998-FD2B-EB12-4596D8406AA7}"/>
              </a:ext>
            </a:extLst>
          </p:cNvPr>
          <p:cNvSpPr/>
          <p:nvPr>
            <p:custDataLst>
              <p:tags r:id="rId2"/>
            </p:custDataLst>
          </p:nvPr>
        </p:nvSpPr>
        <p:spPr>
          <a:xfrm>
            <a:off x="69850" y="88708"/>
            <a:ext cx="12052300" cy="6671321"/>
          </a:xfrm>
          <a:prstGeom prst="rect">
            <a:avLst/>
          </a:prstGeom>
          <a:noFill/>
          <a:ln w="190500">
            <a:solidFill>
              <a:srgbClr val="0053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latin typeface="Aptos Display" panose="020B0004020202020204" pitchFamily="34" charset="0"/>
            </a:endParaRPr>
          </a:p>
        </p:txBody>
      </p:sp>
      <p:graphicFrame>
        <p:nvGraphicFramePr>
          <p:cNvPr id="4" name="Tableau 3">
            <a:extLst>
              <a:ext uri="{FF2B5EF4-FFF2-40B4-BE49-F238E27FC236}">
                <a16:creationId xmlns:a16="http://schemas.microsoft.com/office/drawing/2014/main" id="{8ABCE4E4-F2A0-1CDD-45D7-7ED7CB167893}"/>
              </a:ext>
            </a:extLst>
          </p:cNvPr>
          <p:cNvGraphicFramePr>
            <a:graphicFrameLocks noGrp="1"/>
          </p:cNvGraphicFramePr>
          <p:nvPr>
            <p:custDataLst>
              <p:tags r:id="rId3"/>
            </p:custDataLst>
            <p:extLst>
              <p:ext uri="{D42A27DB-BD31-4B8C-83A1-F6EECF244321}">
                <p14:modId xmlns:p14="http://schemas.microsoft.com/office/powerpoint/2010/main" val="4027088136"/>
              </p:ext>
            </p:extLst>
          </p:nvPr>
        </p:nvGraphicFramePr>
        <p:xfrm>
          <a:off x="505700" y="3145134"/>
          <a:ext cx="11000499" cy="2552330"/>
        </p:xfrm>
        <a:graphic>
          <a:graphicData uri="http://schemas.openxmlformats.org/drawingml/2006/table">
            <a:tbl>
              <a:tblPr firstRow="1">
                <a:tableStyleId>{8799B23B-EC83-4686-B30A-512413B5E67A}</a:tableStyleId>
              </a:tblPr>
              <a:tblGrid>
                <a:gridCol w="8221671">
                  <a:extLst>
                    <a:ext uri="{9D8B030D-6E8A-4147-A177-3AD203B41FA5}">
                      <a16:colId xmlns:a16="http://schemas.microsoft.com/office/drawing/2014/main" val="20000"/>
                    </a:ext>
                  </a:extLst>
                </a:gridCol>
                <a:gridCol w="2778828">
                  <a:extLst>
                    <a:ext uri="{9D8B030D-6E8A-4147-A177-3AD203B41FA5}">
                      <a16:colId xmlns:a16="http://schemas.microsoft.com/office/drawing/2014/main" val="20001"/>
                    </a:ext>
                  </a:extLst>
                </a:gridCol>
              </a:tblGrid>
              <a:tr h="285317">
                <a:tc>
                  <a:txBody>
                    <a:bodyPr/>
                    <a:lstStyle/>
                    <a:p>
                      <a:r>
                        <a:rPr lang="fr-CA" sz="2800" b="1">
                          <a:solidFill>
                            <a:schemeClr val="bg1"/>
                          </a:solidFill>
                          <a:latin typeface="Aptos Display" panose="020B0004020202020204" pitchFamily="34" charset="0"/>
                        </a:rPr>
                        <a:t>LIMITATIONS</a:t>
                      </a:r>
                    </a:p>
                  </a:txBody>
                  <a:tcPr marL="91441" marR="91441" marT="45737" marB="45737"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r-CA" sz="2800" b="1">
                          <a:solidFill>
                            <a:schemeClr val="bg1"/>
                          </a:solidFill>
                          <a:latin typeface="Aptos Display" panose="020B0004020202020204" pitchFamily="34" charset="0"/>
                        </a:rPr>
                        <a:t>RÉSULTATS</a:t>
                      </a:r>
                    </a:p>
                  </a:txBody>
                  <a:tcPr marL="91441" marR="91441" marT="45737" marB="45737" anchor="ctr"/>
                </a:tc>
                <a:extLst>
                  <a:ext uri="{0D108BD9-81ED-4DB2-BD59-A6C34878D82A}">
                    <a16:rowId xmlns:a16="http://schemas.microsoft.com/office/drawing/2014/main" val="10000"/>
                  </a:ext>
                </a:extLst>
              </a:tr>
              <a:tr h="544611">
                <a:tc>
                  <a:txBody>
                    <a:bodyPr/>
                    <a:lstStyle/>
                    <a:p>
                      <a:r>
                        <a:rPr lang="fr-CA" sz="2800" b="0">
                          <a:solidFill>
                            <a:schemeClr val="bg1"/>
                          </a:solidFill>
                          <a:latin typeface="Aptos Display" panose="020B0004020202020204" pitchFamily="34" charset="0"/>
                        </a:rPr>
                        <a:t>Uniquement des publications de moins 5 ans</a:t>
                      </a:r>
                    </a:p>
                  </a:txBody>
                  <a:tcPr marL="91441" marR="91441" marT="45737" marB="45737" anchor="ctr"/>
                </a:tc>
                <a:tc>
                  <a:txBody>
                    <a:bodyPr/>
                    <a:lstStyle/>
                    <a:p>
                      <a:pPr algn="r"/>
                      <a:endParaRPr lang="fr-CA" sz="2800" b="0">
                        <a:solidFill>
                          <a:schemeClr val="bg1"/>
                        </a:solidFill>
                        <a:latin typeface="Aptos Display" panose="020B0004020202020204" pitchFamily="34" charset="0"/>
                      </a:endParaRPr>
                    </a:p>
                  </a:txBody>
                  <a:tcPr marL="91441" marR="91441" marT="45737" marB="45737" anchor="ctr"/>
                </a:tc>
                <a:extLst>
                  <a:ext uri="{0D108BD9-81ED-4DB2-BD59-A6C34878D82A}">
                    <a16:rowId xmlns:a16="http://schemas.microsoft.com/office/drawing/2014/main" val="10001"/>
                  </a:ext>
                </a:extLst>
              </a:tr>
              <a:tr h="544611">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r-FR" sz="2800" b="0">
                          <a:solidFill>
                            <a:schemeClr val="bg1"/>
                          </a:solidFill>
                          <a:latin typeface="Aptos Display" panose="020B0004020202020204" pitchFamily="34" charset="0"/>
                        </a:rPr>
                        <a:t>+ en Free full </a:t>
                      </a:r>
                      <a:r>
                        <a:rPr lang="fr-FR" sz="2800" b="0" err="1">
                          <a:solidFill>
                            <a:schemeClr val="bg1"/>
                          </a:solidFill>
                          <a:latin typeface="Aptos Display" panose="020B0004020202020204" pitchFamily="34" charset="0"/>
                        </a:rPr>
                        <a:t>text</a:t>
                      </a:r>
                      <a:r>
                        <a:rPr lang="fr-FR" sz="2800" b="0">
                          <a:solidFill>
                            <a:schemeClr val="bg1"/>
                          </a:solidFill>
                          <a:latin typeface="Aptos Display" panose="020B0004020202020204" pitchFamily="34" charset="0"/>
                        </a:rPr>
                        <a:t> (TEXTE INTÉGRAL)</a:t>
                      </a:r>
                      <a:endParaRPr lang="fr-CA" sz="2800" b="0">
                        <a:solidFill>
                          <a:schemeClr val="bg1"/>
                        </a:solidFill>
                        <a:latin typeface="Aptos Display" panose="020B0004020202020204" pitchFamily="34" charset="0"/>
                      </a:endParaRPr>
                    </a:p>
                  </a:txBody>
                  <a:tcPr marL="91441" marR="91441" marT="45737" marB="45737" anchor="ctr"/>
                </a:tc>
                <a:tc>
                  <a:txBody>
                    <a:bodyPr/>
                    <a:lstStyle/>
                    <a:p>
                      <a:pPr algn="r"/>
                      <a:endParaRPr lang="fr-CA" sz="2800" b="0">
                        <a:solidFill>
                          <a:schemeClr val="bg1"/>
                        </a:solidFill>
                        <a:latin typeface="Aptos Display" panose="020B0004020202020204" pitchFamily="34" charset="0"/>
                      </a:endParaRPr>
                    </a:p>
                  </a:txBody>
                  <a:tcPr marL="91441" marR="91441" marT="45737" marB="45737" anchor="ctr"/>
                </a:tc>
                <a:extLst>
                  <a:ext uri="{0D108BD9-81ED-4DB2-BD59-A6C34878D82A}">
                    <a16:rowId xmlns:a16="http://schemas.microsoft.com/office/drawing/2014/main" val="10002"/>
                  </a:ext>
                </a:extLst>
              </a:tr>
              <a:tr h="544611">
                <a:tc>
                  <a:txBody>
                    <a:bodyPr/>
                    <a:lstStyle/>
                    <a:p>
                      <a:pPr lvl="1"/>
                      <a:r>
                        <a:rPr lang="fr-CA" sz="2800" b="0">
                          <a:solidFill>
                            <a:schemeClr val="bg1"/>
                          </a:solidFill>
                          <a:latin typeface="Aptos Display" panose="020B0004020202020204" pitchFamily="34" charset="0"/>
                        </a:rPr>
                        <a:t>+ SÉLECTIONNER : </a:t>
                      </a:r>
                      <a:r>
                        <a:rPr lang="en-US" sz="2800" b="0">
                          <a:solidFill>
                            <a:schemeClr val="bg1"/>
                          </a:solidFill>
                          <a:latin typeface="Aptos Display" panose="020B0004020202020204" pitchFamily="34" charset="0"/>
                        </a:rPr>
                        <a:t>Meta-Analysis, Randomized Controlled Trial, Review, Systematic Review</a:t>
                      </a:r>
                      <a:endParaRPr lang="fr-CA" sz="2800" b="0">
                        <a:solidFill>
                          <a:schemeClr val="bg1"/>
                        </a:solidFill>
                        <a:latin typeface="Aptos Display" panose="020B0004020202020204" pitchFamily="34" charset="0"/>
                      </a:endParaRPr>
                    </a:p>
                  </a:txBody>
                  <a:tcPr marL="91441" marR="91441" marT="45737" marB="45737" anchor="ctr"/>
                </a:tc>
                <a:tc>
                  <a:txBody>
                    <a:bodyPr/>
                    <a:lstStyle/>
                    <a:p>
                      <a:pPr algn="r"/>
                      <a:endParaRPr lang="fr-CA" sz="2800" b="0">
                        <a:solidFill>
                          <a:schemeClr val="bg1"/>
                        </a:solidFill>
                        <a:latin typeface="Aptos Display" panose="020B0004020202020204" pitchFamily="34" charset="0"/>
                      </a:endParaRPr>
                    </a:p>
                  </a:txBody>
                  <a:tcPr marL="91441" marR="91441" marT="45737" marB="45737" anchor="ctr"/>
                </a:tc>
                <a:extLst>
                  <a:ext uri="{0D108BD9-81ED-4DB2-BD59-A6C34878D82A}">
                    <a16:rowId xmlns:a16="http://schemas.microsoft.com/office/drawing/2014/main" val="3964074826"/>
                  </a:ext>
                </a:extLst>
              </a:tr>
            </a:tbl>
          </a:graphicData>
        </a:graphic>
      </p:graphicFrame>
      <p:pic>
        <p:nvPicPr>
          <p:cNvPr id="8" name="Image 7">
            <a:extLst>
              <a:ext uri="{FF2B5EF4-FFF2-40B4-BE49-F238E27FC236}">
                <a16:creationId xmlns:a16="http://schemas.microsoft.com/office/drawing/2014/main" id="{3FADC314-C833-B3C7-3DC8-6E69825FF1C2}"/>
              </a:ext>
            </a:extLst>
          </p:cNvPr>
          <p:cNvPicPr>
            <a:picLocks noChangeAspect="1"/>
          </p:cNvPicPr>
          <p:nvPr>
            <p:custDataLst>
              <p:tags r:id="rId4"/>
            </p:custDataLst>
          </p:nvPr>
        </p:nvPicPr>
        <p:blipFill>
          <a:blip r:embed="rId8"/>
          <a:stretch>
            <a:fillRect/>
          </a:stretch>
        </p:blipFill>
        <p:spPr>
          <a:xfrm>
            <a:off x="578059" y="707613"/>
            <a:ext cx="3057525" cy="1371600"/>
          </a:xfrm>
          <a:prstGeom prst="rect">
            <a:avLst/>
          </a:prstGeom>
        </p:spPr>
      </p:pic>
      <p:sp>
        <p:nvSpPr>
          <p:cNvPr id="3" name="ZoneTexte 2">
            <a:extLst>
              <a:ext uri="{FF2B5EF4-FFF2-40B4-BE49-F238E27FC236}">
                <a16:creationId xmlns:a16="http://schemas.microsoft.com/office/drawing/2014/main" id="{E5E50BBE-21E0-F66A-4A9F-818A28C20E62}"/>
              </a:ext>
            </a:extLst>
          </p:cNvPr>
          <p:cNvSpPr txBox="1"/>
          <p:nvPr>
            <p:custDataLst>
              <p:tags r:id="rId5"/>
            </p:custDataLst>
          </p:nvPr>
        </p:nvSpPr>
        <p:spPr>
          <a:xfrm>
            <a:off x="4495224" y="747678"/>
            <a:ext cx="7118717" cy="584775"/>
          </a:xfrm>
          <a:prstGeom prst="rect">
            <a:avLst/>
          </a:prstGeom>
          <a:noFill/>
          <a:ln>
            <a:noFill/>
          </a:ln>
        </p:spPr>
        <p:txBody>
          <a:bodyPr wrap="square">
            <a:spAutoFit/>
          </a:bodyPr>
          <a:lstStyle/>
          <a:p>
            <a:r>
              <a:rPr lang="fr-CA" sz="3200" b="1">
                <a:solidFill>
                  <a:schemeClr val="bg1"/>
                </a:solidFill>
                <a:latin typeface="Aptos SemiBold" panose="020B0004020202020204" pitchFamily="34" charset="0"/>
              </a:rPr>
              <a:t>RECHERCHE PubMed</a:t>
            </a:r>
          </a:p>
        </p:txBody>
      </p:sp>
    </p:spTree>
    <p:extLst>
      <p:ext uri="{BB962C8B-B14F-4D97-AF65-F5344CB8AC3E}">
        <p14:creationId xmlns:p14="http://schemas.microsoft.com/office/powerpoint/2010/main" val="23613451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F2DAC-2781-65FB-1A29-B92F28529EBD}"/>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38A97830-162C-85B5-A8D9-7335FA62A898}"/>
              </a:ext>
            </a:extLst>
          </p:cNvPr>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Book Antiqua" panose="02040602050305030304" pitchFamily="18" charset="0"/>
              </a:rPr>
              <a:pPr eaLnBrk="1" hangingPunct="1">
                <a:spcBef>
                  <a:spcPct val="0"/>
                </a:spcBef>
                <a:buFontTx/>
                <a:buNone/>
              </a:pPr>
              <a:t>13</a:t>
            </a:fld>
            <a:endParaRPr lang="fr-CA" altLang="fr-FR" sz="1200">
              <a:solidFill>
                <a:srgbClr val="898989"/>
              </a:solidFill>
              <a:latin typeface="Book Antiqua" panose="02040602050305030304" pitchFamily="18" charset="0"/>
            </a:endParaRPr>
          </a:p>
        </p:txBody>
      </p:sp>
      <p:sp>
        <p:nvSpPr>
          <p:cNvPr id="6" name="Rectangle 5">
            <a:extLst>
              <a:ext uri="{FF2B5EF4-FFF2-40B4-BE49-F238E27FC236}">
                <a16:creationId xmlns:a16="http://schemas.microsoft.com/office/drawing/2014/main" id="{DFBD2BAE-0559-2109-8654-3192932C7D5E}"/>
              </a:ext>
            </a:extLst>
          </p:cNvPr>
          <p:cNvSpPr/>
          <p:nvPr>
            <p:custDataLst>
              <p:tags r:id="rId2"/>
            </p:custDataLst>
          </p:nvPr>
        </p:nvSpPr>
        <p:spPr>
          <a:xfrm>
            <a:off x="69850" y="88708"/>
            <a:ext cx="12052300" cy="6671321"/>
          </a:xfrm>
          <a:prstGeom prst="rect">
            <a:avLst/>
          </a:prstGeom>
          <a:noFill/>
          <a:ln w="190500">
            <a:solidFill>
              <a:srgbClr val="0053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ZoneTexte 2">
            <a:extLst>
              <a:ext uri="{FF2B5EF4-FFF2-40B4-BE49-F238E27FC236}">
                <a16:creationId xmlns:a16="http://schemas.microsoft.com/office/drawing/2014/main" id="{0302DC71-0E87-8291-3F72-3AF3F45F6395}"/>
              </a:ext>
            </a:extLst>
          </p:cNvPr>
          <p:cNvSpPr txBox="1"/>
          <p:nvPr>
            <p:custDataLst>
              <p:tags r:id="rId3"/>
            </p:custDataLst>
          </p:nvPr>
        </p:nvSpPr>
        <p:spPr>
          <a:xfrm>
            <a:off x="503517" y="1991423"/>
            <a:ext cx="10708767" cy="2693045"/>
          </a:xfrm>
          <a:prstGeom prst="rect">
            <a:avLst/>
          </a:prstGeom>
          <a:noFill/>
          <a:ln>
            <a:solidFill>
              <a:schemeClr val="bg1"/>
            </a:solidFill>
          </a:ln>
        </p:spPr>
        <p:txBody>
          <a:bodyPr wrap="square" numCol="1">
            <a:spAutoFit/>
          </a:bodyPr>
          <a:lstStyle/>
          <a:p>
            <a:pPr>
              <a:spcBef>
                <a:spcPts val="600"/>
              </a:spcBef>
            </a:pPr>
            <a:r>
              <a:rPr lang="fr-CA" sz="2400">
                <a:solidFill>
                  <a:schemeClr val="bg1"/>
                </a:solidFill>
                <a:latin typeface="Aptos Display" panose="020B0004020202020204" pitchFamily="34" charset="0"/>
              </a:rPr>
              <a:t>Choisir un document de moins de 5 ans et répondre aux questions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Nom de la revue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Année de publication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Keywords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MeSH </a:t>
            </a:r>
            <a:r>
              <a:rPr lang="fr-CA" sz="2400" err="1">
                <a:solidFill>
                  <a:schemeClr val="bg1"/>
                </a:solidFill>
                <a:latin typeface="Aptos Display" panose="020B0004020202020204" pitchFamily="34" charset="0"/>
              </a:rPr>
              <a:t>terms</a:t>
            </a:r>
            <a:r>
              <a:rPr lang="fr-CA" sz="2400">
                <a:solidFill>
                  <a:schemeClr val="bg1"/>
                </a:solidFill>
                <a:latin typeface="Aptos Display" panose="020B0004020202020204" pitchFamily="34" charset="0"/>
              </a:rPr>
              <a:t> (principaux uniquement : *)</a:t>
            </a:r>
          </a:p>
          <a:p>
            <a:pPr marL="800100" lvl="1" indent="-342900">
              <a:spcBef>
                <a:spcPts val="600"/>
              </a:spcBef>
              <a:buFont typeface="Arial" panose="020B0604020202020204" pitchFamily="34" charset="0"/>
              <a:buChar char="•"/>
            </a:pPr>
            <a:r>
              <a:rPr lang="fr-CA" sz="2400">
                <a:solidFill>
                  <a:schemeClr val="bg1"/>
                </a:solidFill>
                <a:latin typeface="Aptos Display" panose="020B0004020202020204" pitchFamily="34" charset="0"/>
              </a:rPr>
              <a:t>Citation en APA : </a:t>
            </a:r>
          </a:p>
        </p:txBody>
      </p:sp>
      <p:sp>
        <p:nvSpPr>
          <p:cNvPr id="5" name="ZoneTexte 4">
            <a:extLst>
              <a:ext uri="{FF2B5EF4-FFF2-40B4-BE49-F238E27FC236}">
                <a16:creationId xmlns:a16="http://schemas.microsoft.com/office/drawing/2014/main" id="{E48376D3-EDE9-5DD6-3714-A1625C627DE6}"/>
              </a:ext>
            </a:extLst>
          </p:cNvPr>
          <p:cNvSpPr txBox="1"/>
          <p:nvPr>
            <p:custDataLst>
              <p:tags r:id="rId4"/>
            </p:custDataLst>
          </p:nvPr>
        </p:nvSpPr>
        <p:spPr>
          <a:xfrm>
            <a:off x="4495224" y="747678"/>
            <a:ext cx="7118717" cy="584775"/>
          </a:xfrm>
          <a:prstGeom prst="rect">
            <a:avLst/>
          </a:prstGeom>
          <a:noFill/>
          <a:ln>
            <a:noFill/>
          </a:ln>
        </p:spPr>
        <p:txBody>
          <a:bodyPr wrap="square">
            <a:spAutoFit/>
          </a:bodyPr>
          <a:lstStyle/>
          <a:p>
            <a:r>
              <a:rPr lang="fr-CA" sz="3200" b="1">
                <a:solidFill>
                  <a:schemeClr val="bg1"/>
                </a:solidFill>
                <a:latin typeface="Aptos SemiBold" panose="020B0004020202020204" pitchFamily="34" charset="0"/>
              </a:rPr>
              <a:t>RECHERCHE PubMed</a:t>
            </a:r>
          </a:p>
        </p:txBody>
      </p:sp>
    </p:spTree>
    <p:extLst>
      <p:ext uri="{BB962C8B-B14F-4D97-AF65-F5344CB8AC3E}">
        <p14:creationId xmlns:p14="http://schemas.microsoft.com/office/powerpoint/2010/main" val="1852608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FD45E-E96D-3CBF-3774-F5734C3FF3E0}"/>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573C5884-DABB-2D0C-7789-1D7CA902715B}"/>
              </a:ext>
            </a:extLst>
          </p:cNvPr>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Book Antiqua" panose="02040602050305030304" pitchFamily="18" charset="0"/>
              </a:rPr>
              <a:pPr eaLnBrk="1" hangingPunct="1">
                <a:spcBef>
                  <a:spcPct val="0"/>
                </a:spcBef>
                <a:buFontTx/>
                <a:buNone/>
              </a:pPr>
              <a:t>14</a:t>
            </a:fld>
            <a:endParaRPr lang="fr-CA" altLang="fr-FR" sz="1200">
              <a:solidFill>
                <a:srgbClr val="898989"/>
              </a:solidFill>
              <a:latin typeface="Book Antiqua" panose="02040602050305030304" pitchFamily="18" charset="0"/>
            </a:endParaRPr>
          </a:p>
        </p:txBody>
      </p:sp>
      <p:sp>
        <p:nvSpPr>
          <p:cNvPr id="6" name="Rectangle 5">
            <a:extLst>
              <a:ext uri="{FF2B5EF4-FFF2-40B4-BE49-F238E27FC236}">
                <a16:creationId xmlns:a16="http://schemas.microsoft.com/office/drawing/2014/main" id="{410AC1B2-672C-5085-DB75-1EBEFFAE8AAA}"/>
              </a:ext>
            </a:extLst>
          </p:cNvPr>
          <p:cNvSpPr/>
          <p:nvPr>
            <p:custDataLst>
              <p:tags r:id="rId2"/>
            </p:custDataLst>
          </p:nvPr>
        </p:nvSpPr>
        <p:spPr>
          <a:xfrm>
            <a:off x="69850" y="88708"/>
            <a:ext cx="12052300" cy="6671321"/>
          </a:xfrm>
          <a:prstGeom prst="rect">
            <a:avLst/>
          </a:prstGeom>
          <a:noFill/>
          <a:ln w="190500">
            <a:solidFill>
              <a:srgbClr val="0053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ZoneTexte 4">
            <a:extLst>
              <a:ext uri="{FF2B5EF4-FFF2-40B4-BE49-F238E27FC236}">
                <a16:creationId xmlns:a16="http://schemas.microsoft.com/office/drawing/2014/main" id="{C455E6C0-5E5E-E61E-235F-501BA88DACB5}"/>
              </a:ext>
            </a:extLst>
          </p:cNvPr>
          <p:cNvSpPr txBox="1"/>
          <p:nvPr>
            <p:custDataLst>
              <p:tags r:id="rId3"/>
            </p:custDataLst>
          </p:nvPr>
        </p:nvSpPr>
        <p:spPr>
          <a:xfrm>
            <a:off x="3766273" y="319088"/>
            <a:ext cx="7118717" cy="584775"/>
          </a:xfrm>
          <a:prstGeom prst="rect">
            <a:avLst/>
          </a:prstGeom>
          <a:noFill/>
          <a:ln>
            <a:noFill/>
          </a:ln>
        </p:spPr>
        <p:txBody>
          <a:bodyPr wrap="square">
            <a:spAutoFit/>
          </a:bodyPr>
          <a:lstStyle/>
          <a:p>
            <a:r>
              <a:rPr lang="fr-CA" sz="3200" b="1">
                <a:solidFill>
                  <a:schemeClr val="bg1"/>
                </a:solidFill>
                <a:latin typeface="Aptos SemiBold" panose="020B0004020202020204" pitchFamily="34" charset="0"/>
              </a:rPr>
              <a:t>RECHERCHE PubMed</a:t>
            </a:r>
          </a:p>
        </p:txBody>
      </p:sp>
      <p:pic>
        <p:nvPicPr>
          <p:cNvPr id="4" name="Image 3">
            <a:extLst>
              <a:ext uri="{FF2B5EF4-FFF2-40B4-BE49-F238E27FC236}">
                <a16:creationId xmlns:a16="http://schemas.microsoft.com/office/drawing/2014/main" id="{2660CD8B-4485-F612-400A-15F6C541C608}"/>
              </a:ext>
            </a:extLst>
          </p:cNvPr>
          <p:cNvPicPr>
            <a:picLocks noChangeAspect="1"/>
          </p:cNvPicPr>
          <p:nvPr>
            <p:custDataLst>
              <p:tags r:id="rId4"/>
            </p:custDataLst>
          </p:nvPr>
        </p:nvPicPr>
        <p:blipFill>
          <a:blip r:embed="rId8"/>
          <a:stretch>
            <a:fillRect/>
          </a:stretch>
        </p:blipFill>
        <p:spPr>
          <a:xfrm>
            <a:off x="610716" y="1019038"/>
            <a:ext cx="8844827" cy="5145030"/>
          </a:xfrm>
          <a:prstGeom prst="rect">
            <a:avLst/>
          </a:prstGeom>
        </p:spPr>
      </p:pic>
      <p:sp>
        <p:nvSpPr>
          <p:cNvPr id="8" name="ZoneTexte 7">
            <a:extLst>
              <a:ext uri="{FF2B5EF4-FFF2-40B4-BE49-F238E27FC236}">
                <a16:creationId xmlns:a16="http://schemas.microsoft.com/office/drawing/2014/main" id="{47CB66D5-CCF2-0B36-ED78-31DD7D99553C}"/>
              </a:ext>
            </a:extLst>
          </p:cNvPr>
          <p:cNvSpPr txBox="1"/>
          <p:nvPr>
            <p:custDataLst>
              <p:tags r:id="rId5"/>
            </p:custDataLst>
          </p:nvPr>
        </p:nvSpPr>
        <p:spPr>
          <a:xfrm>
            <a:off x="610716" y="6195818"/>
            <a:ext cx="6128656" cy="369332"/>
          </a:xfrm>
          <a:prstGeom prst="rect">
            <a:avLst/>
          </a:prstGeom>
          <a:noFill/>
        </p:spPr>
        <p:txBody>
          <a:bodyPr wrap="square">
            <a:spAutoFit/>
          </a:bodyPr>
          <a:lstStyle/>
          <a:p>
            <a:r>
              <a:rPr lang="fr-CA" b="1">
                <a:solidFill>
                  <a:schemeClr val="bg1"/>
                </a:solidFill>
                <a:latin typeface="Aptos Display" panose="020B0004020202020204" pitchFamily="34" charset="0"/>
              </a:rPr>
              <a:t>https://www.youtube.com/watch?v=PBbtR4E1XME</a:t>
            </a:r>
          </a:p>
        </p:txBody>
      </p:sp>
    </p:spTree>
    <p:extLst>
      <p:ext uri="{BB962C8B-B14F-4D97-AF65-F5344CB8AC3E}">
        <p14:creationId xmlns:p14="http://schemas.microsoft.com/office/powerpoint/2010/main" val="27812938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71945-A90B-51CB-C2CA-17D21162DB56}"/>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B8203531-2313-85D0-DFE4-51399AE4F6DF}"/>
              </a:ext>
            </a:extLst>
          </p:cNvPr>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Book Antiqua" panose="02040602050305030304" pitchFamily="18" charset="0"/>
              </a:rPr>
              <a:pPr eaLnBrk="1" hangingPunct="1">
                <a:spcBef>
                  <a:spcPct val="0"/>
                </a:spcBef>
                <a:buFontTx/>
                <a:buNone/>
              </a:pPr>
              <a:t>15</a:t>
            </a:fld>
            <a:endParaRPr lang="fr-CA" altLang="fr-FR" sz="1200">
              <a:solidFill>
                <a:srgbClr val="898989"/>
              </a:solidFill>
              <a:latin typeface="Book Antiqua" panose="02040602050305030304" pitchFamily="18" charset="0"/>
            </a:endParaRPr>
          </a:p>
        </p:txBody>
      </p:sp>
      <p:sp>
        <p:nvSpPr>
          <p:cNvPr id="6" name="Rectangle 5">
            <a:extLst>
              <a:ext uri="{FF2B5EF4-FFF2-40B4-BE49-F238E27FC236}">
                <a16:creationId xmlns:a16="http://schemas.microsoft.com/office/drawing/2014/main" id="{E4A2B0FE-B867-96B9-BAD7-4D61E51B4CF4}"/>
              </a:ext>
            </a:extLst>
          </p:cNvPr>
          <p:cNvSpPr/>
          <p:nvPr>
            <p:custDataLst>
              <p:tags r:id="rId2"/>
            </p:custDataLst>
          </p:nvPr>
        </p:nvSpPr>
        <p:spPr>
          <a:xfrm>
            <a:off x="69850" y="88708"/>
            <a:ext cx="12052300" cy="6671321"/>
          </a:xfrm>
          <a:prstGeom prst="rect">
            <a:avLst/>
          </a:prstGeom>
          <a:noFill/>
          <a:ln w="190500">
            <a:solidFill>
              <a:srgbClr val="0053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ZoneTexte 2">
            <a:extLst>
              <a:ext uri="{FF2B5EF4-FFF2-40B4-BE49-F238E27FC236}">
                <a16:creationId xmlns:a16="http://schemas.microsoft.com/office/drawing/2014/main" id="{0510B34A-F9C8-3F95-94F2-4D5451368ADD}"/>
              </a:ext>
            </a:extLst>
          </p:cNvPr>
          <p:cNvSpPr txBox="1"/>
          <p:nvPr>
            <p:custDataLst>
              <p:tags r:id="rId3"/>
            </p:custDataLst>
          </p:nvPr>
        </p:nvSpPr>
        <p:spPr>
          <a:xfrm>
            <a:off x="503517" y="1991423"/>
            <a:ext cx="10708767" cy="830997"/>
          </a:xfrm>
          <a:prstGeom prst="rect">
            <a:avLst/>
          </a:prstGeom>
          <a:noFill/>
          <a:ln>
            <a:solidFill>
              <a:schemeClr val="bg1"/>
            </a:solidFill>
          </a:ln>
        </p:spPr>
        <p:txBody>
          <a:bodyPr wrap="square" numCol="1">
            <a:spAutoFit/>
          </a:bodyPr>
          <a:lstStyle/>
          <a:p>
            <a:pPr>
              <a:spcBef>
                <a:spcPts val="600"/>
              </a:spcBef>
            </a:pPr>
            <a:r>
              <a:rPr lang="fr-CA" sz="2400">
                <a:solidFill>
                  <a:schemeClr val="bg1"/>
                </a:solidFill>
                <a:latin typeface="Aptos Display" panose="020B0004020202020204" pitchFamily="34" charset="0"/>
              </a:rPr>
              <a:t>Reprendre le tableau rouge avec les mots-clés et trouver les équivalents dans la banque MESH.</a:t>
            </a:r>
          </a:p>
        </p:txBody>
      </p:sp>
      <p:sp>
        <p:nvSpPr>
          <p:cNvPr id="5" name="ZoneTexte 4">
            <a:extLst>
              <a:ext uri="{FF2B5EF4-FFF2-40B4-BE49-F238E27FC236}">
                <a16:creationId xmlns:a16="http://schemas.microsoft.com/office/drawing/2014/main" id="{D43A94F4-1F08-D6C2-AE87-A8F406E46043}"/>
              </a:ext>
            </a:extLst>
          </p:cNvPr>
          <p:cNvSpPr txBox="1"/>
          <p:nvPr>
            <p:custDataLst>
              <p:tags r:id="rId4"/>
            </p:custDataLst>
          </p:nvPr>
        </p:nvSpPr>
        <p:spPr>
          <a:xfrm>
            <a:off x="4495224" y="747678"/>
            <a:ext cx="7118717" cy="584775"/>
          </a:xfrm>
          <a:prstGeom prst="rect">
            <a:avLst/>
          </a:prstGeom>
          <a:noFill/>
          <a:ln>
            <a:noFill/>
          </a:ln>
        </p:spPr>
        <p:txBody>
          <a:bodyPr wrap="square">
            <a:spAutoFit/>
          </a:bodyPr>
          <a:lstStyle/>
          <a:p>
            <a:r>
              <a:rPr lang="fr-CA" sz="3200" b="1">
                <a:solidFill>
                  <a:schemeClr val="bg1"/>
                </a:solidFill>
                <a:latin typeface="Aptos SemiBold" panose="020B0004020202020204" pitchFamily="34" charset="0"/>
              </a:rPr>
              <a:t>RECHERCHE MESH PubMed</a:t>
            </a:r>
          </a:p>
        </p:txBody>
      </p:sp>
      <p:pic>
        <p:nvPicPr>
          <p:cNvPr id="8" name="Image 7">
            <a:extLst>
              <a:ext uri="{FF2B5EF4-FFF2-40B4-BE49-F238E27FC236}">
                <a16:creationId xmlns:a16="http://schemas.microsoft.com/office/drawing/2014/main" id="{BDA73207-7EB0-EDAB-7A3B-CEDBAF3146BF}"/>
              </a:ext>
            </a:extLst>
          </p:cNvPr>
          <p:cNvPicPr>
            <a:picLocks noChangeAspect="1"/>
          </p:cNvPicPr>
          <p:nvPr>
            <p:custDataLst>
              <p:tags r:id="rId5"/>
            </p:custDataLst>
          </p:nvPr>
        </p:nvPicPr>
        <p:blipFill>
          <a:blip r:embed="rId8"/>
          <a:stretch>
            <a:fillRect/>
          </a:stretch>
        </p:blipFill>
        <p:spPr>
          <a:xfrm>
            <a:off x="2134959" y="3235168"/>
            <a:ext cx="4200525" cy="2514600"/>
          </a:xfrm>
          <a:prstGeom prst="rect">
            <a:avLst/>
          </a:prstGeom>
        </p:spPr>
      </p:pic>
    </p:spTree>
    <p:extLst>
      <p:ext uri="{BB962C8B-B14F-4D97-AF65-F5344CB8AC3E}">
        <p14:creationId xmlns:p14="http://schemas.microsoft.com/office/powerpoint/2010/main" val="17298845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4"/>
</p:tagLst>
</file>

<file path=ppt/tags/tag12.xml><?xml version="1.0" encoding="utf-8"?>
<p:tagLst xmlns:a="http://schemas.openxmlformats.org/drawingml/2006/main" xmlns:r="http://schemas.openxmlformats.org/officeDocument/2006/relationships" xmlns:p="http://schemas.openxmlformats.org/presentationml/2006/main">
  <p:tag name="NUM" val="5"/>
</p:tagLst>
</file>

<file path=ppt/tags/tag13.xml><?xml version="1.0" encoding="utf-8"?>
<p:tagLst xmlns:a="http://schemas.openxmlformats.org/drawingml/2006/main" xmlns:r="http://schemas.openxmlformats.org/officeDocument/2006/relationships" xmlns:p="http://schemas.openxmlformats.org/presentationml/2006/main">
  <p:tag name="NUM" val="6"/>
</p:tagLst>
</file>

<file path=ppt/tags/tag14.xml><?xml version="1.0" encoding="utf-8"?>
<p:tagLst xmlns:a="http://schemas.openxmlformats.org/drawingml/2006/main" xmlns:r="http://schemas.openxmlformats.org/officeDocument/2006/relationships" xmlns:p="http://schemas.openxmlformats.org/presentationml/2006/main">
  <p:tag name="NUM" val="7"/>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4"/>
</p:tagLst>
</file>

<file path=ppt/tags/tag22.xml><?xml version="1.0" encoding="utf-8"?>
<p:tagLst xmlns:a="http://schemas.openxmlformats.org/drawingml/2006/main" xmlns:r="http://schemas.openxmlformats.org/officeDocument/2006/relationships" xmlns:p="http://schemas.openxmlformats.org/presentationml/2006/main">
  <p:tag name="NUM" val="5"/>
</p:tagLst>
</file>

<file path=ppt/tags/tag23.xml><?xml version="1.0" encoding="utf-8"?>
<p:tagLst xmlns:a="http://schemas.openxmlformats.org/drawingml/2006/main" xmlns:r="http://schemas.openxmlformats.org/officeDocument/2006/relationships" xmlns:p="http://schemas.openxmlformats.org/presentationml/2006/main">
  <p:tag name="NUM" val="6"/>
</p:tagLst>
</file>

<file path=ppt/tags/tag24.xml><?xml version="1.0" encoding="utf-8"?>
<p:tagLst xmlns:a="http://schemas.openxmlformats.org/drawingml/2006/main" xmlns:r="http://schemas.openxmlformats.org/officeDocument/2006/relationships" xmlns:p="http://schemas.openxmlformats.org/presentationml/2006/main">
  <p:tag name="NUM" val="7"/>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3"/>
</p:tagLst>
</file>

<file path=ppt/tags/tag28.xml><?xml version="1.0" encoding="utf-8"?>
<p:tagLst xmlns:a="http://schemas.openxmlformats.org/drawingml/2006/main" xmlns:r="http://schemas.openxmlformats.org/officeDocument/2006/relationships" xmlns:p="http://schemas.openxmlformats.org/presentationml/2006/main">
  <p:tag name="NUM" val="4"/>
</p:tagLst>
</file>

<file path=ppt/tags/tag29.xml><?xml version="1.0" encoding="utf-8"?>
<p:tagLst xmlns:a="http://schemas.openxmlformats.org/drawingml/2006/main" xmlns:r="http://schemas.openxmlformats.org/officeDocument/2006/relationships" xmlns:p="http://schemas.openxmlformats.org/presentationml/2006/main">
  <p:tag name="NUM" val="1"/>
</p:tagLst>
</file>

<file path=ppt/tags/tag30.xml><?xml version="1.0" encoding="utf-8"?>
<p:tagLst xmlns:a="http://schemas.openxmlformats.org/drawingml/2006/main" xmlns:r="http://schemas.openxmlformats.org/officeDocument/2006/relationships" xmlns:p="http://schemas.openxmlformats.org/presentationml/2006/main">
  <p:tag name="NUM" val="2"/>
</p:tagLst>
</file>

<file path=ppt/tags/tag31.xml><?xml version="1.0" encoding="utf-8"?>
<p:tagLst xmlns:a="http://schemas.openxmlformats.org/drawingml/2006/main" xmlns:r="http://schemas.openxmlformats.org/officeDocument/2006/relationships" xmlns:p="http://schemas.openxmlformats.org/presentationml/2006/main">
  <p:tag name="NUM" val="3"/>
</p:tagLst>
</file>

<file path=ppt/tags/tag32.xml><?xml version="1.0" encoding="utf-8"?>
<p:tagLst xmlns:a="http://schemas.openxmlformats.org/drawingml/2006/main" xmlns:r="http://schemas.openxmlformats.org/officeDocument/2006/relationships" xmlns:p="http://schemas.openxmlformats.org/presentationml/2006/main">
  <p:tag name="NUM" val="4"/>
</p:tagLst>
</file>

<file path=ppt/tags/tag33.xml><?xml version="1.0" encoding="utf-8"?>
<p:tagLst xmlns:a="http://schemas.openxmlformats.org/drawingml/2006/main" xmlns:r="http://schemas.openxmlformats.org/officeDocument/2006/relationships" xmlns:p="http://schemas.openxmlformats.org/presentationml/2006/main">
  <p:tag name="NUM" val="5"/>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4"/>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3"/>
</p:tagLst>
</file>

<file path=ppt/tags/tag44.xml><?xml version="1.0" encoding="utf-8"?>
<p:tagLst xmlns:a="http://schemas.openxmlformats.org/drawingml/2006/main" xmlns:r="http://schemas.openxmlformats.org/officeDocument/2006/relationships" xmlns:p="http://schemas.openxmlformats.org/presentationml/2006/main">
  <p:tag name="NUM" val="4"/>
</p:tagLst>
</file>

<file path=ppt/tags/tag45.xml><?xml version="1.0" encoding="utf-8"?>
<p:tagLst xmlns:a="http://schemas.openxmlformats.org/drawingml/2006/main" xmlns:r="http://schemas.openxmlformats.org/officeDocument/2006/relationships" xmlns:p="http://schemas.openxmlformats.org/presentationml/2006/main">
  <p:tag name="NUM" val="5"/>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4"/>
</p:tagLst>
</file>

<file path=ppt/tags/tag56.xml><?xml version="1.0" encoding="utf-8"?>
<p:tagLst xmlns:a="http://schemas.openxmlformats.org/drawingml/2006/main" xmlns:r="http://schemas.openxmlformats.org/officeDocument/2006/relationships" xmlns:p="http://schemas.openxmlformats.org/presentationml/2006/main">
  <p:tag name="NUM" val="5"/>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3"/>
</p:tagLst>
</file>

<file path=ppt/tags/tag60.xml><?xml version="1.0" encoding="utf-8"?>
<p:tagLst xmlns:a="http://schemas.openxmlformats.org/drawingml/2006/main" xmlns:r="http://schemas.openxmlformats.org/officeDocument/2006/relationships" xmlns:p="http://schemas.openxmlformats.org/presentationml/2006/main">
  <p:tag name="NUM" val="4"/>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3"/>
</p:tagLst>
</file>

<file path=ppt/tags/tag64.xml><?xml version="1.0" encoding="utf-8"?>
<p:tagLst xmlns:a="http://schemas.openxmlformats.org/drawingml/2006/main" xmlns:r="http://schemas.openxmlformats.org/officeDocument/2006/relationships" xmlns:p="http://schemas.openxmlformats.org/presentationml/2006/main">
  <p:tag name="NUM" val="4"/>
</p:tagLst>
</file>

<file path=ppt/tags/tag65.xml><?xml version="1.0" encoding="utf-8"?>
<p:tagLst xmlns:a="http://schemas.openxmlformats.org/drawingml/2006/main" xmlns:r="http://schemas.openxmlformats.org/officeDocument/2006/relationships" xmlns:p="http://schemas.openxmlformats.org/presentationml/2006/main">
  <p:tag name="NUM" val="5"/>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2"/>
</p:tagLst>
</file>

<file path=ppt/tags/tag68.xml><?xml version="1.0" encoding="utf-8"?>
<p:tagLst xmlns:a="http://schemas.openxmlformats.org/drawingml/2006/main" xmlns:r="http://schemas.openxmlformats.org/officeDocument/2006/relationships" xmlns:p="http://schemas.openxmlformats.org/presentationml/2006/main">
  <p:tag name="NUM" val="3"/>
</p:tagLst>
</file>

<file path=ppt/tags/tag69.xml><?xml version="1.0" encoding="utf-8"?>
<p:tagLst xmlns:a="http://schemas.openxmlformats.org/drawingml/2006/main" xmlns:r="http://schemas.openxmlformats.org/officeDocument/2006/relationships" xmlns:p="http://schemas.openxmlformats.org/presentationml/2006/main">
  <p:tag name="NUM" val="4"/>
</p:tagLst>
</file>

<file path=ppt/tags/tag70.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Thème Office 2013 – 2022">
  <a:themeElements>
    <a:clrScheme name="Thème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7933EA0C13AF64CA36FCDDC6D1C14C1" ma:contentTypeVersion="14" ma:contentTypeDescription="Crée un document." ma:contentTypeScope="" ma:versionID="0d2a4aedd3fc98f3c66eca8ff4171b96">
  <xsd:schema xmlns:xsd="http://www.w3.org/2001/XMLSchema" xmlns:xs="http://www.w3.org/2001/XMLSchema" xmlns:p="http://schemas.microsoft.com/office/2006/metadata/properties" xmlns:ns2="945e2729-be7e-4838-a3d2-e0ea44938dac" xmlns:ns3="b0cf26e7-01f3-433e-b3ad-e5bb1b772a62" targetNamespace="http://schemas.microsoft.com/office/2006/metadata/properties" ma:root="true" ma:fieldsID="461112e45912378cb97deed24d542ba2" ns2:_="" ns3:_="">
    <xsd:import namespace="945e2729-be7e-4838-a3d2-e0ea44938dac"/>
    <xsd:import namespace="b0cf26e7-01f3-433e-b3ad-e5bb1b772a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Date" minOccurs="0"/>
                <xsd:element ref="ns2:Ann_x00e9_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5e2729-be7e-4838-a3d2-e0ea44938d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0fcdd920-40d2-4557-bd4d-fe7ae6004a8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Date" ma:index="20" nillable="true" ma:displayName="Date" ma:format="Dropdown" ma:internalName="Date">
      <xsd:simpleType>
        <xsd:restriction base="dms:Text">
          <xsd:maxLength value="255"/>
        </xsd:restriction>
      </xsd:simpleType>
    </xsd:element>
    <xsd:element name="Ann_x00e9_e" ma:index="21" nillable="true" ma:displayName="Année" ma:format="Dropdown" ma:internalName="Ann_x00e9_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0cf26e7-01f3-433e-b3ad-e5bb1b772a6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b9eac0c-0fae-421d-815b-e33367cf194e}" ma:internalName="TaxCatchAll" ma:showField="CatchAllData" ma:web="b0cf26e7-01f3-433e-b3ad-e5bb1b772a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nn_x00e9_e xmlns="945e2729-be7e-4838-a3d2-e0ea44938dac" xsi:nil="true"/>
    <lcf76f155ced4ddcb4097134ff3c332f xmlns="945e2729-be7e-4838-a3d2-e0ea44938dac">
      <Terms xmlns="http://schemas.microsoft.com/office/infopath/2007/PartnerControls"/>
    </lcf76f155ced4ddcb4097134ff3c332f>
    <TaxCatchAll xmlns="b0cf26e7-01f3-433e-b3ad-e5bb1b772a62" xsi:nil="true"/>
    <Date xmlns="945e2729-be7e-4838-a3d2-e0ea44938da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B8285E5-9451-4498-BE9B-98ADEC31597C}">
  <ds:schemaRefs>
    <ds:schemaRef ds:uri="945e2729-be7e-4838-a3d2-e0ea44938dac"/>
    <ds:schemaRef ds:uri="b0cf26e7-01f3-433e-b3ad-e5bb1b772a6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F3CD65D-61A5-43C9-A837-6EC73C7DA8AB}">
  <ds:schemaRefs>
    <ds:schemaRef ds:uri="945e2729-be7e-4838-a3d2-e0ea44938dac"/>
    <ds:schemaRef ds:uri="b0cf26e7-01f3-433e-b3ad-e5bb1b772a6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1F006B4-A9E1-4F39-85C8-FB836F9193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Widescreen</PresentationFormat>
  <Slides>15</Slides>
  <Notes>15</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Thème Office 2013 –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Pour une recherche documentaire efficace par Anne-Gaëlle Habib, bibliothécaire</dc:title>
  <dc:creator>Anne-Gaëlle Habib</dc:creator>
  <cp:revision>1</cp:revision>
  <cp:lastPrinted>2025-06-12T15:38:55Z</cp:lastPrinted>
  <dcterms:created xsi:type="dcterms:W3CDTF">2022-04-07T12:21:12Z</dcterms:created>
  <dcterms:modified xsi:type="dcterms:W3CDTF">2026-10-21T14:35:15Z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0x01010047933EA0C13AF64CA36FCDDC6D1C14C1</vt:lpwstr>
  </property>
  <property fmtid="{D5CDD505-2E9C-101B-9397-08002B2CF9AE}" pid="3" name="MediaServiceImageTags">
    <vt:lpwstr/>
  </property>
</Properties>
</file>